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diagrams/data11.xml" ContentType="application/vnd.openxmlformats-officedocument.drawingml.diagramData+xml"/>
  <Default Extension="wmf" ContentType="image/x-wmf"/>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slides/slide118.xml" ContentType="application/vnd.openxmlformats-officedocument.presentationml.slid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28"/>
  </p:notesMasterIdLst>
  <p:sldIdLst>
    <p:sldId id="324" r:id="rId2"/>
    <p:sldId id="394" r:id="rId3"/>
    <p:sldId id="395" r:id="rId4"/>
    <p:sldId id="451" r:id="rId5"/>
    <p:sldId id="396" r:id="rId6"/>
    <p:sldId id="445" r:id="rId7"/>
    <p:sldId id="327" r:id="rId8"/>
    <p:sldId id="446" r:id="rId9"/>
    <p:sldId id="447" r:id="rId10"/>
    <p:sldId id="452" r:id="rId11"/>
    <p:sldId id="449" r:id="rId12"/>
    <p:sldId id="450" r:id="rId13"/>
    <p:sldId id="436" r:id="rId14"/>
    <p:sldId id="437" r:id="rId15"/>
    <p:sldId id="438" r:id="rId16"/>
    <p:sldId id="440" r:id="rId17"/>
    <p:sldId id="439" r:id="rId18"/>
    <p:sldId id="459" r:id="rId19"/>
    <p:sldId id="433" r:id="rId20"/>
    <p:sldId id="435" r:id="rId21"/>
    <p:sldId id="434" r:id="rId22"/>
    <p:sldId id="458" r:id="rId23"/>
    <p:sldId id="441" r:id="rId24"/>
    <p:sldId id="442" r:id="rId25"/>
    <p:sldId id="443" r:id="rId26"/>
    <p:sldId id="444" r:id="rId27"/>
    <p:sldId id="453" r:id="rId28"/>
    <p:sldId id="454" r:id="rId29"/>
    <p:sldId id="455" r:id="rId30"/>
    <p:sldId id="456" r:id="rId31"/>
    <p:sldId id="457" r:id="rId32"/>
    <p:sldId id="357" r:id="rId33"/>
    <p:sldId id="325" r:id="rId34"/>
    <p:sldId id="331" r:id="rId35"/>
    <p:sldId id="359" r:id="rId36"/>
    <p:sldId id="333" r:id="rId37"/>
    <p:sldId id="334" r:id="rId38"/>
    <p:sldId id="358" r:id="rId39"/>
    <p:sldId id="335" r:id="rId40"/>
    <p:sldId id="336" r:id="rId41"/>
    <p:sldId id="360" r:id="rId42"/>
    <p:sldId id="417" r:id="rId43"/>
    <p:sldId id="422" r:id="rId44"/>
    <p:sldId id="361" r:id="rId45"/>
    <p:sldId id="406" r:id="rId46"/>
    <p:sldId id="407" r:id="rId47"/>
    <p:sldId id="409" r:id="rId48"/>
    <p:sldId id="337" r:id="rId49"/>
    <p:sldId id="410" r:id="rId50"/>
    <p:sldId id="411" r:id="rId51"/>
    <p:sldId id="412" r:id="rId52"/>
    <p:sldId id="413" r:id="rId53"/>
    <p:sldId id="408" r:id="rId54"/>
    <p:sldId id="415" r:id="rId55"/>
    <p:sldId id="405" r:id="rId56"/>
    <p:sldId id="414" r:id="rId57"/>
    <p:sldId id="257" r:id="rId58"/>
    <p:sldId id="260" r:id="rId59"/>
    <p:sldId id="323" r:id="rId60"/>
    <p:sldId id="261" r:id="rId61"/>
    <p:sldId id="387" r:id="rId62"/>
    <p:sldId id="389" r:id="rId63"/>
    <p:sldId id="390" r:id="rId64"/>
    <p:sldId id="391" r:id="rId65"/>
    <p:sldId id="392" r:id="rId66"/>
    <p:sldId id="393" r:id="rId67"/>
    <p:sldId id="340" r:id="rId68"/>
    <p:sldId id="342" r:id="rId69"/>
    <p:sldId id="362" r:id="rId70"/>
    <p:sldId id="363" r:id="rId71"/>
    <p:sldId id="364" r:id="rId72"/>
    <p:sldId id="365" r:id="rId73"/>
    <p:sldId id="343" r:id="rId74"/>
    <p:sldId id="418" r:id="rId75"/>
    <p:sldId id="367" r:id="rId76"/>
    <p:sldId id="368" r:id="rId77"/>
    <p:sldId id="344" r:id="rId78"/>
    <p:sldId id="345" r:id="rId79"/>
    <p:sldId id="346" r:id="rId80"/>
    <p:sldId id="419" r:id="rId81"/>
    <p:sldId id="420" r:id="rId82"/>
    <p:sldId id="421" r:id="rId83"/>
    <p:sldId id="349" r:id="rId84"/>
    <p:sldId id="348" r:id="rId85"/>
    <p:sldId id="369" r:id="rId86"/>
    <p:sldId id="460" r:id="rId87"/>
    <p:sldId id="350" r:id="rId88"/>
    <p:sldId id="404" r:id="rId89"/>
    <p:sldId id="370" r:id="rId90"/>
    <p:sldId id="351" r:id="rId91"/>
    <p:sldId id="352" r:id="rId92"/>
    <p:sldId id="353" r:id="rId93"/>
    <p:sldId id="385" r:id="rId94"/>
    <p:sldId id="371" r:id="rId95"/>
    <p:sldId id="341" r:id="rId96"/>
    <p:sldId id="372" r:id="rId97"/>
    <p:sldId id="355" r:id="rId98"/>
    <p:sldId id="402" r:id="rId99"/>
    <p:sldId id="403" r:id="rId100"/>
    <p:sldId id="373" r:id="rId101"/>
    <p:sldId id="374" r:id="rId102"/>
    <p:sldId id="388" r:id="rId103"/>
    <p:sldId id="375" r:id="rId104"/>
    <p:sldId id="400" r:id="rId105"/>
    <p:sldId id="376" r:id="rId106"/>
    <p:sldId id="377" r:id="rId107"/>
    <p:sldId id="378" r:id="rId108"/>
    <p:sldId id="397" r:id="rId109"/>
    <p:sldId id="398" r:id="rId110"/>
    <p:sldId id="399" r:id="rId111"/>
    <p:sldId id="379" r:id="rId112"/>
    <p:sldId id="380" r:id="rId113"/>
    <p:sldId id="381" r:id="rId114"/>
    <p:sldId id="416" r:id="rId115"/>
    <p:sldId id="401" r:id="rId116"/>
    <p:sldId id="382" r:id="rId117"/>
    <p:sldId id="423" r:id="rId118"/>
    <p:sldId id="424" r:id="rId119"/>
    <p:sldId id="425" r:id="rId120"/>
    <p:sldId id="426" r:id="rId121"/>
    <p:sldId id="427" r:id="rId122"/>
    <p:sldId id="428" r:id="rId123"/>
    <p:sldId id="429" r:id="rId124"/>
    <p:sldId id="430" r:id="rId125"/>
    <p:sldId id="431" r:id="rId126"/>
    <p:sldId id="432" r:id="rId12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Στυλ με θέμα 2 - Έμφαση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84"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3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3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3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3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3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3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562FC-4663-4569-B11C-E710BDF7E7D3}"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el-GR"/>
        </a:p>
      </dgm:t>
    </dgm:pt>
    <dgm:pt modelId="{50A542E0-FFB5-40D0-8511-97EBC92DAA5D}">
      <dgm:prSet phldrT="[Κείμενο]"/>
      <dgm:spPr/>
      <dgm:t>
        <a:bodyPr/>
        <a:lstStyle/>
        <a:p>
          <a:r>
            <a:rPr lang="el-GR" dirty="0" smtClean="0"/>
            <a:t>ΔΗΜΑΡΧΟΣ</a:t>
          </a:r>
          <a:endParaRPr lang="el-GR" dirty="0"/>
        </a:p>
      </dgm:t>
    </dgm:pt>
    <dgm:pt modelId="{3069ED66-0621-4964-8853-3456A87F7559}" type="parTrans" cxnId="{F2DA820E-4748-4323-8B1D-20C09BCBC184}">
      <dgm:prSet/>
      <dgm:spPr/>
      <dgm:t>
        <a:bodyPr/>
        <a:lstStyle/>
        <a:p>
          <a:endParaRPr lang="el-GR"/>
        </a:p>
      </dgm:t>
    </dgm:pt>
    <dgm:pt modelId="{138BC2CB-B249-488D-88CC-5C1CA3F02AA0}" type="sibTrans" cxnId="{F2DA820E-4748-4323-8B1D-20C09BCBC184}">
      <dgm:prSet/>
      <dgm:spPr/>
      <dgm:t>
        <a:bodyPr/>
        <a:lstStyle/>
        <a:p>
          <a:endParaRPr lang="el-GR"/>
        </a:p>
      </dgm:t>
    </dgm:pt>
    <dgm:pt modelId="{4A1C5101-AEFB-4EAF-96FF-CF0B2380D2ED}" type="asst">
      <dgm:prSet phldrT="[Κείμενο]"/>
      <dgm:spPr>
        <a:solidFill>
          <a:schemeClr val="tx2">
            <a:lumMod val="75000"/>
          </a:schemeClr>
        </a:solidFill>
      </dgm:spPr>
      <dgm:t>
        <a:bodyPr/>
        <a:lstStyle/>
        <a:p>
          <a:r>
            <a:rPr lang="el-GR" dirty="0" smtClean="0"/>
            <a:t>ΕΚΤΕΛΕΣΤΙΚΗ ΕΠΙΤΡΟΠΗ </a:t>
          </a:r>
          <a:endParaRPr lang="el-GR" dirty="0"/>
        </a:p>
      </dgm:t>
    </dgm:pt>
    <dgm:pt modelId="{DE27811E-9C0F-4E5E-A83F-32676EB77928}" type="parTrans" cxnId="{CDC2AE76-3B74-4C30-AF99-61C82AF7C4D3}">
      <dgm:prSet/>
      <dgm:spPr/>
      <dgm:t>
        <a:bodyPr/>
        <a:lstStyle/>
        <a:p>
          <a:endParaRPr lang="el-GR"/>
        </a:p>
      </dgm:t>
    </dgm:pt>
    <dgm:pt modelId="{DDE504F6-034E-459B-AC4D-B58231FE7984}" type="sibTrans" cxnId="{CDC2AE76-3B74-4C30-AF99-61C82AF7C4D3}">
      <dgm:prSet/>
      <dgm:spPr/>
      <dgm:t>
        <a:bodyPr/>
        <a:lstStyle/>
        <a:p>
          <a:endParaRPr lang="el-GR"/>
        </a:p>
      </dgm:t>
    </dgm:pt>
    <dgm:pt modelId="{37EC6558-857D-4867-92D5-6234CAF0C77F}">
      <dgm:prSet phldrT="[Κείμενο]"/>
      <dgm:spPr>
        <a:solidFill>
          <a:schemeClr val="tx2">
            <a:lumMod val="40000"/>
            <a:lumOff val="60000"/>
          </a:schemeClr>
        </a:solidFill>
      </dgm:spPr>
      <dgm:t>
        <a:bodyPr/>
        <a:lstStyle/>
        <a:p>
          <a:r>
            <a:rPr lang="el-GR" dirty="0" smtClean="0"/>
            <a:t>ΑΝΤΙΔΗΜΑΡΧΟΣ</a:t>
          </a:r>
          <a:endParaRPr lang="el-GR" dirty="0"/>
        </a:p>
      </dgm:t>
    </dgm:pt>
    <dgm:pt modelId="{6782C007-474D-45FC-AD05-75E99152C142}" type="parTrans" cxnId="{3A3671D5-148D-4856-8314-B698A2ECE3B1}">
      <dgm:prSet/>
      <dgm:spPr/>
      <dgm:t>
        <a:bodyPr/>
        <a:lstStyle/>
        <a:p>
          <a:endParaRPr lang="el-GR"/>
        </a:p>
      </dgm:t>
    </dgm:pt>
    <dgm:pt modelId="{59EC8012-8052-4FD2-8E75-97543EAE47AA}" type="sibTrans" cxnId="{3A3671D5-148D-4856-8314-B698A2ECE3B1}">
      <dgm:prSet/>
      <dgm:spPr/>
      <dgm:t>
        <a:bodyPr/>
        <a:lstStyle/>
        <a:p>
          <a:endParaRPr lang="el-GR"/>
        </a:p>
      </dgm:t>
    </dgm:pt>
    <dgm:pt modelId="{AC189CD9-B211-4B2B-84C5-E5F652EB0C36}">
      <dgm:prSet phldrT="[Κείμενο]"/>
      <dgm:spPr>
        <a:solidFill>
          <a:schemeClr val="tx2">
            <a:lumMod val="40000"/>
            <a:lumOff val="60000"/>
          </a:schemeClr>
        </a:solidFill>
      </dgm:spPr>
      <dgm:t>
        <a:bodyPr/>
        <a:lstStyle/>
        <a:p>
          <a:r>
            <a:rPr lang="el-GR" dirty="0" smtClean="0"/>
            <a:t>ΑΝΤΙΔΗΜΑΡΧΟΣ</a:t>
          </a:r>
          <a:endParaRPr lang="el-GR" dirty="0"/>
        </a:p>
      </dgm:t>
    </dgm:pt>
    <dgm:pt modelId="{590A3F95-E169-4261-8AD8-0E1EA59A73B0}" type="parTrans" cxnId="{17DCB413-CFFE-436C-B32E-291E707D6BEE}">
      <dgm:prSet/>
      <dgm:spPr/>
      <dgm:t>
        <a:bodyPr/>
        <a:lstStyle/>
        <a:p>
          <a:endParaRPr lang="el-GR"/>
        </a:p>
      </dgm:t>
    </dgm:pt>
    <dgm:pt modelId="{4597E329-81ED-424B-896F-A883693B0B06}" type="sibTrans" cxnId="{17DCB413-CFFE-436C-B32E-291E707D6BEE}">
      <dgm:prSet/>
      <dgm:spPr/>
      <dgm:t>
        <a:bodyPr/>
        <a:lstStyle/>
        <a:p>
          <a:endParaRPr lang="el-GR"/>
        </a:p>
      </dgm:t>
    </dgm:pt>
    <dgm:pt modelId="{4F897CA1-FBEF-4417-8438-21F7989F9B9A}">
      <dgm:prSet phldrT="[Κείμενο]"/>
      <dgm:spPr>
        <a:solidFill>
          <a:schemeClr val="tx2">
            <a:lumMod val="40000"/>
            <a:lumOff val="60000"/>
          </a:schemeClr>
        </a:solidFill>
      </dgm:spPr>
      <dgm:t>
        <a:bodyPr/>
        <a:lstStyle/>
        <a:p>
          <a:r>
            <a:rPr lang="el-GR" dirty="0" smtClean="0"/>
            <a:t>ΑΝΤΙΔΗΜΑΡΧΟΣ</a:t>
          </a:r>
          <a:endParaRPr lang="el-GR" dirty="0"/>
        </a:p>
      </dgm:t>
    </dgm:pt>
    <dgm:pt modelId="{2D66D06A-D5D4-4662-A70B-5DA3C3CA6531}" type="parTrans" cxnId="{236279A0-078C-45FB-8390-A8F4772120F8}">
      <dgm:prSet/>
      <dgm:spPr/>
      <dgm:t>
        <a:bodyPr/>
        <a:lstStyle/>
        <a:p>
          <a:endParaRPr lang="el-GR"/>
        </a:p>
      </dgm:t>
    </dgm:pt>
    <dgm:pt modelId="{14A7CC46-8410-4583-967D-7EBF96223D57}" type="sibTrans" cxnId="{236279A0-078C-45FB-8390-A8F4772120F8}">
      <dgm:prSet/>
      <dgm:spPr/>
      <dgm:t>
        <a:bodyPr/>
        <a:lstStyle/>
        <a:p>
          <a:endParaRPr lang="el-GR"/>
        </a:p>
      </dgm:t>
    </dgm:pt>
    <dgm:pt modelId="{8FA2F097-80DB-4E05-9154-05D6BA275087}">
      <dgm:prSet/>
      <dgm:spPr/>
      <dgm:t>
        <a:bodyPr/>
        <a:lstStyle/>
        <a:p>
          <a:r>
            <a:rPr lang="el-GR" dirty="0" smtClean="0"/>
            <a:t>ΔΗΜΟΤΙΚΟ ΣΥΜΒΟΥΛΙΟ</a:t>
          </a:r>
          <a:endParaRPr lang="el-GR" dirty="0"/>
        </a:p>
      </dgm:t>
    </dgm:pt>
    <dgm:pt modelId="{C2FA19FD-78D4-4328-A08F-6AED8BCE892D}" type="parTrans" cxnId="{C0DBAC76-1B40-47B2-A67F-0B95913996D3}">
      <dgm:prSet/>
      <dgm:spPr/>
      <dgm:t>
        <a:bodyPr/>
        <a:lstStyle/>
        <a:p>
          <a:endParaRPr lang="el-GR"/>
        </a:p>
      </dgm:t>
    </dgm:pt>
    <dgm:pt modelId="{87BB914B-1766-4D85-BE1B-200EB6F078D2}" type="sibTrans" cxnId="{C0DBAC76-1B40-47B2-A67F-0B95913996D3}">
      <dgm:prSet/>
      <dgm:spPr/>
      <dgm:t>
        <a:bodyPr/>
        <a:lstStyle/>
        <a:p>
          <a:endParaRPr lang="el-GR"/>
        </a:p>
      </dgm:t>
    </dgm:pt>
    <dgm:pt modelId="{5C5968BE-1559-4419-804B-0970CA93AA3E}">
      <dgm:prSet/>
      <dgm:spPr>
        <a:solidFill>
          <a:schemeClr val="tx2">
            <a:lumMod val="75000"/>
          </a:schemeClr>
        </a:solidFill>
      </dgm:spPr>
      <dgm:t>
        <a:bodyPr/>
        <a:lstStyle/>
        <a:p>
          <a:r>
            <a:rPr lang="el-GR" dirty="0" smtClean="0"/>
            <a:t>ΟΙΚΟΝΟΜΙΚΗ ΕΠΙΤΡΟΠΗ</a:t>
          </a:r>
          <a:endParaRPr lang="el-GR" dirty="0"/>
        </a:p>
      </dgm:t>
    </dgm:pt>
    <dgm:pt modelId="{B11E36C6-9345-47D4-B1BC-BAB571038F58}" type="parTrans" cxnId="{2E8DE039-1200-4578-B1DC-0FF53D15A05A}">
      <dgm:prSet/>
      <dgm:spPr/>
      <dgm:t>
        <a:bodyPr/>
        <a:lstStyle/>
        <a:p>
          <a:endParaRPr lang="el-GR"/>
        </a:p>
      </dgm:t>
    </dgm:pt>
    <dgm:pt modelId="{CFA71646-9AC0-45AA-BCE7-04814D0F0C13}" type="sibTrans" cxnId="{2E8DE039-1200-4578-B1DC-0FF53D15A05A}">
      <dgm:prSet/>
      <dgm:spPr/>
      <dgm:t>
        <a:bodyPr/>
        <a:lstStyle/>
        <a:p>
          <a:endParaRPr lang="el-GR"/>
        </a:p>
      </dgm:t>
    </dgm:pt>
    <dgm:pt modelId="{56100D81-4A80-4FA3-91FA-42400CC68778}">
      <dgm:prSet/>
      <dgm:spPr>
        <a:solidFill>
          <a:schemeClr val="tx2">
            <a:lumMod val="75000"/>
          </a:schemeClr>
        </a:solidFill>
      </dgm:spPr>
      <dgm:t>
        <a:bodyPr/>
        <a:lstStyle/>
        <a:p>
          <a:r>
            <a:rPr lang="el-GR" dirty="0" smtClean="0"/>
            <a:t>ΕΠΙΤΡΟΠΗ ΠΟΙΟΤΗΤΑΣ ΖΩΗΣ</a:t>
          </a:r>
          <a:endParaRPr lang="el-GR" dirty="0"/>
        </a:p>
      </dgm:t>
    </dgm:pt>
    <dgm:pt modelId="{66D2679D-B188-4328-A67B-3927AF5C5C6D}" type="parTrans" cxnId="{746E3640-1001-4D0E-BF63-CCDC79C0266F}">
      <dgm:prSet/>
      <dgm:spPr/>
      <dgm:t>
        <a:bodyPr/>
        <a:lstStyle/>
        <a:p>
          <a:endParaRPr lang="el-GR"/>
        </a:p>
      </dgm:t>
    </dgm:pt>
    <dgm:pt modelId="{D9028B29-2142-4C16-9A6E-D31A467D62F5}" type="sibTrans" cxnId="{746E3640-1001-4D0E-BF63-CCDC79C0266F}">
      <dgm:prSet/>
      <dgm:spPr/>
      <dgm:t>
        <a:bodyPr/>
        <a:lstStyle/>
        <a:p>
          <a:endParaRPr lang="el-GR"/>
        </a:p>
      </dgm:t>
    </dgm:pt>
    <dgm:pt modelId="{0C56DDA4-6848-4558-A974-04BAA541E457}" type="pres">
      <dgm:prSet presAssocID="{CB0562FC-4663-4569-B11C-E710BDF7E7D3}" presName="hierChild1" presStyleCnt="0">
        <dgm:presLayoutVars>
          <dgm:orgChart val="1"/>
          <dgm:chPref val="1"/>
          <dgm:dir/>
          <dgm:animOne val="branch"/>
          <dgm:animLvl val="lvl"/>
          <dgm:resizeHandles/>
        </dgm:presLayoutVars>
      </dgm:prSet>
      <dgm:spPr/>
      <dgm:t>
        <a:bodyPr/>
        <a:lstStyle/>
        <a:p>
          <a:endParaRPr lang="el-GR"/>
        </a:p>
      </dgm:t>
    </dgm:pt>
    <dgm:pt modelId="{D74ED866-57F0-41D7-986B-B72C9D452DD5}" type="pres">
      <dgm:prSet presAssocID="{8FA2F097-80DB-4E05-9154-05D6BA275087}" presName="hierRoot1" presStyleCnt="0">
        <dgm:presLayoutVars>
          <dgm:hierBranch val="init"/>
        </dgm:presLayoutVars>
      </dgm:prSet>
      <dgm:spPr/>
    </dgm:pt>
    <dgm:pt modelId="{17393A54-4184-4E75-83E5-A0BB15AAD331}" type="pres">
      <dgm:prSet presAssocID="{8FA2F097-80DB-4E05-9154-05D6BA275087}" presName="rootComposite1" presStyleCnt="0"/>
      <dgm:spPr/>
    </dgm:pt>
    <dgm:pt modelId="{6722F17B-BD06-4D82-B6A0-2E13CCFA8C9C}" type="pres">
      <dgm:prSet presAssocID="{8FA2F097-80DB-4E05-9154-05D6BA275087}" presName="rootText1" presStyleLbl="node0" presStyleIdx="0" presStyleCnt="2" custScaleX="158466" custScaleY="136943" custLinFactX="100000" custLinFactY="-48563" custLinFactNeighborX="101356" custLinFactNeighborY="-100000">
        <dgm:presLayoutVars>
          <dgm:chPref val="3"/>
        </dgm:presLayoutVars>
      </dgm:prSet>
      <dgm:spPr/>
      <dgm:t>
        <a:bodyPr/>
        <a:lstStyle/>
        <a:p>
          <a:endParaRPr lang="el-GR"/>
        </a:p>
      </dgm:t>
    </dgm:pt>
    <dgm:pt modelId="{930A7DC5-A9C2-4B61-A870-375F04DB933B}" type="pres">
      <dgm:prSet presAssocID="{8FA2F097-80DB-4E05-9154-05D6BA275087}" presName="rootConnector1" presStyleLbl="node1" presStyleIdx="0" presStyleCnt="0"/>
      <dgm:spPr/>
      <dgm:t>
        <a:bodyPr/>
        <a:lstStyle/>
        <a:p>
          <a:endParaRPr lang="el-GR"/>
        </a:p>
      </dgm:t>
    </dgm:pt>
    <dgm:pt modelId="{AB913B3C-07B2-499A-A532-57EECF392FD1}" type="pres">
      <dgm:prSet presAssocID="{8FA2F097-80DB-4E05-9154-05D6BA275087}" presName="hierChild2" presStyleCnt="0"/>
      <dgm:spPr/>
    </dgm:pt>
    <dgm:pt modelId="{0E31B24F-8343-4953-85C9-D356424622E5}" type="pres">
      <dgm:prSet presAssocID="{66D2679D-B188-4328-A67B-3927AF5C5C6D}" presName="Name37" presStyleLbl="parChTrans1D2" presStyleIdx="0" presStyleCnt="6"/>
      <dgm:spPr/>
      <dgm:t>
        <a:bodyPr/>
        <a:lstStyle/>
        <a:p>
          <a:endParaRPr lang="el-GR"/>
        </a:p>
      </dgm:t>
    </dgm:pt>
    <dgm:pt modelId="{15CFB00A-3656-4928-9F7B-31431BD8B863}" type="pres">
      <dgm:prSet presAssocID="{56100D81-4A80-4FA3-91FA-42400CC68778}" presName="hierRoot2" presStyleCnt="0">
        <dgm:presLayoutVars>
          <dgm:hierBranch val="init"/>
        </dgm:presLayoutVars>
      </dgm:prSet>
      <dgm:spPr/>
    </dgm:pt>
    <dgm:pt modelId="{2293925F-57DB-4952-A2A9-89955AF67731}" type="pres">
      <dgm:prSet presAssocID="{56100D81-4A80-4FA3-91FA-42400CC68778}" presName="rootComposite" presStyleCnt="0"/>
      <dgm:spPr/>
    </dgm:pt>
    <dgm:pt modelId="{7C5249A4-5DDA-443D-947B-851F12090D4B}" type="pres">
      <dgm:prSet presAssocID="{56100D81-4A80-4FA3-91FA-42400CC68778}" presName="rootText" presStyleLbl="node2" presStyleIdx="0" presStyleCnt="5" custLinFactX="171849" custLinFactNeighborX="200000" custLinFactNeighborY="-83280">
        <dgm:presLayoutVars>
          <dgm:chPref val="3"/>
        </dgm:presLayoutVars>
      </dgm:prSet>
      <dgm:spPr/>
      <dgm:t>
        <a:bodyPr/>
        <a:lstStyle/>
        <a:p>
          <a:endParaRPr lang="el-GR"/>
        </a:p>
      </dgm:t>
    </dgm:pt>
    <dgm:pt modelId="{0196461A-591F-43C4-825F-A193556EC4BA}" type="pres">
      <dgm:prSet presAssocID="{56100D81-4A80-4FA3-91FA-42400CC68778}" presName="rootConnector" presStyleLbl="node2" presStyleIdx="0" presStyleCnt="5"/>
      <dgm:spPr/>
      <dgm:t>
        <a:bodyPr/>
        <a:lstStyle/>
        <a:p>
          <a:endParaRPr lang="el-GR"/>
        </a:p>
      </dgm:t>
    </dgm:pt>
    <dgm:pt modelId="{F218F584-6D4B-4030-B945-797E344C8E0B}" type="pres">
      <dgm:prSet presAssocID="{56100D81-4A80-4FA3-91FA-42400CC68778}" presName="hierChild4" presStyleCnt="0"/>
      <dgm:spPr/>
    </dgm:pt>
    <dgm:pt modelId="{73A9CEC1-53A9-4DDC-A58A-7FFB727D5955}" type="pres">
      <dgm:prSet presAssocID="{56100D81-4A80-4FA3-91FA-42400CC68778}" presName="hierChild5" presStyleCnt="0"/>
      <dgm:spPr/>
    </dgm:pt>
    <dgm:pt modelId="{1ACEE339-B0A3-469F-912E-F3D863B57C0B}" type="pres">
      <dgm:prSet presAssocID="{B11E36C6-9345-47D4-B1BC-BAB571038F58}" presName="Name37" presStyleLbl="parChTrans1D2" presStyleIdx="1" presStyleCnt="6"/>
      <dgm:spPr/>
      <dgm:t>
        <a:bodyPr/>
        <a:lstStyle/>
        <a:p>
          <a:endParaRPr lang="el-GR"/>
        </a:p>
      </dgm:t>
    </dgm:pt>
    <dgm:pt modelId="{32B4088B-8D36-4ABC-AD8F-26AE9134C1CA}" type="pres">
      <dgm:prSet presAssocID="{5C5968BE-1559-4419-804B-0970CA93AA3E}" presName="hierRoot2" presStyleCnt="0">
        <dgm:presLayoutVars>
          <dgm:hierBranch val="init"/>
        </dgm:presLayoutVars>
      </dgm:prSet>
      <dgm:spPr/>
    </dgm:pt>
    <dgm:pt modelId="{E5C74BFD-C097-40DB-818D-721872DEB3A4}" type="pres">
      <dgm:prSet presAssocID="{5C5968BE-1559-4419-804B-0970CA93AA3E}" presName="rootComposite" presStyleCnt="0"/>
      <dgm:spPr/>
    </dgm:pt>
    <dgm:pt modelId="{108BF3E4-43A8-4D80-A087-AFBEBBD7051F}" type="pres">
      <dgm:prSet presAssocID="{5C5968BE-1559-4419-804B-0970CA93AA3E}" presName="rootText" presStyleLbl="node2" presStyleIdx="1" presStyleCnt="5" custLinFactX="40750" custLinFactNeighborX="100000" custLinFactNeighborY="-83280">
        <dgm:presLayoutVars>
          <dgm:chPref val="3"/>
        </dgm:presLayoutVars>
      </dgm:prSet>
      <dgm:spPr/>
      <dgm:t>
        <a:bodyPr/>
        <a:lstStyle/>
        <a:p>
          <a:endParaRPr lang="el-GR"/>
        </a:p>
      </dgm:t>
    </dgm:pt>
    <dgm:pt modelId="{4F57602E-B473-4C08-8F80-474C64382A1A}" type="pres">
      <dgm:prSet presAssocID="{5C5968BE-1559-4419-804B-0970CA93AA3E}" presName="rootConnector" presStyleLbl="node2" presStyleIdx="1" presStyleCnt="5"/>
      <dgm:spPr/>
      <dgm:t>
        <a:bodyPr/>
        <a:lstStyle/>
        <a:p>
          <a:endParaRPr lang="el-GR"/>
        </a:p>
      </dgm:t>
    </dgm:pt>
    <dgm:pt modelId="{85785A90-5142-49B9-8C7E-1B9F42C1FB23}" type="pres">
      <dgm:prSet presAssocID="{5C5968BE-1559-4419-804B-0970CA93AA3E}" presName="hierChild4" presStyleCnt="0"/>
      <dgm:spPr/>
    </dgm:pt>
    <dgm:pt modelId="{16B06268-4E67-4B1D-9E2A-7F00687C6884}" type="pres">
      <dgm:prSet presAssocID="{5C5968BE-1559-4419-804B-0970CA93AA3E}" presName="hierChild5" presStyleCnt="0"/>
      <dgm:spPr/>
    </dgm:pt>
    <dgm:pt modelId="{E4639E8C-852B-498A-8AD3-8C825DE0B114}" type="pres">
      <dgm:prSet presAssocID="{8FA2F097-80DB-4E05-9154-05D6BA275087}" presName="hierChild3" presStyleCnt="0"/>
      <dgm:spPr/>
    </dgm:pt>
    <dgm:pt modelId="{0B25229D-B202-47E2-9AD7-33CBCD05D4D3}" type="pres">
      <dgm:prSet presAssocID="{50A542E0-FFB5-40D0-8511-97EBC92DAA5D}" presName="hierRoot1" presStyleCnt="0">
        <dgm:presLayoutVars>
          <dgm:hierBranch val="init"/>
        </dgm:presLayoutVars>
      </dgm:prSet>
      <dgm:spPr/>
    </dgm:pt>
    <dgm:pt modelId="{76279999-0419-44B0-BD7B-49ADCBF34DDE}" type="pres">
      <dgm:prSet presAssocID="{50A542E0-FFB5-40D0-8511-97EBC92DAA5D}" presName="rootComposite1" presStyleCnt="0"/>
      <dgm:spPr/>
    </dgm:pt>
    <dgm:pt modelId="{9419B004-60F5-4A93-AE67-8BD0AE7A5034}" type="pres">
      <dgm:prSet presAssocID="{50A542E0-FFB5-40D0-8511-97EBC92DAA5D}" presName="rootText1" presStyleLbl="node0" presStyleIdx="1" presStyleCnt="2" custLinFactX="-100000" custLinFactY="-3752" custLinFactNeighborX="-184970" custLinFactNeighborY="-100000">
        <dgm:presLayoutVars>
          <dgm:chPref val="3"/>
        </dgm:presLayoutVars>
      </dgm:prSet>
      <dgm:spPr/>
      <dgm:t>
        <a:bodyPr/>
        <a:lstStyle/>
        <a:p>
          <a:endParaRPr lang="el-GR"/>
        </a:p>
      </dgm:t>
    </dgm:pt>
    <dgm:pt modelId="{2ED820C8-434A-42A5-8180-B2BC461BBA79}" type="pres">
      <dgm:prSet presAssocID="{50A542E0-FFB5-40D0-8511-97EBC92DAA5D}" presName="rootConnector1" presStyleLbl="node1" presStyleIdx="0" presStyleCnt="0"/>
      <dgm:spPr/>
      <dgm:t>
        <a:bodyPr/>
        <a:lstStyle/>
        <a:p>
          <a:endParaRPr lang="el-GR"/>
        </a:p>
      </dgm:t>
    </dgm:pt>
    <dgm:pt modelId="{CF0C418B-1B35-481E-B396-C4E304CA6D00}" type="pres">
      <dgm:prSet presAssocID="{50A542E0-FFB5-40D0-8511-97EBC92DAA5D}" presName="hierChild2" presStyleCnt="0"/>
      <dgm:spPr/>
    </dgm:pt>
    <dgm:pt modelId="{85076ADE-E96E-4A70-8E58-D024881119D0}" type="pres">
      <dgm:prSet presAssocID="{6782C007-474D-45FC-AD05-75E99152C142}" presName="Name37" presStyleLbl="parChTrans1D2" presStyleIdx="2" presStyleCnt="6"/>
      <dgm:spPr/>
      <dgm:t>
        <a:bodyPr/>
        <a:lstStyle/>
        <a:p>
          <a:endParaRPr lang="el-GR"/>
        </a:p>
      </dgm:t>
    </dgm:pt>
    <dgm:pt modelId="{388C7C12-47BE-40DF-9613-C097B698CAE7}" type="pres">
      <dgm:prSet presAssocID="{37EC6558-857D-4867-92D5-6234CAF0C77F}" presName="hierRoot2" presStyleCnt="0">
        <dgm:presLayoutVars>
          <dgm:hierBranch val="init"/>
        </dgm:presLayoutVars>
      </dgm:prSet>
      <dgm:spPr/>
    </dgm:pt>
    <dgm:pt modelId="{80B238D7-940C-4385-A618-193D26350614}" type="pres">
      <dgm:prSet presAssocID="{37EC6558-857D-4867-92D5-6234CAF0C77F}" presName="rootComposite" presStyleCnt="0"/>
      <dgm:spPr/>
    </dgm:pt>
    <dgm:pt modelId="{F4B755CD-A504-4A4D-8538-8E688C921934}" type="pres">
      <dgm:prSet presAssocID="{37EC6558-857D-4867-92D5-6234CAF0C77F}" presName="rootText" presStyleLbl="node2" presStyleIdx="2" presStyleCnt="5" custLinFactX="-62885" custLinFactNeighborX="-100000" custLinFactNeighborY="4337">
        <dgm:presLayoutVars>
          <dgm:chPref val="3"/>
        </dgm:presLayoutVars>
      </dgm:prSet>
      <dgm:spPr/>
      <dgm:t>
        <a:bodyPr/>
        <a:lstStyle/>
        <a:p>
          <a:endParaRPr lang="el-GR"/>
        </a:p>
      </dgm:t>
    </dgm:pt>
    <dgm:pt modelId="{42C2E99B-BAC1-4905-B9CD-8764DE69922F}" type="pres">
      <dgm:prSet presAssocID="{37EC6558-857D-4867-92D5-6234CAF0C77F}" presName="rootConnector" presStyleLbl="node2" presStyleIdx="2" presStyleCnt="5"/>
      <dgm:spPr/>
      <dgm:t>
        <a:bodyPr/>
        <a:lstStyle/>
        <a:p>
          <a:endParaRPr lang="el-GR"/>
        </a:p>
      </dgm:t>
    </dgm:pt>
    <dgm:pt modelId="{8B301659-24E3-4AF0-ACD9-25C9EC63C89F}" type="pres">
      <dgm:prSet presAssocID="{37EC6558-857D-4867-92D5-6234CAF0C77F}" presName="hierChild4" presStyleCnt="0"/>
      <dgm:spPr/>
    </dgm:pt>
    <dgm:pt modelId="{438B4910-EEB4-4803-800A-69FF0F8FAB48}" type="pres">
      <dgm:prSet presAssocID="{37EC6558-857D-4867-92D5-6234CAF0C77F}" presName="hierChild5" presStyleCnt="0"/>
      <dgm:spPr/>
    </dgm:pt>
    <dgm:pt modelId="{891673F8-E0AB-4A35-8BB6-2D08AE08E536}" type="pres">
      <dgm:prSet presAssocID="{590A3F95-E169-4261-8AD8-0E1EA59A73B0}" presName="Name37" presStyleLbl="parChTrans1D2" presStyleIdx="3" presStyleCnt="6"/>
      <dgm:spPr/>
      <dgm:t>
        <a:bodyPr/>
        <a:lstStyle/>
        <a:p>
          <a:endParaRPr lang="el-GR"/>
        </a:p>
      </dgm:t>
    </dgm:pt>
    <dgm:pt modelId="{7AB0626C-1B06-4CA4-8F3E-A47E9A54301E}" type="pres">
      <dgm:prSet presAssocID="{AC189CD9-B211-4B2B-84C5-E5F652EB0C36}" presName="hierRoot2" presStyleCnt="0">
        <dgm:presLayoutVars>
          <dgm:hierBranch val="init"/>
        </dgm:presLayoutVars>
      </dgm:prSet>
      <dgm:spPr/>
    </dgm:pt>
    <dgm:pt modelId="{CDF41CEA-FB5E-4418-B528-C991330F7890}" type="pres">
      <dgm:prSet presAssocID="{AC189CD9-B211-4B2B-84C5-E5F652EB0C36}" presName="rootComposite" presStyleCnt="0"/>
      <dgm:spPr/>
    </dgm:pt>
    <dgm:pt modelId="{48C3BDAE-E750-45D5-9712-43F135E54B4C}" type="pres">
      <dgm:prSet presAssocID="{AC189CD9-B211-4B2B-84C5-E5F652EB0C36}" presName="rootText" presStyleLbl="node2" presStyleIdx="3" presStyleCnt="5" custLinFactX="-68461" custLinFactNeighborX="-100000" custLinFactNeighborY="6584">
        <dgm:presLayoutVars>
          <dgm:chPref val="3"/>
        </dgm:presLayoutVars>
      </dgm:prSet>
      <dgm:spPr/>
      <dgm:t>
        <a:bodyPr/>
        <a:lstStyle/>
        <a:p>
          <a:endParaRPr lang="el-GR"/>
        </a:p>
      </dgm:t>
    </dgm:pt>
    <dgm:pt modelId="{8612E379-A34C-46CC-96CD-EF7FC59A1603}" type="pres">
      <dgm:prSet presAssocID="{AC189CD9-B211-4B2B-84C5-E5F652EB0C36}" presName="rootConnector" presStyleLbl="node2" presStyleIdx="3" presStyleCnt="5"/>
      <dgm:spPr/>
      <dgm:t>
        <a:bodyPr/>
        <a:lstStyle/>
        <a:p>
          <a:endParaRPr lang="el-GR"/>
        </a:p>
      </dgm:t>
    </dgm:pt>
    <dgm:pt modelId="{5000AC57-F494-4251-93BA-36294D98B797}" type="pres">
      <dgm:prSet presAssocID="{AC189CD9-B211-4B2B-84C5-E5F652EB0C36}" presName="hierChild4" presStyleCnt="0"/>
      <dgm:spPr/>
    </dgm:pt>
    <dgm:pt modelId="{ADC793F6-5265-49EF-9F5B-F06B96BB9138}" type="pres">
      <dgm:prSet presAssocID="{AC189CD9-B211-4B2B-84C5-E5F652EB0C36}" presName="hierChild5" presStyleCnt="0"/>
      <dgm:spPr/>
    </dgm:pt>
    <dgm:pt modelId="{BD2BC955-08D3-490B-82F3-5C9409DD5E6D}" type="pres">
      <dgm:prSet presAssocID="{2D66D06A-D5D4-4662-A70B-5DA3C3CA6531}" presName="Name37" presStyleLbl="parChTrans1D2" presStyleIdx="4" presStyleCnt="6"/>
      <dgm:spPr/>
      <dgm:t>
        <a:bodyPr/>
        <a:lstStyle/>
        <a:p>
          <a:endParaRPr lang="el-GR"/>
        </a:p>
      </dgm:t>
    </dgm:pt>
    <dgm:pt modelId="{6D4F75FB-D328-4CE5-974A-A4309DB6CA67}" type="pres">
      <dgm:prSet presAssocID="{4F897CA1-FBEF-4417-8438-21F7989F9B9A}" presName="hierRoot2" presStyleCnt="0">
        <dgm:presLayoutVars>
          <dgm:hierBranch val="init"/>
        </dgm:presLayoutVars>
      </dgm:prSet>
      <dgm:spPr/>
    </dgm:pt>
    <dgm:pt modelId="{AC371203-C6B5-4B33-A303-BB067A17F71A}" type="pres">
      <dgm:prSet presAssocID="{4F897CA1-FBEF-4417-8438-21F7989F9B9A}" presName="rootComposite" presStyleCnt="0"/>
      <dgm:spPr/>
    </dgm:pt>
    <dgm:pt modelId="{01FC0D11-9F0F-4B10-9993-911D22AAC787}" type="pres">
      <dgm:prSet presAssocID="{4F897CA1-FBEF-4417-8438-21F7989F9B9A}" presName="rootText" presStyleLbl="node2" presStyleIdx="4" presStyleCnt="5" custLinFactX="-66337" custLinFactNeighborX="-100000" custLinFactNeighborY="4337">
        <dgm:presLayoutVars>
          <dgm:chPref val="3"/>
        </dgm:presLayoutVars>
      </dgm:prSet>
      <dgm:spPr/>
      <dgm:t>
        <a:bodyPr/>
        <a:lstStyle/>
        <a:p>
          <a:endParaRPr lang="el-GR"/>
        </a:p>
      </dgm:t>
    </dgm:pt>
    <dgm:pt modelId="{A05DDDD3-F2C5-49F9-AB95-10119137B32D}" type="pres">
      <dgm:prSet presAssocID="{4F897CA1-FBEF-4417-8438-21F7989F9B9A}" presName="rootConnector" presStyleLbl="node2" presStyleIdx="4" presStyleCnt="5"/>
      <dgm:spPr/>
      <dgm:t>
        <a:bodyPr/>
        <a:lstStyle/>
        <a:p>
          <a:endParaRPr lang="el-GR"/>
        </a:p>
      </dgm:t>
    </dgm:pt>
    <dgm:pt modelId="{837FF83F-F0DA-4961-93B6-FFFE720A158B}" type="pres">
      <dgm:prSet presAssocID="{4F897CA1-FBEF-4417-8438-21F7989F9B9A}" presName="hierChild4" presStyleCnt="0"/>
      <dgm:spPr/>
    </dgm:pt>
    <dgm:pt modelId="{D7049CA7-5937-4205-AC41-790BD5993780}" type="pres">
      <dgm:prSet presAssocID="{4F897CA1-FBEF-4417-8438-21F7989F9B9A}" presName="hierChild5" presStyleCnt="0"/>
      <dgm:spPr/>
    </dgm:pt>
    <dgm:pt modelId="{E73608EF-BDFE-4CB1-8F3A-BF0FA81F2187}" type="pres">
      <dgm:prSet presAssocID="{50A542E0-FFB5-40D0-8511-97EBC92DAA5D}" presName="hierChild3" presStyleCnt="0"/>
      <dgm:spPr/>
    </dgm:pt>
    <dgm:pt modelId="{F7D4BDDD-1777-4626-B10E-978C29D0D2F8}" type="pres">
      <dgm:prSet presAssocID="{DE27811E-9C0F-4E5E-A83F-32676EB77928}" presName="Name111" presStyleLbl="parChTrans1D2" presStyleIdx="5" presStyleCnt="6"/>
      <dgm:spPr/>
      <dgm:t>
        <a:bodyPr/>
        <a:lstStyle/>
        <a:p>
          <a:endParaRPr lang="el-GR"/>
        </a:p>
      </dgm:t>
    </dgm:pt>
    <dgm:pt modelId="{1E564592-0A25-49EA-84EA-64FE19C972D2}" type="pres">
      <dgm:prSet presAssocID="{4A1C5101-AEFB-4EAF-96FF-CF0B2380D2ED}" presName="hierRoot3" presStyleCnt="0">
        <dgm:presLayoutVars>
          <dgm:hierBranch val="init"/>
        </dgm:presLayoutVars>
      </dgm:prSet>
      <dgm:spPr/>
    </dgm:pt>
    <dgm:pt modelId="{3E4B6177-5037-4C70-A860-FE3A6E321181}" type="pres">
      <dgm:prSet presAssocID="{4A1C5101-AEFB-4EAF-96FF-CF0B2380D2ED}" presName="rootComposite3" presStyleCnt="0"/>
      <dgm:spPr/>
    </dgm:pt>
    <dgm:pt modelId="{37E1A8E3-27D3-41F8-9590-E7945F12B463}" type="pres">
      <dgm:prSet presAssocID="{4A1C5101-AEFB-4EAF-96FF-CF0B2380D2ED}" presName="rootText3" presStyleLbl="asst1" presStyleIdx="0" presStyleCnt="1" custLinFactX="-100000" custLinFactNeighborX="-111026" custLinFactNeighborY="-21697">
        <dgm:presLayoutVars>
          <dgm:chPref val="3"/>
        </dgm:presLayoutVars>
      </dgm:prSet>
      <dgm:spPr/>
      <dgm:t>
        <a:bodyPr/>
        <a:lstStyle/>
        <a:p>
          <a:endParaRPr lang="el-GR"/>
        </a:p>
      </dgm:t>
    </dgm:pt>
    <dgm:pt modelId="{7E390175-A811-43C8-B43D-3F51C604AA6F}" type="pres">
      <dgm:prSet presAssocID="{4A1C5101-AEFB-4EAF-96FF-CF0B2380D2ED}" presName="rootConnector3" presStyleLbl="asst1" presStyleIdx="0" presStyleCnt="1"/>
      <dgm:spPr/>
      <dgm:t>
        <a:bodyPr/>
        <a:lstStyle/>
        <a:p>
          <a:endParaRPr lang="el-GR"/>
        </a:p>
      </dgm:t>
    </dgm:pt>
    <dgm:pt modelId="{0795C393-C571-4889-8BF6-BBD6644A9E63}" type="pres">
      <dgm:prSet presAssocID="{4A1C5101-AEFB-4EAF-96FF-CF0B2380D2ED}" presName="hierChild6" presStyleCnt="0"/>
      <dgm:spPr/>
    </dgm:pt>
    <dgm:pt modelId="{8FABBBE9-F05F-44D9-9969-D22287D41984}" type="pres">
      <dgm:prSet presAssocID="{4A1C5101-AEFB-4EAF-96FF-CF0B2380D2ED}" presName="hierChild7" presStyleCnt="0"/>
      <dgm:spPr/>
    </dgm:pt>
  </dgm:ptLst>
  <dgm:cxnLst>
    <dgm:cxn modelId="{DA4559C7-C768-410A-9277-4F5EB7534D67}" type="presOf" srcId="{B11E36C6-9345-47D4-B1BC-BAB571038F58}" destId="{1ACEE339-B0A3-469F-912E-F3D863B57C0B}" srcOrd="0" destOrd="0" presId="urn:microsoft.com/office/officeart/2005/8/layout/orgChart1"/>
    <dgm:cxn modelId="{746E3640-1001-4D0E-BF63-CCDC79C0266F}" srcId="{8FA2F097-80DB-4E05-9154-05D6BA275087}" destId="{56100D81-4A80-4FA3-91FA-42400CC68778}" srcOrd="0" destOrd="0" parTransId="{66D2679D-B188-4328-A67B-3927AF5C5C6D}" sibTransId="{D9028B29-2142-4C16-9A6E-D31A467D62F5}"/>
    <dgm:cxn modelId="{D5C09B99-290B-4836-8F69-EA80461217F4}" type="presOf" srcId="{AC189CD9-B211-4B2B-84C5-E5F652EB0C36}" destId="{48C3BDAE-E750-45D5-9712-43F135E54B4C}" srcOrd="0" destOrd="0" presId="urn:microsoft.com/office/officeart/2005/8/layout/orgChart1"/>
    <dgm:cxn modelId="{2E1D84C9-1D28-4CBB-B9C5-60CE8F7BB3FE}" type="presOf" srcId="{50A542E0-FFB5-40D0-8511-97EBC92DAA5D}" destId="{9419B004-60F5-4A93-AE67-8BD0AE7A5034}" srcOrd="0" destOrd="0" presId="urn:microsoft.com/office/officeart/2005/8/layout/orgChart1"/>
    <dgm:cxn modelId="{236279A0-078C-45FB-8390-A8F4772120F8}" srcId="{50A542E0-FFB5-40D0-8511-97EBC92DAA5D}" destId="{4F897CA1-FBEF-4417-8438-21F7989F9B9A}" srcOrd="3" destOrd="0" parTransId="{2D66D06A-D5D4-4662-A70B-5DA3C3CA6531}" sibTransId="{14A7CC46-8410-4583-967D-7EBF96223D57}"/>
    <dgm:cxn modelId="{F50247D3-78D4-4980-AFB0-C497373516D9}" type="presOf" srcId="{CB0562FC-4663-4569-B11C-E710BDF7E7D3}" destId="{0C56DDA4-6848-4558-A974-04BAA541E457}" srcOrd="0" destOrd="0" presId="urn:microsoft.com/office/officeart/2005/8/layout/orgChart1"/>
    <dgm:cxn modelId="{CDC2AE76-3B74-4C30-AF99-61C82AF7C4D3}" srcId="{50A542E0-FFB5-40D0-8511-97EBC92DAA5D}" destId="{4A1C5101-AEFB-4EAF-96FF-CF0B2380D2ED}" srcOrd="0" destOrd="0" parTransId="{DE27811E-9C0F-4E5E-A83F-32676EB77928}" sibTransId="{DDE504F6-034E-459B-AC4D-B58231FE7984}"/>
    <dgm:cxn modelId="{14E203F1-A71D-4AFD-A01D-63BD639EF9B8}" type="presOf" srcId="{56100D81-4A80-4FA3-91FA-42400CC68778}" destId="{0196461A-591F-43C4-825F-A193556EC4BA}" srcOrd="1" destOrd="0" presId="urn:microsoft.com/office/officeart/2005/8/layout/orgChart1"/>
    <dgm:cxn modelId="{98BF33D3-73E9-4942-94A6-26A2924B9AB7}" type="presOf" srcId="{37EC6558-857D-4867-92D5-6234CAF0C77F}" destId="{42C2E99B-BAC1-4905-B9CD-8764DE69922F}" srcOrd="1" destOrd="0" presId="urn:microsoft.com/office/officeart/2005/8/layout/orgChart1"/>
    <dgm:cxn modelId="{17DCB413-CFFE-436C-B32E-291E707D6BEE}" srcId="{50A542E0-FFB5-40D0-8511-97EBC92DAA5D}" destId="{AC189CD9-B211-4B2B-84C5-E5F652EB0C36}" srcOrd="2" destOrd="0" parTransId="{590A3F95-E169-4261-8AD8-0E1EA59A73B0}" sibTransId="{4597E329-81ED-424B-896F-A883693B0B06}"/>
    <dgm:cxn modelId="{520D387A-E7B4-426F-9054-13ECC7C8EAD4}" type="presOf" srcId="{8FA2F097-80DB-4E05-9154-05D6BA275087}" destId="{6722F17B-BD06-4D82-B6A0-2E13CCFA8C9C}" srcOrd="0" destOrd="0" presId="urn:microsoft.com/office/officeart/2005/8/layout/orgChart1"/>
    <dgm:cxn modelId="{DB9FBE76-B957-45B8-8A46-4FC1AAB13762}" type="presOf" srcId="{AC189CD9-B211-4B2B-84C5-E5F652EB0C36}" destId="{8612E379-A34C-46CC-96CD-EF7FC59A1603}" srcOrd="1" destOrd="0" presId="urn:microsoft.com/office/officeart/2005/8/layout/orgChart1"/>
    <dgm:cxn modelId="{E8F51DD4-AF7B-48AC-9895-FE8A23F24F32}" type="presOf" srcId="{56100D81-4A80-4FA3-91FA-42400CC68778}" destId="{7C5249A4-5DDA-443D-947B-851F12090D4B}" srcOrd="0" destOrd="0" presId="urn:microsoft.com/office/officeart/2005/8/layout/orgChart1"/>
    <dgm:cxn modelId="{26361F70-E1A5-4C36-9AE0-0A489B932336}" type="presOf" srcId="{DE27811E-9C0F-4E5E-A83F-32676EB77928}" destId="{F7D4BDDD-1777-4626-B10E-978C29D0D2F8}" srcOrd="0" destOrd="0" presId="urn:microsoft.com/office/officeart/2005/8/layout/orgChart1"/>
    <dgm:cxn modelId="{B45571A9-7ADD-4639-8E94-14C051869DE7}" type="presOf" srcId="{37EC6558-857D-4867-92D5-6234CAF0C77F}" destId="{F4B755CD-A504-4A4D-8538-8E688C921934}" srcOrd="0" destOrd="0" presId="urn:microsoft.com/office/officeart/2005/8/layout/orgChart1"/>
    <dgm:cxn modelId="{F69FEBBE-A588-4088-B248-6C32C50DE976}" type="presOf" srcId="{66D2679D-B188-4328-A67B-3927AF5C5C6D}" destId="{0E31B24F-8343-4953-85C9-D356424622E5}" srcOrd="0" destOrd="0" presId="urn:microsoft.com/office/officeart/2005/8/layout/orgChart1"/>
    <dgm:cxn modelId="{7F6BF9F5-715F-4B5A-B373-3EB034F64F34}" type="presOf" srcId="{2D66D06A-D5D4-4662-A70B-5DA3C3CA6531}" destId="{BD2BC955-08D3-490B-82F3-5C9409DD5E6D}" srcOrd="0" destOrd="0" presId="urn:microsoft.com/office/officeart/2005/8/layout/orgChart1"/>
    <dgm:cxn modelId="{4553EECA-9A82-4878-98EF-37B5616E761A}" type="presOf" srcId="{590A3F95-E169-4261-8AD8-0E1EA59A73B0}" destId="{891673F8-E0AB-4A35-8BB6-2D08AE08E536}" srcOrd="0" destOrd="0" presId="urn:microsoft.com/office/officeart/2005/8/layout/orgChart1"/>
    <dgm:cxn modelId="{BA7B47B7-FDD8-4B4E-BD6C-895C553FF79A}" type="presOf" srcId="{4A1C5101-AEFB-4EAF-96FF-CF0B2380D2ED}" destId="{7E390175-A811-43C8-B43D-3F51C604AA6F}" srcOrd="1" destOrd="0" presId="urn:microsoft.com/office/officeart/2005/8/layout/orgChart1"/>
    <dgm:cxn modelId="{262B35D4-42D8-48A7-B108-CF6EC66B460C}" type="presOf" srcId="{4F897CA1-FBEF-4417-8438-21F7989F9B9A}" destId="{A05DDDD3-F2C5-49F9-AB95-10119137B32D}" srcOrd="1" destOrd="0" presId="urn:microsoft.com/office/officeart/2005/8/layout/orgChart1"/>
    <dgm:cxn modelId="{8CB66ABD-A79E-4B65-8B79-53553F0DA868}" type="presOf" srcId="{5C5968BE-1559-4419-804B-0970CA93AA3E}" destId="{108BF3E4-43A8-4D80-A087-AFBEBBD7051F}" srcOrd="0" destOrd="0" presId="urn:microsoft.com/office/officeart/2005/8/layout/orgChart1"/>
    <dgm:cxn modelId="{F90CD4DD-B94D-47C5-BAFA-2D512B3034CB}" type="presOf" srcId="{8FA2F097-80DB-4E05-9154-05D6BA275087}" destId="{930A7DC5-A9C2-4B61-A870-375F04DB933B}" srcOrd="1" destOrd="0" presId="urn:microsoft.com/office/officeart/2005/8/layout/orgChart1"/>
    <dgm:cxn modelId="{3A3671D5-148D-4856-8314-B698A2ECE3B1}" srcId="{50A542E0-FFB5-40D0-8511-97EBC92DAA5D}" destId="{37EC6558-857D-4867-92D5-6234CAF0C77F}" srcOrd="1" destOrd="0" parTransId="{6782C007-474D-45FC-AD05-75E99152C142}" sibTransId="{59EC8012-8052-4FD2-8E75-97543EAE47AA}"/>
    <dgm:cxn modelId="{F2DA820E-4748-4323-8B1D-20C09BCBC184}" srcId="{CB0562FC-4663-4569-B11C-E710BDF7E7D3}" destId="{50A542E0-FFB5-40D0-8511-97EBC92DAA5D}" srcOrd="1" destOrd="0" parTransId="{3069ED66-0621-4964-8853-3456A87F7559}" sibTransId="{138BC2CB-B249-488D-88CC-5C1CA3F02AA0}"/>
    <dgm:cxn modelId="{5C625E6B-E44E-43F1-8A1A-EB03BA9B6B24}" type="presOf" srcId="{6782C007-474D-45FC-AD05-75E99152C142}" destId="{85076ADE-E96E-4A70-8E58-D024881119D0}" srcOrd="0" destOrd="0" presId="urn:microsoft.com/office/officeart/2005/8/layout/orgChart1"/>
    <dgm:cxn modelId="{C0DBAC76-1B40-47B2-A67F-0B95913996D3}" srcId="{CB0562FC-4663-4569-B11C-E710BDF7E7D3}" destId="{8FA2F097-80DB-4E05-9154-05D6BA275087}" srcOrd="0" destOrd="0" parTransId="{C2FA19FD-78D4-4328-A08F-6AED8BCE892D}" sibTransId="{87BB914B-1766-4D85-BE1B-200EB6F078D2}"/>
    <dgm:cxn modelId="{999F69E6-35C2-4651-B7A1-C9D1D19839D7}" type="presOf" srcId="{50A542E0-FFB5-40D0-8511-97EBC92DAA5D}" destId="{2ED820C8-434A-42A5-8180-B2BC461BBA79}" srcOrd="1" destOrd="0" presId="urn:microsoft.com/office/officeart/2005/8/layout/orgChart1"/>
    <dgm:cxn modelId="{2D6E1796-F1A0-454F-AC44-E8FEA2608FBC}" type="presOf" srcId="{4F897CA1-FBEF-4417-8438-21F7989F9B9A}" destId="{01FC0D11-9F0F-4B10-9993-911D22AAC787}" srcOrd="0" destOrd="0" presId="urn:microsoft.com/office/officeart/2005/8/layout/orgChart1"/>
    <dgm:cxn modelId="{94F653A8-DB81-4D62-924A-9691F472EF30}" type="presOf" srcId="{4A1C5101-AEFB-4EAF-96FF-CF0B2380D2ED}" destId="{37E1A8E3-27D3-41F8-9590-E7945F12B463}" srcOrd="0" destOrd="0" presId="urn:microsoft.com/office/officeart/2005/8/layout/orgChart1"/>
    <dgm:cxn modelId="{2ADD747B-D505-4725-9E90-0D89579F9D57}" type="presOf" srcId="{5C5968BE-1559-4419-804B-0970CA93AA3E}" destId="{4F57602E-B473-4C08-8F80-474C64382A1A}" srcOrd="1" destOrd="0" presId="urn:microsoft.com/office/officeart/2005/8/layout/orgChart1"/>
    <dgm:cxn modelId="{2E8DE039-1200-4578-B1DC-0FF53D15A05A}" srcId="{8FA2F097-80DB-4E05-9154-05D6BA275087}" destId="{5C5968BE-1559-4419-804B-0970CA93AA3E}" srcOrd="1" destOrd="0" parTransId="{B11E36C6-9345-47D4-B1BC-BAB571038F58}" sibTransId="{CFA71646-9AC0-45AA-BCE7-04814D0F0C13}"/>
    <dgm:cxn modelId="{516F4E9B-B21E-4187-A35C-656227CBB339}" type="presParOf" srcId="{0C56DDA4-6848-4558-A974-04BAA541E457}" destId="{D74ED866-57F0-41D7-986B-B72C9D452DD5}" srcOrd="0" destOrd="0" presId="urn:microsoft.com/office/officeart/2005/8/layout/orgChart1"/>
    <dgm:cxn modelId="{0811EC9C-C2AE-482D-A924-B86710D5A7CA}" type="presParOf" srcId="{D74ED866-57F0-41D7-986B-B72C9D452DD5}" destId="{17393A54-4184-4E75-83E5-A0BB15AAD331}" srcOrd="0" destOrd="0" presId="urn:microsoft.com/office/officeart/2005/8/layout/orgChart1"/>
    <dgm:cxn modelId="{68455CFC-F96F-470C-BA50-D9E90F9B14BD}" type="presParOf" srcId="{17393A54-4184-4E75-83E5-A0BB15AAD331}" destId="{6722F17B-BD06-4D82-B6A0-2E13CCFA8C9C}" srcOrd="0" destOrd="0" presId="urn:microsoft.com/office/officeart/2005/8/layout/orgChart1"/>
    <dgm:cxn modelId="{90EC1162-8684-4DC2-9E53-8F257F02DD51}" type="presParOf" srcId="{17393A54-4184-4E75-83E5-A0BB15AAD331}" destId="{930A7DC5-A9C2-4B61-A870-375F04DB933B}" srcOrd="1" destOrd="0" presId="urn:microsoft.com/office/officeart/2005/8/layout/orgChart1"/>
    <dgm:cxn modelId="{BC9BBFC1-1888-498C-B509-88BAAF565561}" type="presParOf" srcId="{D74ED866-57F0-41D7-986B-B72C9D452DD5}" destId="{AB913B3C-07B2-499A-A532-57EECF392FD1}" srcOrd="1" destOrd="0" presId="urn:microsoft.com/office/officeart/2005/8/layout/orgChart1"/>
    <dgm:cxn modelId="{60957563-C25C-43E0-8F5C-3921E7D41AD7}" type="presParOf" srcId="{AB913B3C-07B2-499A-A532-57EECF392FD1}" destId="{0E31B24F-8343-4953-85C9-D356424622E5}" srcOrd="0" destOrd="0" presId="urn:microsoft.com/office/officeart/2005/8/layout/orgChart1"/>
    <dgm:cxn modelId="{52B985AC-CF5F-4C6D-8B0C-8591B26B5B18}" type="presParOf" srcId="{AB913B3C-07B2-499A-A532-57EECF392FD1}" destId="{15CFB00A-3656-4928-9F7B-31431BD8B863}" srcOrd="1" destOrd="0" presId="urn:microsoft.com/office/officeart/2005/8/layout/orgChart1"/>
    <dgm:cxn modelId="{F188CE89-D814-49B3-80B4-9D28CDBD4774}" type="presParOf" srcId="{15CFB00A-3656-4928-9F7B-31431BD8B863}" destId="{2293925F-57DB-4952-A2A9-89955AF67731}" srcOrd="0" destOrd="0" presId="urn:microsoft.com/office/officeart/2005/8/layout/orgChart1"/>
    <dgm:cxn modelId="{793DDF0F-15B1-4F90-810D-80EF1D962B7B}" type="presParOf" srcId="{2293925F-57DB-4952-A2A9-89955AF67731}" destId="{7C5249A4-5DDA-443D-947B-851F12090D4B}" srcOrd="0" destOrd="0" presId="urn:microsoft.com/office/officeart/2005/8/layout/orgChart1"/>
    <dgm:cxn modelId="{61034A55-0B71-4682-AD76-6BDD0E9D9490}" type="presParOf" srcId="{2293925F-57DB-4952-A2A9-89955AF67731}" destId="{0196461A-591F-43C4-825F-A193556EC4BA}" srcOrd="1" destOrd="0" presId="urn:microsoft.com/office/officeart/2005/8/layout/orgChart1"/>
    <dgm:cxn modelId="{C124FD04-6497-4FD4-B296-EC7DA6F81182}" type="presParOf" srcId="{15CFB00A-3656-4928-9F7B-31431BD8B863}" destId="{F218F584-6D4B-4030-B945-797E344C8E0B}" srcOrd="1" destOrd="0" presId="urn:microsoft.com/office/officeart/2005/8/layout/orgChart1"/>
    <dgm:cxn modelId="{DE4B5D55-EE8B-4913-A981-88C7946DF186}" type="presParOf" srcId="{15CFB00A-3656-4928-9F7B-31431BD8B863}" destId="{73A9CEC1-53A9-4DDC-A58A-7FFB727D5955}" srcOrd="2" destOrd="0" presId="urn:microsoft.com/office/officeart/2005/8/layout/orgChart1"/>
    <dgm:cxn modelId="{9A023386-8F89-4ED0-87BD-E5691F2B67C2}" type="presParOf" srcId="{AB913B3C-07B2-499A-A532-57EECF392FD1}" destId="{1ACEE339-B0A3-469F-912E-F3D863B57C0B}" srcOrd="2" destOrd="0" presId="urn:microsoft.com/office/officeart/2005/8/layout/orgChart1"/>
    <dgm:cxn modelId="{46C0136A-3A33-44CA-8667-B02EE83F448A}" type="presParOf" srcId="{AB913B3C-07B2-499A-A532-57EECF392FD1}" destId="{32B4088B-8D36-4ABC-AD8F-26AE9134C1CA}" srcOrd="3" destOrd="0" presId="urn:microsoft.com/office/officeart/2005/8/layout/orgChart1"/>
    <dgm:cxn modelId="{1C61F571-962E-4E5E-9DC0-DA3289487002}" type="presParOf" srcId="{32B4088B-8D36-4ABC-AD8F-26AE9134C1CA}" destId="{E5C74BFD-C097-40DB-818D-721872DEB3A4}" srcOrd="0" destOrd="0" presId="urn:microsoft.com/office/officeart/2005/8/layout/orgChart1"/>
    <dgm:cxn modelId="{E953E22A-9B9A-44B2-AA30-F3F56E36FC21}" type="presParOf" srcId="{E5C74BFD-C097-40DB-818D-721872DEB3A4}" destId="{108BF3E4-43A8-4D80-A087-AFBEBBD7051F}" srcOrd="0" destOrd="0" presId="urn:microsoft.com/office/officeart/2005/8/layout/orgChart1"/>
    <dgm:cxn modelId="{B03ECCE1-3EBE-49DA-8C45-ECD121780722}" type="presParOf" srcId="{E5C74BFD-C097-40DB-818D-721872DEB3A4}" destId="{4F57602E-B473-4C08-8F80-474C64382A1A}" srcOrd="1" destOrd="0" presId="urn:microsoft.com/office/officeart/2005/8/layout/orgChart1"/>
    <dgm:cxn modelId="{17FE43E1-8824-4E92-AEDA-5772F8D75CC6}" type="presParOf" srcId="{32B4088B-8D36-4ABC-AD8F-26AE9134C1CA}" destId="{85785A90-5142-49B9-8C7E-1B9F42C1FB23}" srcOrd="1" destOrd="0" presId="urn:microsoft.com/office/officeart/2005/8/layout/orgChart1"/>
    <dgm:cxn modelId="{B1FFFD4F-8BE1-4DB4-B139-D9BCBD27E3E1}" type="presParOf" srcId="{32B4088B-8D36-4ABC-AD8F-26AE9134C1CA}" destId="{16B06268-4E67-4B1D-9E2A-7F00687C6884}" srcOrd="2" destOrd="0" presId="urn:microsoft.com/office/officeart/2005/8/layout/orgChart1"/>
    <dgm:cxn modelId="{BE40D358-5D3D-4C92-B8F8-12F672E83C83}" type="presParOf" srcId="{D74ED866-57F0-41D7-986B-B72C9D452DD5}" destId="{E4639E8C-852B-498A-8AD3-8C825DE0B114}" srcOrd="2" destOrd="0" presId="urn:microsoft.com/office/officeart/2005/8/layout/orgChart1"/>
    <dgm:cxn modelId="{28974570-2F1D-4455-B71D-BA6D4ABB6138}" type="presParOf" srcId="{0C56DDA4-6848-4558-A974-04BAA541E457}" destId="{0B25229D-B202-47E2-9AD7-33CBCD05D4D3}" srcOrd="1" destOrd="0" presId="urn:microsoft.com/office/officeart/2005/8/layout/orgChart1"/>
    <dgm:cxn modelId="{B67F5113-607E-4395-8E8D-7F5230791CA9}" type="presParOf" srcId="{0B25229D-B202-47E2-9AD7-33CBCD05D4D3}" destId="{76279999-0419-44B0-BD7B-49ADCBF34DDE}" srcOrd="0" destOrd="0" presId="urn:microsoft.com/office/officeart/2005/8/layout/orgChart1"/>
    <dgm:cxn modelId="{28044243-FBF9-465F-A89A-D82B32C6A516}" type="presParOf" srcId="{76279999-0419-44B0-BD7B-49ADCBF34DDE}" destId="{9419B004-60F5-4A93-AE67-8BD0AE7A5034}" srcOrd="0" destOrd="0" presId="urn:microsoft.com/office/officeart/2005/8/layout/orgChart1"/>
    <dgm:cxn modelId="{F2A41697-B47B-4B4A-822E-60B13957064C}" type="presParOf" srcId="{76279999-0419-44B0-BD7B-49ADCBF34DDE}" destId="{2ED820C8-434A-42A5-8180-B2BC461BBA79}" srcOrd="1" destOrd="0" presId="urn:microsoft.com/office/officeart/2005/8/layout/orgChart1"/>
    <dgm:cxn modelId="{E8354C91-70ED-49D5-894F-F624354A0870}" type="presParOf" srcId="{0B25229D-B202-47E2-9AD7-33CBCD05D4D3}" destId="{CF0C418B-1B35-481E-B396-C4E304CA6D00}" srcOrd="1" destOrd="0" presId="urn:microsoft.com/office/officeart/2005/8/layout/orgChart1"/>
    <dgm:cxn modelId="{01260A5A-8E63-48AA-A412-489CC9D20DC7}" type="presParOf" srcId="{CF0C418B-1B35-481E-B396-C4E304CA6D00}" destId="{85076ADE-E96E-4A70-8E58-D024881119D0}" srcOrd="0" destOrd="0" presId="urn:microsoft.com/office/officeart/2005/8/layout/orgChart1"/>
    <dgm:cxn modelId="{EEA6BFD1-6604-46BA-A185-393D0A82D012}" type="presParOf" srcId="{CF0C418B-1B35-481E-B396-C4E304CA6D00}" destId="{388C7C12-47BE-40DF-9613-C097B698CAE7}" srcOrd="1" destOrd="0" presId="urn:microsoft.com/office/officeart/2005/8/layout/orgChart1"/>
    <dgm:cxn modelId="{FC0B16F5-C45E-4632-A015-0299617C6B23}" type="presParOf" srcId="{388C7C12-47BE-40DF-9613-C097B698CAE7}" destId="{80B238D7-940C-4385-A618-193D26350614}" srcOrd="0" destOrd="0" presId="urn:microsoft.com/office/officeart/2005/8/layout/orgChart1"/>
    <dgm:cxn modelId="{73A37828-AA9B-42A8-ABB1-D7135AAD1A5C}" type="presParOf" srcId="{80B238D7-940C-4385-A618-193D26350614}" destId="{F4B755CD-A504-4A4D-8538-8E688C921934}" srcOrd="0" destOrd="0" presId="urn:microsoft.com/office/officeart/2005/8/layout/orgChart1"/>
    <dgm:cxn modelId="{42111985-1F54-4EED-B9FF-E3B9459AF780}" type="presParOf" srcId="{80B238D7-940C-4385-A618-193D26350614}" destId="{42C2E99B-BAC1-4905-B9CD-8764DE69922F}" srcOrd="1" destOrd="0" presId="urn:microsoft.com/office/officeart/2005/8/layout/orgChart1"/>
    <dgm:cxn modelId="{04AF225F-DC5C-4D00-AE88-AF411EA34168}" type="presParOf" srcId="{388C7C12-47BE-40DF-9613-C097B698CAE7}" destId="{8B301659-24E3-4AF0-ACD9-25C9EC63C89F}" srcOrd="1" destOrd="0" presId="urn:microsoft.com/office/officeart/2005/8/layout/orgChart1"/>
    <dgm:cxn modelId="{1E888D84-9C72-4626-9EFD-E31BB2007DE5}" type="presParOf" srcId="{388C7C12-47BE-40DF-9613-C097B698CAE7}" destId="{438B4910-EEB4-4803-800A-69FF0F8FAB48}" srcOrd="2" destOrd="0" presId="urn:microsoft.com/office/officeart/2005/8/layout/orgChart1"/>
    <dgm:cxn modelId="{EF57112A-1388-4A8C-AB1D-9091813943FB}" type="presParOf" srcId="{CF0C418B-1B35-481E-B396-C4E304CA6D00}" destId="{891673F8-E0AB-4A35-8BB6-2D08AE08E536}" srcOrd="2" destOrd="0" presId="urn:microsoft.com/office/officeart/2005/8/layout/orgChart1"/>
    <dgm:cxn modelId="{94CFBEAD-C43F-4E7E-971C-C751818119DF}" type="presParOf" srcId="{CF0C418B-1B35-481E-B396-C4E304CA6D00}" destId="{7AB0626C-1B06-4CA4-8F3E-A47E9A54301E}" srcOrd="3" destOrd="0" presId="urn:microsoft.com/office/officeart/2005/8/layout/orgChart1"/>
    <dgm:cxn modelId="{A994C04C-91F6-4CA4-B17F-C9056ABF0489}" type="presParOf" srcId="{7AB0626C-1B06-4CA4-8F3E-A47E9A54301E}" destId="{CDF41CEA-FB5E-4418-B528-C991330F7890}" srcOrd="0" destOrd="0" presId="urn:microsoft.com/office/officeart/2005/8/layout/orgChart1"/>
    <dgm:cxn modelId="{84BEC894-DFC1-43BA-9DEB-8161C5C8C206}" type="presParOf" srcId="{CDF41CEA-FB5E-4418-B528-C991330F7890}" destId="{48C3BDAE-E750-45D5-9712-43F135E54B4C}" srcOrd="0" destOrd="0" presId="urn:microsoft.com/office/officeart/2005/8/layout/orgChart1"/>
    <dgm:cxn modelId="{F6085D9E-DBC3-4B20-AAE3-C9ACCFCF4341}" type="presParOf" srcId="{CDF41CEA-FB5E-4418-B528-C991330F7890}" destId="{8612E379-A34C-46CC-96CD-EF7FC59A1603}" srcOrd="1" destOrd="0" presId="urn:microsoft.com/office/officeart/2005/8/layout/orgChart1"/>
    <dgm:cxn modelId="{FCA28E5B-4864-4BCA-8962-1BB42FFEABCC}" type="presParOf" srcId="{7AB0626C-1B06-4CA4-8F3E-A47E9A54301E}" destId="{5000AC57-F494-4251-93BA-36294D98B797}" srcOrd="1" destOrd="0" presId="urn:microsoft.com/office/officeart/2005/8/layout/orgChart1"/>
    <dgm:cxn modelId="{F5D1077F-C5FC-4019-A733-325BD82BAA16}" type="presParOf" srcId="{7AB0626C-1B06-4CA4-8F3E-A47E9A54301E}" destId="{ADC793F6-5265-49EF-9F5B-F06B96BB9138}" srcOrd="2" destOrd="0" presId="urn:microsoft.com/office/officeart/2005/8/layout/orgChart1"/>
    <dgm:cxn modelId="{1319E42C-9865-4D84-8582-08793D4A5D02}" type="presParOf" srcId="{CF0C418B-1B35-481E-B396-C4E304CA6D00}" destId="{BD2BC955-08D3-490B-82F3-5C9409DD5E6D}" srcOrd="4" destOrd="0" presId="urn:microsoft.com/office/officeart/2005/8/layout/orgChart1"/>
    <dgm:cxn modelId="{26C1959A-9C02-473B-9455-43B234ADA133}" type="presParOf" srcId="{CF0C418B-1B35-481E-B396-C4E304CA6D00}" destId="{6D4F75FB-D328-4CE5-974A-A4309DB6CA67}" srcOrd="5" destOrd="0" presId="urn:microsoft.com/office/officeart/2005/8/layout/orgChart1"/>
    <dgm:cxn modelId="{F9B375F0-1109-42A7-828A-D3CD382C113B}" type="presParOf" srcId="{6D4F75FB-D328-4CE5-974A-A4309DB6CA67}" destId="{AC371203-C6B5-4B33-A303-BB067A17F71A}" srcOrd="0" destOrd="0" presId="urn:microsoft.com/office/officeart/2005/8/layout/orgChart1"/>
    <dgm:cxn modelId="{C6C6F5FB-CB21-40F8-A670-B85C98B4023C}" type="presParOf" srcId="{AC371203-C6B5-4B33-A303-BB067A17F71A}" destId="{01FC0D11-9F0F-4B10-9993-911D22AAC787}" srcOrd="0" destOrd="0" presId="urn:microsoft.com/office/officeart/2005/8/layout/orgChart1"/>
    <dgm:cxn modelId="{DFE89E46-1BBA-4404-80AA-6B69019787C5}" type="presParOf" srcId="{AC371203-C6B5-4B33-A303-BB067A17F71A}" destId="{A05DDDD3-F2C5-49F9-AB95-10119137B32D}" srcOrd="1" destOrd="0" presId="urn:microsoft.com/office/officeart/2005/8/layout/orgChart1"/>
    <dgm:cxn modelId="{2C9249E5-5A7D-4DBC-B810-EBE832600678}" type="presParOf" srcId="{6D4F75FB-D328-4CE5-974A-A4309DB6CA67}" destId="{837FF83F-F0DA-4961-93B6-FFFE720A158B}" srcOrd="1" destOrd="0" presId="urn:microsoft.com/office/officeart/2005/8/layout/orgChart1"/>
    <dgm:cxn modelId="{739F5799-EAE2-422F-9AA4-A051A6D61077}" type="presParOf" srcId="{6D4F75FB-D328-4CE5-974A-A4309DB6CA67}" destId="{D7049CA7-5937-4205-AC41-790BD5993780}" srcOrd="2" destOrd="0" presId="urn:microsoft.com/office/officeart/2005/8/layout/orgChart1"/>
    <dgm:cxn modelId="{AAC2751F-3868-46C5-A274-3A3D5C826279}" type="presParOf" srcId="{0B25229D-B202-47E2-9AD7-33CBCD05D4D3}" destId="{E73608EF-BDFE-4CB1-8F3A-BF0FA81F2187}" srcOrd="2" destOrd="0" presId="urn:microsoft.com/office/officeart/2005/8/layout/orgChart1"/>
    <dgm:cxn modelId="{C4A76353-E9AA-45A2-B212-3853A85731E7}" type="presParOf" srcId="{E73608EF-BDFE-4CB1-8F3A-BF0FA81F2187}" destId="{F7D4BDDD-1777-4626-B10E-978C29D0D2F8}" srcOrd="0" destOrd="0" presId="urn:microsoft.com/office/officeart/2005/8/layout/orgChart1"/>
    <dgm:cxn modelId="{3E440DFF-2F25-4855-BE61-F1F891023A25}" type="presParOf" srcId="{E73608EF-BDFE-4CB1-8F3A-BF0FA81F2187}" destId="{1E564592-0A25-49EA-84EA-64FE19C972D2}" srcOrd="1" destOrd="0" presId="urn:microsoft.com/office/officeart/2005/8/layout/orgChart1"/>
    <dgm:cxn modelId="{0CED12AD-EB60-44DE-8FAA-6B366D5F8506}" type="presParOf" srcId="{1E564592-0A25-49EA-84EA-64FE19C972D2}" destId="{3E4B6177-5037-4C70-A860-FE3A6E321181}" srcOrd="0" destOrd="0" presId="urn:microsoft.com/office/officeart/2005/8/layout/orgChart1"/>
    <dgm:cxn modelId="{BEFAE00E-209B-4C3A-889F-C3FA0A72AEE5}" type="presParOf" srcId="{3E4B6177-5037-4C70-A860-FE3A6E321181}" destId="{37E1A8E3-27D3-41F8-9590-E7945F12B463}" srcOrd="0" destOrd="0" presId="urn:microsoft.com/office/officeart/2005/8/layout/orgChart1"/>
    <dgm:cxn modelId="{392AE4EB-1EC3-453A-80FC-6E39ED74559C}" type="presParOf" srcId="{3E4B6177-5037-4C70-A860-FE3A6E321181}" destId="{7E390175-A811-43C8-B43D-3F51C604AA6F}" srcOrd="1" destOrd="0" presId="urn:microsoft.com/office/officeart/2005/8/layout/orgChart1"/>
    <dgm:cxn modelId="{73A06274-2A3D-4E87-8B29-A9BD17C579ED}" type="presParOf" srcId="{1E564592-0A25-49EA-84EA-64FE19C972D2}" destId="{0795C393-C571-4889-8BF6-BBD6644A9E63}" srcOrd="1" destOrd="0" presId="urn:microsoft.com/office/officeart/2005/8/layout/orgChart1"/>
    <dgm:cxn modelId="{9B1431C8-AABA-4786-B88C-FB8131BEE987}" type="presParOf" srcId="{1E564592-0A25-49EA-84EA-64FE19C972D2}" destId="{8FABBBE9-F05F-44D9-9969-D22287D41984}" srcOrd="2" destOrd="0" presId="urn:microsoft.com/office/officeart/2005/8/layout/orgChart1"/>
  </dgm:cxnLst>
  <dgm:bg/>
  <dgm:whole/>
  <dgm:extLst>
    <a:ext uri="http://schemas.microsoft.com/office/drawing/2008/diagram"/>
  </dgm:extLst>
</dgm:dataModel>
</file>

<file path=ppt/diagrams/data10.xml><?xml version="1.0" encoding="utf-8"?>
<dgm:dataModel xmlns:dgm="http://schemas.openxmlformats.org/drawingml/2006/diagram" xmlns:a="http://schemas.openxmlformats.org/drawingml/2006/main">
  <dgm:ptLst>
    <dgm:pt modelId="{0F5F730B-5213-411D-8D0C-6EBE556C3252}" type="doc">
      <dgm:prSet loTypeId="urn:microsoft.com/office/officeart/2005/8/layout/vList2" loCatId="list" qsTypeId="urn:microsoft.com/office/officeart/2005/8/quickstyle/3d2" qsCatId="3D" csTypeId="urn:microsoft.com/office/officeart/2005/8/colors/accent1_2#37" csCatId="accent1" phldr="1"/>
      <dgm:spPr/>
      <dgm:t>
        <a:bodyPr/>
        <a:lstStyle/>
        <a:p>
          <a:endParaRPr lang="el-GR"/>
        </a:p>
      </dgm:t>
    </dgm:pt>
    <dgm:pt modelId="{47424E53-F1EB-4A4F-869B-0A9E93F00D70}">
      <dgm:prSet/>
      <dgm:spPr/>
      <dgm:t>
        <a:bodyPr/>
        <a:lstStyle/>
        <a:p>
          <a:pPr rtl="0"/>
          <a:r>
            <a:rPr lang="el-GR" smtClean="0"/>
            <a:t>Μία (1) κοινωφελής επιχείρηση</a:t>
          </a:r>
          <a:endParaRPr lang="el-GR"/>
        </a:p>
      </dgm:t>
    </dgm:pt>
    <dgm:pt modelId="{0914656B-C37B-4B99-849A-D9DE1F63A403}" type="parTrans" cxnId="{D771D44A-8BE5-4C0F-A434-3851358529BD}">
      <dgm:prSet/>
      <dgm:spPr/>
      <dgm:t>
        <a:bodyPr/>
        <a:lstStyle/>
        <a:p>
          <a:endParaRPr lang="el-GR"/>
        </a:p>
      </dgm:t>
    </dgm:pt>
    <dgm:pt modelId="{1EF14F0C-9656-409C-93D9-C0FFC5376E33}" type="sibTrans" cxnId="{D771D44A-8BE5-4C0F-A434-3851358529BD}">
      <dgm:prSet/>
      <dgm:spPr/>
      <dgm:t>
        <a:bodyPr/>
        <a:lstStyle/>
        <a:p>
          <a:endParaRPr lang="el-GR"/>
        </a:p>
      </dgm:t>
    </dgm:pt>
    <dgm:pt modelId="{4C172566-C420-4E11-9129-3D231CD6D637}">
      <dgm:prSet/>
      <dgm:spPr/>
      <dgm:t>
        <a:bodyPr/>
        <a:lstStyle/>
        <a:p>
          <a:pPr rtl="0"/>
          <a:r>
            <a:rPr lang="el-GR" smtClean="0"/>
            <a:t>Μία (1)  Δ.Ε.Υ.Α.</a:t>
          </a:r>
          <a:endParaRPr lang="el-GR"/>
        </a:p>
      </dgm:t>
    </dgm:pt>
    <dgm:pt modelId="{1294193B-BCA9-4946-BB17-97927EC71F61}" type="parTrans" cxnId="{22B70763-F8D0-4FA2-BC4A-6549894EAC50}">
      <dgm:prSet/>
      <dgm:spPr/>
      <dgm:t>
        <a:bodyPr/>
        <a:lstStyle/>
        <a:p>
          <a:endParaRPr lang="el-GR"/>
        </a:p>
      </dgm:t>
    </dgm:pt>
    <dgm:pt modelId="{FD0810F5-3D97-43E7-B6F4-26D177700AAF}" type="sibTrans" cxnId="{22B70763-F8D0-4FA2-BC4A-6549894EAC50}">
      <dgm:prSet/>
      <dgm:spPr/>
      <dgm:t>
        <a:bodyPr/>
        <a:lstStyle/>
        <a:p>
          <a:endParaRPr lang="el-GR"/>
        </a:p>
      </dgm:t>
    </dgm:pt>
    <dgm:pt modelId="{8319D0C1-2166-4D37-BF02-A66D322FF876}">
      <dgm:prSet/>
      <dgm:spPr/>
      <dgm:t>
        <a:bodyPr/>
        <a:lstStyle/>
        <a:p>
          <a:pPr rtl="0"/>
          <a:r>
            <a:rPr lang="el-GR" smtClean="0"/>
            <a:t>Και εφόσον ήταν υπό λειτουργία :</a:t>
          </a:r>
          <a:endParaRPr lang="el-GR"/>
        </a:p>
      </dgm:t>
    </dgm:pt>
    <dgm:pt modelId="{022DC08E-DCE0-4C02-B193-13851B0D0191}" type="parTrans" cxnId="{52E80823-C9FE-41BF-80CF-CB31D7D139F7}">
      <dgm:prSet/>
      <dgm:spPr/>
      <dgm:t>
        <a:bodyPr/>
        <a:lstStyle/>
        <a:p>
          <a:endParaRPr lang="el-GR"/>
        </a:p>
      </dgm:t>
    </dgm:pt>
    <dgm:pt modelId="{D8257347-1337-42D4-A66B-4BBC2809BB93}" type="sibTrans" cxnId="{52E80823-C9FE-41BF-80CF-CB31D7D139F7}">
      <dgm:prSet/>
      <dgm:spPr/>
      <dgm:t>
        <a:bodyPr/>
        <a:lstStyle/>
        <a:p>
          <a:endParaRPr lang="el-GR"/>
        </a:p>
      </dgm:t>
    </dgm:pt>
    <dgm:pt modelId="{601C3BF1-FEA6-4A5C-BC6F-684E06694490}">
      <dgm:prSet custT="1"/>
      <dgm:spPr/>
      <dgm:t>
        <a:bodyPr/>
        <a:lstStyle/>
        <a:p>
          <a:pPr rtl="0"/>
          <a:r>
            <a:rPr lang="el-GR" sz="1600" dirty="0" smtClean="0"/>
            <a:t>Μία (1) </a:t>
          </a:r>
          <a:r>
            <a:rPr lang="el-GR" sz="1600" dirty="0" err="1" smtClean="0"/>
            <a:t>μονομετοχική</a:t>
          </a:r>
          <a:r>
            <a:rPr lang="el-GR" sz="1600" dirty="0" smtClean="0"/>
            <a:t> ΑΕ του άρθρου 266 του ΔΚΚ</a:t>
          </a:r>
          <a:endParaRPr lang="el-GR" sz="1600" dirty="0"/>
        </a:p>
      </dgm:t>
    </dgm:pt>
    <dgm:pt modelId="{70A12F53-9D28-426F-A743-70D2350F62FA}" type="parTrans" cxnId="{DD37795C-CD69-44FB-8AD6-662DAC8D4E27}">
      <dgm:prSet/>
      <dgm:spPr/>
      <dgm:t>
        <a:bodyPr/>
        <a:lstStyle/>
        <a:p>
          <a:endParaRPr lang="el-GR"/>
        </a:p>
      </dgm:t>
    </dgm:pt>
    <dgm:pt modelId="{E9C6C980-B25C-4A91-8D02-F663372F6EAE}" type="sibTrans" cxnId="{DD37795C-CD69-44FB-8AD6-662DAC8D4E27}">
      <dgm:prSet/>
      <dgm:spPr/>
      <dgm:t>
        <a:bodyPr/>
        <a:lstStyle/>
        <a:p>
          <a:endParaRPr lang="el-GR"/>
        </a:p>
      </dgm:t>
    </dgm:pt>
    <dgm:pt modelId="{724CC965-8499-4D45-B2E4-6D2ACF427BF3}">
      <dgm:prSet custT="1"/>
      <dgm:spPr/>
      <dgm:t>
        <a:bodyPr/>
        <a:lstStyle/>
        <a:p>
          <a:pPr rtl="0"/>
          <a:r>
            <a:rPr lang="el-GR" sz="1600" dirty="0" smtClean="0"/>
            <a:t>Υφιστάμενες Α.Ε.</a:t>
          </a:r>
          <a:endParaRPr lang="el-GR" sz="1600" dirty="0"/>
        </a:p>
      </dgm:t>
    </dgm:pt>
    <dgm:pt modelId="{E383CD8A-A482-492A-AC1E-83759146C5F0}" type="parTrans" cxnId="{95C7D287-A8E3-4214-BEC5-36F4A06E4ADD}">
      <dgm:prSet/>
      <dgm:spPr/>
      <dgm:t>
        <a:bodyPr/>
        <a:lstStyle/>
        <a:p>
          <a:endParaRPr lang="el-GR"/>
        </a:p>
      </dgm:t>
    </dgm:pt>
    <dgm:pt modelId="{281CC75E-59F0-4220-9FB1-6F073BFBBC54}" type="sibTrans" cxnId="{95C7D287-A8E3-4214-BEC5-36F4A06E4ADD}">
      <dgm:prSet/>
      <dgm:spPr/>
      <dgm:t>
        <a:bodyPr/>
        <a:lstStyle/>
        <a:p>
          <a:endParaRPr lang="el-GR"/>
        </a:p>
      </dgm:t>
    </dgm:pt>
    <dgm:pt modelId="{2ACE5E81-B0BE-4AAE-A8BF-0F4D5D3366D0}">
      <dgm:prSet/>
      <dgm:spPr/>
      <dgm:t>
        <a:bodyPr/>
        <a:lstStyle/>
        <a:p>
          <a:pPr rtl="0"/>
          <a:r>
            <a:rPr lang="el-GR" dirty="0" smtClean="0"/>
            <a:t>Απαγόρευση να συνιστούν ή να συμμετέχουν σε άλλες ΑΕ, εκτός από εκείνες που έχουν συσταθεί μέχρι την  31.12.2010. </a:t>
          </a:r>
          <a:r>
            <a:rPr lang="el-GR" b="1" dirty="0" smtClean="0"/>
            <a:t>Επιτρέπεται </a:t>
          </a:r>
          <a:r>
            <a:rPr lang="el-GR" dirty="0" smtClean="0"/>
            <a:t>να συμμετέχουν σε αναπτυξιακή ανώνυμη εταιρεία της περιφέρειας, που συστήνεται κατά τις διατάξεις του άρθρου 194 του ν. 3852/2010 </a:t>
          </a:r>
          <a:endParaRPr lang="el-GR" dirty="0"/>
        </a:p>
      </dgm:t>
    </dgm:pt>
    <dgm:pt modelId="{3861F282-A051-4BF8-89C0-179902400902}" type="parTrans" cxnId="{835E92F6-1162-458A-AA13-792102378D65}">
      <dgm:prSet/>
      <dgm:spPr/>
      <dgm:t>
        <a:bodyPr/>
        <a:lstStyle/>
        <a:p>
          <a:endParaRPr lang="el-GR"/>
        </a:p>
      </dgm:t>
    </dgm:pt>
    <dgm:pt modelId="{A4B37E82-56EA-42B7-B765-549D444F32C3}" type="sibTrans" cxnId="{835E92F6-1162-458A-AA13-792102378D65}">
      <dgm:prSet/>
      <dgm:spPr/>
      <dgm:t>
        <a:bodyPr/>
        <a:lstStyle/>
        <a:p>
          <a:endParaRPr lang="el-GR"/>
        </a:p>
      </dgm:t>
    </dgm:pt>
    <dgm:pt modelId="{07C4EE03-ACA2-4C9E-A5FA-8BAD584FA5B6}">
      <dgm:prSet/>
      <dgm:spPr/>
      <dgm:t>
        <a:bodyPr/>
        <a:lstStyle/>
        <a:p>
          <a:pPr rtl="0"/>
          <a:endParaRPr lang="el-GR" sz="1200"/>
        </a:p>
      </dgm:t>
    </dgm:pt>
    <dgm:pt modelId="{3A2568E6-2F35-47FE-B18B-60D7B571EC13}" type="parTrans" cxnId="{CF83A484-1650-47EF-AF12-6AB462F40AE8}">
      <dgm:prSet/>
      <dgm:spPr/>
      <dgm:t>
        <a:bodyPr/>
        <a:lstStyle/>
        <a:p>
          <a:endParaRPr lang="el-GR"/>
        </a:p>
      </dgm:t>
    </dgm:pt>
    <dgm:pt modelId="{3C481AFB-F4B8-42FE-8543-4B5103A43B1C}" type="sibTrans" cxnId="{CF83A484-1650-47EF-AF12-6AB462F40AE8}">
      <dgm:prSet/>
      <dgm:spPr/>
      <dgm:t>
        <a:bodyPr/>
        <a:lstStyle/>
        <a:p>
          <a:endParaRPr lang="el-GR"/>
        </a:p>
      </dgm:t>
    </dgm:pt>
    <dgm:pt modelId="{15354625-E651-42EA-A537-E3593F6E5B8A}">
      <dgm:prSet custT="1"/>
      <dgm:spPr/>
      <dgm:t>
        <a:bodyPr/>
        <a:lstStyle/>
        <a:p>
          <a:pPr rtl="0"/>
          <a:r>
            <a:rPr lang="el-GR" sz="1600" dirty="0" smtClean="0"/>
            <a:t>Μία (1) ειδικού σκοπού ραδιοφωνικού τηλεοπτικού σταθμού</a:t>
          </a:r>
          <a:endParaRPr lang="el-GR" sz="1200" dirty="0"/>
        </a:p>
      </dgm:t>
    </dgm:pt>
    <dgm:pt modelId="{21F0EC1C-9466-4904-A710-FC70A9A844ED}" type="parTrans" cxnId="{E0BD6026-E80D-4EBA-AAE3-2CF120962CDD}">
      <dgm:prSet/>
      <dgm:spPr/>
      <dgm:t>
        <a:bodyPr/>
        <a:lstStyle/>
        <a:p>
          <a:endParaRPr lang="el-GR"/>
        </a:p>
      </dgm:t>
    </dgm:pt>
    <dgm:pt modelId="{17A60D1E-270C-4F29-B186-5D00403AF35B}" type="sibTrans" cxnId="{E0BD6026-E80D-4EBA-AAE3-2CF120962CDD}">
      <dgm:prSet/>
      <dgm:spPr/>
      <dgm:t>
        <a:bodyPr/>
        <a:lstStyle/>
        <a:p>
          <a:endParaRPr lang="el-GR"/>
        </a:p>
      </dgm:t>
    </dgm:pt>
    <dgm:pt modelId="{5998CB2A-9AE5-483F-B29D-51797F425160}" type="pres">
      <dgm:prSet presAssocID="{0F5F730B-5213-411D-8D0C-6EBE556C3252}" presName="linear" presStyleCnt="0">
        <dgm:presLayoutVars>
          <dgm:animLvl val="lvl"/>
          <dgm:resizeHandles val="exact"/>
        </dgm:presLayoutVars>
      </dgm:prSet>
      <dgm:spPr/>
      <dgm:t>
        <a:bodyPr/>
        <a:lstStyle/>
        <a:p>
          <a:endParaRPr lang="el-GR"/>
        </a:p>
      </dgm:t>
    </dgm:pt>
    <dgm:pt modelId="{B143D811-92AA-4CBA-95D4-56252A21909E}" type="pres">
      <dgm:prSet presAssocID="{47424E53-F1EB-4A4F-869B-0A9E93F00D70}" presName="parentText" presStyleLbl="node1" presStyleIdx="0" presStyleCnt="4">
        <dgm:presLayoutVars>
          <dgm:chMax val="0"/>
          <dgm:bulletEnabled val="1"/>
        </dgm:presLayoutVars>
      </dgm:prSet>
      <dgm:spPr/>
      <dgm:t>
        <a:bodyPr/>
        <a:lstStyle/>
        <a:p>
          <a:endParaRPr lang="el-GR"/>
        </a:p>
      </dgm:t>
    </dgm:pt>
    <dgm:pt modelId="{1B64255D-D970-46E9-B9F8-4CA8A8662708}" type="pres">
      <dgm:prSet presAssocID="{1EF14F0C-9656-409C-93D9-C0FFC5376E33}" presName="spacer" presStyleCnt="0"/>
      <dgm:spPr/>
    </dgm:pt>
    <dgm:pt modelId="{9E50043B-72F7-4BC7-B353-4678FB060861}" type="pres">
      <dgm:prSet presAssocID="{4C172566-C420-4E11-9129-3D231CD6D637}" presName="parentText" presStyleLbl="node1" presStyleIdx="1" presStyleCnt="4">
        <dgm:presLayoutVars>
          <dgm:chMax val="0"/>
          <dgm:bulletEnabled val="1"/>
        </dgm:presLayoutVars>
      </dgm:prSet>
      <dgm:spPr/>
      <dgm:t>
        <a:bodyPr/>
        <a:lstStyle/>
        <a:p>
          <a:endParaRPr lang="el-GR"/>
        </a:p>
      </dgm:t>
    </dgm:pt>
    <dgm:pt modelId="{AE86F32D-B36A-4665-B6EB-B63831FB7625}" type="pres">
      <dgm:prSet presAssocID="{FD0810F5-3D97-43E7-B6F4-26D177700AAF}" presName="spacer" presStyleCnt="0"/>
      <dgm:spPr/>
    </dgm:pt>
    <dgm:pt modelId="{FE83F9A3-1BC3-471A-8ED3-6ECFBA9A7042}" type="pres">
      <dgm:prSet presAssocID="{8319D0C1-2166-4D37-BF02-A66D322FF876}" presName="parentText" presStyleLbl="node1" presStyleIdx="2" presStyleCnt="4">
        <dgm:presLayoutVars>
          <dgm:chMax val="0"/>
          <dgm:bulletEnabled val="1"/>
        </dgm:presLayoutVars>
      </dgm:prSet>
      <dgm:spPr/>
      <dgm:t>
        <a:bodyPr/>
        <a:lstStyle/>
        <a:p>
          <a:endParaRPr lang="el-GR"/>
        </a:p>
      </dgm:t>
    </dgm:pt>
    <dgm:pt modelId="{1DAE34DE-19F1-44A1-89F8-E0AE9F4D764D}" type="pres">
      <dgm:prSet presAssocID="{8319D0C1-2166-4D37-BF02-A66D322FF876}" presName="childText" presStyleLbl="revTx" presStyleIdx="0" presStyleCnt="1">
        <dgm:presLayoutVars>
          <dgm:bulletEnabled val="1"/>
        </dgm:presLayoutVars>
      </dgm:prSet>
      <dgm:spPr/>
      <dgm:t>
        <a:bodyPr/>
        <a:lstStyle/>
        <a:p>
          <a:endParaRPr lang="el-GR"/>
        </a:p>
      </dgm:t>
    </dgm:pt>
    <dgm:pt modelId="{3BF3B762-5F64-462F-8FC9-9DEED290CC90}" type="pres">
      <dgm:prSet presAssocID="{2ACE5E81-B0BE-4AAE-A8BF-0F4D5D3366D0}" presName="parentText" presStyleLbl="node1" presStyleIdx="3" presStyleCnt="4" custAng="0" custLinFactNeighborX="-3083" custLinFactNeighborY="29315">
        <dgm:presLayoutVars>
          <dgm:chMax val="0"/>
          <dgm:bulletEnabled val="1"/>
        </dgm:presLayoutVars>
      </dgm:prSet>
      <dgm:spPr/>
      <dgm:t>
        <a:bodyPr/>
        <a:lstStyle/>
        <a:p>
          <a:endParaRPr lang="el-GR"/>
        </a:p>
      </dgm:t>
    </dgm:pt>
  </dgm:ptLst>
  <dgm:cxnLst>
    <dgm:cxn modelId="{95C7D287-A8E3-4214-BEC5-36F4A06E4ADD}" srcId="{8319D0C1-2166-4D37-BF02-A66D322FF876}" destId="{724CC965-8499-4D45-B2E4-6D2ACF427BF3}" srcOrd="3" destOrd="0" parTransId="{E383CD8A-A482-492A-AC1E-83759146C5F0}" sibTransId="{281CC75E-59F0-4220-9FB1-6F073BFBBC54}"/>
    <dgm:cxn modelId="{FDEE4A1D-02E2-4D09-8E09-327DFD00EA48}" type="presOf" srcId="{15354625-E651-42EA-A537-E3593F6E5B8A}" destId="{1DAE34DE-19F1-44A1-89F8-E0AE9F4D764D}" srcOrd="0" destOrd="1" presId="urn:microsoft.com/office/officeart/2005/8/layout/vList2"/>
    <dgm:cxn modelId="{E0BD6026-E80D-4EBA-AAE3-2CF120962CDD}" srcId="{8319D0C1-2166-4D37-BF02-A66D322FF876}" destId="{15354625-E651-42EA-A537-E3593F6E5B8A}" srcOrd="1" destOrd="0" parTransId="{21F0EC1C-9466-4904-A710-FC70A9A844ED}" sibTransId="{17A60D1E-270C-4F29-B186-5D00403AF35B}"/>
    <dgm:cxn modelId="{B47961CB-A308-4BBD-914F-3CC82B717B7D}" type="presOf" srcId="{601C3BF1-FEA6-4A5C-BC6F-684E06694490}" destId="{1DAE34DE-19F1-44A1-89F8-E0AE9F4D764D}" srcOrd="0" destOrd="2" presId="urn:microsoft.com/office/officeart/2005/8/layout/vList2"/>
    <dgm:cxn modelId="{835E92F6-1162-458A-AA13-792102378D65}" srcId="{0F5F730B-5213-411D-8D0C-6EBE556C3252}" destId="{2ACE5E81-B0BE-4AAE-A8BF-0F4D5D3366D0}" srcOrd="3" destOrd="0" parTransId="{3861F282-A051-4BF8-89C0-179902400902}" sibTransId="{A4B37E82-56EA-42B7-B765-549D444F32C3}"/>
    <dgm:cxn modelId="{BCE76D2F-43FC-4C19-8310-F778A4A2A5D8}" type="presOf" srcId="{724CC965-8499-4D45-B2E4-6D2ACF427BF3}" destId="{1DAE34DE-19F1-44A1-89F8-E0AE9F4D764D}" srcOrd="0" destOrd="3" presId="urn:microsoft.com/office/officeart/2005/8/layout/vList2"/>
    <dgm:cxn modelId="{CF83A484-1650-47EF-AF12-6AB462F40AE8}" srcId="{8319D0C1-2166-4D37-BF02-A66D322FF876}" destId="{07C4EE03-ACA2-4C9E-A5FA-8BAD584FA5B6}" srcOrd="0" destOrd="0" parTransId="{3A2568E6-2F35-47FE-B18B-60D7B571EC13}" sibTransId="{3C481AFB-F4B8-42FE-8543-4B5103A43B1C}"/>
    <dgm:cxn modelId="{18A514A4-042C-4281-BAE9-AE78FB2859CA}" type="presOf" srcId="{8319D0C1-2166-4D37-BF02-A66D322FF876}" destId="{FE83F9A3-1BC3-471A-8ED3-6ECFBA9A7042}" srcOrd="0" destOrd="0" presId="urn:microsoft.com/office/officeart/2005/8/layout/vList2"/>
    <dgm:cxn modelId="{D771D44A-8BE5-4C0F-A434-3851358529BD}" srcId="{0F5F730B-5213-411D-8D0C-6EBE556C3252}" destId="{47424E53-F1EB-4A4F-869B-0A9E93F00D70}" srcOrd="0" destOrd="0" parTransId="{0914656B-C37B-4B99-849A-D9DE1F63A403}" sibTransId="{1EF14F0C-9656-409C-93D9-C0FFC5376E33}"/>
    <dgm:cxn modelId="{8689CDCD-91DC-485C-8196-50EC327AAC38}" type="presOf" srcId="{0F5F730B-5213-411D-8D0C-6EBE556C3252}" destId="{5998CB2A-9AE5-483F-B29D-51797F425160}" srcOrd="0" destOrd="0" presId="urn:microsoft.com/office/officeart/2005/8/layout/vList2"/>
    <dgm:cxn modelId="{37BA50CB-7BF0-44A9-A3B1-BE9C227F79B5}" type="presOf" srcId="{47424E53-F1EB-4A4F-869B-0A9E93F00D70}" destId="{B143D811-92AA-4CBA-95D4-56252A21909E}" srcOrd="0" destOrd="0" presId="urn:microsoft.com/office/officeart/2005/8/layout/vList2"/>
    <dgm:cxn modelId="{52E80823-C9FE-41BF-80CF-CB31D7D139F7}" srcId="{0F5F730B-5213-411D-8D0C-6EBE556C3252}" destId="{8319D0C1-2166-4D37-BF02-A66D322FF876}" srcOrd="2" destOrd="0" parTransId="{022DC08E-DCE0-4C02-B193-13851B0D0191}" sibTransId="{D8257347-1337-42D4-A66B-4BBC2809BB93}"/>
    <dgm:cxn modelId="{349815D7-454F-4E32-8A67-B9CCD0768A64}" type="presOf" srcId="{2ACE5E81-B0BE-4AAE-A8BF-0F4D5D3366D0}" destId="{3BF3B762-5F64-462F-8FC9-9DEED290CC90}" srcOrd="0" destOrd="0" presId="urn:microsoft.com/office/officeart/2005/8/layout/vList2"/>
    <dgm:cxn modelId="{DD37795C-CD69-44FB-8AD6-662DAC8D4E27}" srcId="{8319D0C1-2166-4D37-BF02-A66D322FF876}" destId="{601C3BF1-FEA6-4A5C-BC6F-684E06694490}" srcOrd="2" destOrd="0" parTransId="{70A12F53-9D28-426F-A743-70D2350F62FA}" sibTransId="{E9C6C980-B25C-4A91-8D02-F663372F6EAE}"/>
    <dgm:cxn modelId="{22B70763-F8D0-4FA2-BC4A-6549894EAC50}" srcId="{0F5F730B-5213-411D-8D0C-6EBE556C3252}" destId="{4C172566-C420-4E11-9129-3D231CD6D637}" srcOrd="1" destOrd="0" parTransId="{1294193B-BCA9-4946-BB17-97927EC71F61}" sibTransId="{FD0810F5-3D97-43E7-B6F4-26D177700AAF}"/>
    <dgm:cxn modelId="{B16F1204-0101-453D-8A82-E12BDE8C9A17}" type="presOf" srcId="{07C4EE03-ACA2-4C9E-A5FA-8BAD584FA5B6}" destId="{1DAE34DE-19F1-44A1-89F8-E0AE9F4D764D}" srcOrd="0" destOrd="0" presId="urn:microsoft.com/office/officeart/2005/8/layout/vList2"/>
    <dgm:cxn modelId="{215BABD2-08A0-4D9D-91B0-B1BA5C529B06}" type="presOf" srcId="{4C172566-C420-4E11-9129-3D231CD6D637}" destId="{9E50043B-72F7-4BC7-B353-4678FB060861}" srcOrd="0" destOrd="0" presId="urn:microsoft.com/office/officeart/2005/8/layout/vList2"/>
    <dgm:cxn modelId="{F3DE6E02-C31A-4BE9-8BBE-1E0109F48944}" type="presParOf" srcId="{5998CB2A-9AE5-483F-B29D-51797F425160}" destId="{B143D811-92AA-4CBA-95D4-56252A21909E}" srcOrd="0" destOrd="0" presId="urn:microsoft.com/office/officeart/2005/8/layout/vList2"/>
    <dgm:cxn modelId="{9CE61E67-572A-4722-B1CA-B874A26906C8}" type="presParOf" srcId="{5998CB2A-9AE5-483F-B29D-51797F425160}" destId="{1B64255D-D970-46E9-B9F8-4CA8A8662708}" srcOrd="1" destOrd="0" presId="urn:microsoft.com/office/officeart/2005/8/layout/vList2"/>
    <dgm:cxn modelId="{7749057F-C766-4BCC-A27F-F526500E173F}" type="presParOf" srcId="{5998CB2A-9AE5-483F-B29D-51797F425160}" destId="{9E50043B-72F7-4BC7-B353-4678FB060861}" srcOrd="2" destOrd="0" presId="urn:microsoft.com/office/officeart/2005/8/layout/vList2"/>
    <dgm:cxn modelId="{076E61B9-790B-427E-9A0F-4F4EB9E65A26}" type="presParOf" srcId="{5998CB2A-9AE5-483F-B29D-51797F425160}" destId="{AE86F32D-B36A-4665-B6EB-B63831FB7625}" srcOrd="3" destOrd="0" presId="urn:microsoft.com/office/officeart/2005/8/layout/vList2"/>
    <dgm:cxn modelId="{CC66FA24-1533-4A8A-A428-8F0890DC1C7A}" type="presParOf" srcId="{5998CB2A-9AE5-483F-B29D-51797F425160}" destId="{FE83F9A3-1BC3-471A-8ED3-6ECFBA9A7042}" srcOrd="4" destOrd="0" presId="urn:microsoft.com/office/officeart/2005/8/layout/vList2"/>
    <dgm:cxn modelId="{5AA5D35F-AEC3-406C-BED8-8150165F12AE}" type="presParOf" srcId="{5998CB2A-9AE5-483F-B29D-51797F425160}" destId="{1DAE34DE-19F1-44A1-89F8-E0AE9F4D764D}" srcOrd="5" destOrd="0" presId="urn:microsoft.com/office/officeart/2005/8/layout/vList2"/>
    <dgm:cxn modelId="{C3D8B979-7C60-411C-86EB-D77E9DAE1305}" type="presParOf" srcId="{5998CB2A-9AE5-483F-B29D-51797F425160}" destId="{3BF3B762-5F64-462F-8FC9-9DEED290CC90}" srcOrd="6" destOrd="0" presId="urn:microsoft.com/office/officeart/2005/8/layout/vList2"/>
  </dgm:cxnLst>
  <dgm:bg/>
  <dgm:whole/>
  <dgm:extLst>
    <a:ext uri="http://schemas.microsoft.com/office/drawing/2008/diagram"/>
  </dgm:extLst>
</dgm:dataModel>
</file>

<file path=ppt/diagrams/data11.xml><?xml version="1.0" encoding="utf-8"?>
<dgm:dataModel xmlns:dgm="http://schemas.openxmlformats.org/drawingml/2006/diagram" xmlns:a="http://schemas.openxmlformats.org/drawingml/2006/main">
  <dgm:ptLst>
    <dgm:pt modelId="{EB9B09A7-2796-4CAD-B72C-5CA084C74EB5}" type="doc">
      <dgm:prSet loTypeId="urn:microsoft.com/office/officeart/2005/8/layout/pyramid2" loCatId="pyramid" qsTypeId="urn:microsoft.com/office/officeart/2005/8/quickstyle/3d2" qsCatId="3D" csTypeId="urn:microsoft.com/office/officeart/2005/8/colors/accent1_2#38" csCatId="accent1" phldr="1"/>
      <dgm:spPr/>
      <dgm:t>
        <a:bodyPr/>
        <a:lstStyle/>
        <a:p>
          <a:endParaRPr lang="el-GR"/>
        </a:p>
      </dgm:t>
    </dgm:pt>
    <dgm:pt modelId="{44795EB2-CB07-4D96-936A-3BCC0AB4BB5D}">
      <dgm:prSet custT="1"/>
      <dgm:spPr/>
      <dgm:t>
        <a:bodyPr/>
        <a:lstStyle/>
        <a:p>
          <a:pPr rtl="0"/>
          <a:r>
            <a:rPr lang="el-GR" sz="1400" dirty="0" smtClean="0"/>
            <a:t>Συγχώνευση επιχειρήσεων  </a:t>
          </a:r>
          <a:endParaRPr lang="el-GR" sz="1400" dirty="0"/>
        </a:p>
      </dgm:t>
    </dgm:pt>
    <dgm:pt modelId="{DAE93B4E-6D54-4223-8CDE-BC07AFCCAA14}" type="parTrans" cxnId="{25C5C105-167C-4050-8334-9220EEAB76F5}">
      <dgm:prSet/>
      <dgm:spPr/>
      <dgm:t>
        <a:bodyPr/>
        <a:lstStyle/>
        <a:p>
          <a:endParaRPr lang="el-GR"/>
        </a:p>
      </dgm:t>
    </dgm:pt>
    <dgm:pt modelId="{A4E746C2-AC8C-4999-A540-7ECE2C102EAD}" type="sibTrans" cxnId="{25C5C105-167C-4050-8334-9220EEAB76F5}">
      <dgm:prSet/>
      <dgm:spPr/>
      <dgm:t>
        <a:bodyPr/>
        <a:lstStyle/>
        <a:p>
          <a:endParaRPr lang="el-GR"/>
        </a:p>
      </dgm:t>
    </dgm:pt>
    <dgm:pt modelId="{07CE6A55-9BE7-445B-AAC0-71E793208F87}">
      <dgm:prSet custT="1"/>
      <dgm:spPr/>
      <dgm:t>
        <a:bodyPr/>
        <a:lstStyle/>
        <a:p>
          <a:pPr rtl="0"/>
          <a:r>
            <a:rPr lang="el-GR" sz="1400" dirty="0" smtClean="0"/>
            <a:t>κοινωφελών επιχειρήσεων </a:t>
          </a:r>
          <a:endParaRPr lang="el-GR" sz="1400" dirty="0"/>
        </a:p>
      </dgm:t>
    </dgm:pt>
    <dgm:pt modelId="{83907D74-E822-4C02-8BEB-CBD21A5632AB}" type="parTrans" cxnId="{57AF1574-AFE2-4B49-AD96-59F2EC8134EB}">
      <dgm:prSet/>
      <dgm:spPr/>
      <dgm:t>
        <a:bodyPr/>
        <a:lstStyle/>
        <a:p>
          <a:endParaRPr lang="el-GR"/>
        </a:p>
      </dgm:t>
    </dgm:pt>
    <dgm:pt modelId="{C940F8F0-C0CE-4B0D-8754-1A1C2D9F3634}" type="sibTrans" cxnId="{57AF1574-AFE2-4B49-AD96-59F2EC8134EB}">
      <dgm:prSet/>
      <dgm:spPr/>
      <dgm:t>
        <a:bodyPr/>
        <a:lstStyle/>
        <a:p>
          <a:endParaRPr lang="el-GR"/>
        </a:p>
      </dgm:t>
    </dgm:pt>
    <dgm:pt modelId="{A55DF675-FE7F-42FC-AA7A-BEA1BB60ECCF}">
      <dgm:prSet custT="1"/>
      <dgm:spPr/>
      <dgm:t>
        <a:bodyPr/>
        <a:lstStyle/>
        <a:p>
          <a:pPr rtl="0"/>
          <a:r>
            <a:rPr lang="el-GR" sz="1400" dirty="0" smtClean="0"/>
            <a:t>ΔΕΥΑ</a:t>
          </a:r>
          <a:endParaRPr lang="el-GR" sz="1400" dirty="0"/>
        </a:p>
      </dgm:t>
    </dgm:pt>
    <dgm:pt modelId="{8B766BCD-34B8-41C3-A32D-E1A1F97507F3}" type="parTrans" cxnId="{53AE607D-E50D-4A40-B0A2-40386E1FB553}">
      <dgm:prSet/>
      <dgm:spPr/>
      <dgm:t>
        <a:bodyPr/>
        <a:lstStyle/>
        <a:p>
          <a:endParaRPr lang="el-GR"/>
        </a:p>
      </dgm:t>
    </dgm:pt>
    <dgm:pt modelId="{7A3856E4-C7F2-41D2-96DB-8CDB6413300C}" type="sibTrans" cxnId="{53AE607D-E50D-4A40-B0A2-40386E1FB553}">
      <dgm:prSet/>
      <dgm:spPr/>
      <dgm:t>
        <a:bodyPr/>
        <a:lstStyle/>
        <a:p>
          <a:endParaRPr lang="el-GR"/>
        </a:p>
      </dgm:t>
    </dgm:pt>
    <dgm:pt modelId="{037ECAD6-D12B-4287-8EDD-25AF50299977}">
      <dgm:prSet custT="1"/>
      <dgm:spPr/>
      <dgm:t>
        <a:bodyPr/>
        <a:lstStyle/>
        <a:p>
          <a:pPr rtl="0"/>
          <a:r>
            <a:rPr lang="el-GR" sz="1400" dirty="0" smtClean="0"/>
            <a:t>Ανωνύμων εταιρειών </a:t>
          </a:r>
          <a:endParaRPr lang="el-GR" sz="1400" dirty="0"/>
        </a:p>
      </dgm:t>
    </dgm:pt>
    <dgm:pt modelId="{B3E66191-4CE5-488C-9DED-BAC439F67EFB}" type="parTrans" cxnId="{CEC74F61-07C3-4ABB-AD6D-592A408E35EB}">
      <dgm:prSet/>
      <dgm:spPr/>
      <dgm:t>
        <a:bodyPr/>
        <a:lstStyle/>
        <a:p>
          <a:endParaRPr lang="el-GR"/>
        </a:p>
      </dgm:t>
    </dgm:pt>
    <dgm:pt modelId="{F5E560CF-4B90-419C-9631-8237C8F66083}" type="sibTrans" cxnId="{CEC74F61-07C3-4ABB-AD6D-592A408E35EB}">
      <dgm:prSet/>
      <dgm:spPr/>
      <dgm:t>
        <a:bodyPr/>
        <a:lstStyle/>
        <a:p>
          <a:endParaRPr lang="el-GR"/>
        </a:p>
      </dgm:t>
    </dgm:pt>
    <dgm:pt modelId="{E42549F9-5CDD-49DA-B241-EFD6A3F0C53C}">
      <dgm:prSet custT="1"/>
      <dgm:spPr/>
      <dgm:t>
        <a:bodyPr/>
        <a:lstStyle/>
        <a:p>
          <a:pPr rtl="0"/>
          <a:r>
            <a:rPr lang="el-GR" sz="1400" dirty="0" smtClean="0"/>
            <a:t>Μεταφορά πλεονάζοντος προσωπικού σε άλλα νομικά πρόσωπα του Δήμου</a:t>
          </a:r>
          <a:endParaRPr lang="el-GR" sz="1400" dirty="0"/>
        </a:p>
      </dgm:t>
    </dgm:pt>
    <dgm:pt modelId="{F59289F9-40C1-4AC7-810F-A673FBE74466}" type="parTrans" cxnId="{C035F6EA-7107-4D78-AF4F-03630C47D7A1}">
      <dgm:prSet/>
      <dgm:spPr/>
      <dgm:t>
        <a:bodyPr/>
        <a:lstStyle/>
        <a:p>
          <a:endParaRPr lang="el-GR"/>
        </a:p>
      </dgm:t>
    </dgm:pt>
    <dgm:pt modelId="{28A0330F-5656-4864-805B-AF5E003268E3}" type="sibTrans" cxnId="{C035F6EA-7107-4D78-AF4F-03630C47D7A1}">
      <dgm:prSet/>
      <dgm:spPr/>
      <dgm:t>
        <a:bodyPr/>
        <a:lstStyle/>
        <a:p>
          <a:endParaRPr lang="el-GR"/>
        </a:p>
      </dgm:t>
    </dgm:pt>
    <dgm:pt modelId="{5F33BA08-3FA3-41C8-B419-AC58C7868FD0}">
      <dgm:prSet custT="1"/>
      <dgm:spPr/>
      <dgm:t>
        <a:bodyPr/>
        <a:lstStyle/>
        <a:p>
          <a:pPr rtl="0"/>
          <a:r>
            <a:rPr lang="el-GR" sz="1400" dirty="0" smtClean="0"/>
            <a:t>Αμιγείς ή διαδημοτικές επιχειρήσεις καθαριότητας λύονται εντός του πρώτου διμήνου του 2011</a:t>
          </a:r>
          <a:endParaRPr lang="el-GR" sz="1400" dirty="0"/>
        </a:p>
      </dgm:t>
    </dgm:pt>
    <dgm:pt modelId="{36A5854D-AD94-42E9-BF02-FEFD85C4B62E}" type="parTrans" cxnId="{4DCF09E2-7759-4955-BE86-5542B5F9C557}">
      <dgm:prSet/>
      <dgm:spPr/>
      <dgm:t>
        <a:bodyPr/>
        <a:lstStyle/>
        <a:p>
          <a:endParaRPr lang="el-GR"/>
        </a:p>
      </dgm:t>
    </dgm:pt>
    <dgm:pt modelId="{CBC25434-40F3-48FA-950C-C25D8A90A432}" type="sibTrans" cxnId="{4DCF09E2-7759-4955-BE86-5542B5F9C557}">
      <dgm:prSet/>
      <dgm:spPr/>
      <dgm:t>
        <a:bodyPr/>
        <a:lstStyle/>
        <a:p>
          <a:endParaRPr lang="el-GR"/>
        </a:p>
      </dgm:t>
    </dgm:pt>
    <dgm:pt modelId="{9BEE13D6-8673-4FB0-B67D-D27C43200D65}">
      <dgm:prSet custT="1"/>
      <dgm:spPr/>
      <dgm:t>
        <a:bodyPr/>
        <a:lstStyle/>
        <a:p>
          <a:pPr rtl="0"/>
          <a:r>
            <a:rPr lang="el-GR" sz="1400" dirty="0" smtClean="0"/>
            <a:t>Δράσεις κοινωφελούς χαρακτήρα  αστικών εταιρειών που συμμετέχει δήμος και τα Νομικά του πρόσωπα περιέχονται στην κοινωφελή επιχείρηση (εντός διμήνου)</a:t>
          </a:r>
          <a:endParaRPr lang="el-GR" sz="1400" dirty="0"/>
        </a:p>
      </dgm:t>
    </dgm:pt>
    <dgm:pt modelId="{4CC4C766-2C50-4602-9D58-FA2D25923166}" type="parTrans" cxnId="{48D8CE48-B4C8-4064-9EC4-0A4CACA7ADA6}">
      <dgm:prSet/>
      <dgm:spPr/>
      <dgm:t>
        <a:bodyPr/>
        <a:lstStyle/>
        <a:p>
          <a:endParaRPr lang="el-GR"/>
        </a:p>
      </dgm:t>
    </dgm:pt>
    <dgm:pt modelId="{8CDCAA37-1C8C-469F-BA8F-BC1EC705BAF5}" type="sibTrans" cxnId="{48D8CE48-B4C8-4064-9EC4-0A4CACA7ADA6}">
      <dgm:prSet/>
      <dgm:spPr/>
      <dgm:t>
        <a:bodyPr/>
        <a:lstStyle/>
        <a:p>
          <a:endParaRPr lang="el-GR"/>
        </a:p>
      </dgm:t>
    </dgm:pt>
    <dgm:pt modelId="{CF1586D5-D790-4D0F-90A8-837971FC9A29}">
      <dgm:prSet custT="1"/>
      <dgm:spPr/>
      <dgm:t>
        <a:bodyPr/>
        <a:lstStyle/>
        <a:p>
          <a:pPr rtl="0"/>
          <a:r>
            <a:rPr lang="el-GR" sz="1400" dirty="0" smtClean="0"/>
            <a:t>Προληπτικός έλεγχος δαπανών από Ελεγκτικό Συνέδριο για ΝΠΔΔ, κοινωφελείς επιχειρήσεις, Δημοτικές Ανώνυμες εταιρείες, ΔΕΥΑ </a:t>
          </a:r>
          <a:endParaRPr lang="el-GR" sz="1400" dirty="0"/>
        </a:p>
      </dgm:t>
    </dgm:pt>
    <dgm:pt modelId="{0333B16D-A800-4752-86D4-4DCCC1EB7956}" type="parTrans" cxnId="{49C3B783-1651-4C84-A988-B909CE3D2D0A}">
      <dgm:prSet/>
      <dgm:spPr/>
      <dgm:t>
        <a:bodyPr/>
        <a:lstStyle/>
        <a:p>
          <a:endParaRPr lang="el-GR"/>
        </a:p>
      </dgm:t>
    </dgm:pt>
    <dgm:pt modelId="{39C0594E-37F2-4116-B369-E54A00B74FAB}" type="sibTrans" cxnId="{49C3B783-1651-4C84-A988-B909CE3D2D0A}">
      <dgm:prSet/>
      <dgm:spPr/>
      <dgm:t>
        <a:bodyPr/>
        <a:lstStyle/>
        <a:p>
          <a:endParaRPr lang="el-GR"/>
        </a:p>
      </dgm:t>
    </dgm:pt>
    <dgm:pt modelId="{16AFC3AF-D3F7-40ED-B2E8-202334EBF1FD}">
      <dgm:prSet/>
      <dgm:spPr/>
      <dgm:t>
        <a:bodyPr/>
        <a:lstStyle/>
        <a:p>
          <a:pPr rtl="0"/>
          <a:r>
            <a:rPr lang="el-GR" dirty="0" smtClean="0"/>
            <a:t>Απόφαση από το Δημοτικό Συμβούλιο εντος του πρώτου διμήνου του 2011</a:t>
          </a:r>
          <a:endParaRPr lang="el-GR" dirty="0"/>
        </a:p>
      </dgm:t>
    </dgm:pt>
    <dgm:pt modelId="{442D0EFC-847B-4707-970A-F1B5F790AC71}" type="parTrans" cxnId="{491D2C78-86DA-4570-A09B-8F9E4BC2C90A}">
      <dgm:prSet/>
      <dgm:spPr/>
      <dgm:t>
        <a:bodyPr/>
        <a:lstStyle/>
        <a:p>
          <a:endParaRPr lang="el-GR"/>
        </a:p>
      </dgm:t>
    </dgm:pt>
    <dgm:pt modelId="{D4874169-199C-4092-ACB2-7A533E967934}" type="sibTrans" cxnId="{491D2C78-86DA-4570-A09B-8F9E4BC2C90A}">
      <dgm:prSet/>
      <dgm:spPr/>
      <dgm:t>
        <a:bodyPr/>
        <a:lstStyle/>
        <a:p>
          <a:endParaRPr lang="el-GR"/>
        </a:p>
      </dgm:t>
    </dgm:pt>
    <dgm:pt modelId="{58C8767A-788E-4E0C-B15F-0AFF669C4FD3}" type="pres">
      <dgm:prSet presAssocID="{EB9B09A7-2796-4CAD-B72C-5CA084C74EB5}" presName="compositeShape" presStyleCnt="0">
        <dgm:presLayoutVars>
          <dgm:dir/>
          <dgm:resizeHandles/>
        </dgm:presLayoutVars>
      </dgm:prSet>
      <dgm:spPr/>
      <dgm:t>
        <a:bodyPr/>
        <a:lstStyle/>
        <a:p>
          <a:endParaRPr lang="el-GR"/>
        </a:p>
      </dgm:t>
    </dgm:pt>
    <dgm:pt modelId="{B4159F7E-E875-4E91-918A-9F7719E36328}" type="pres">
      <dgm:prSet presAssocID="{EB9B09A7-2796-4CAD-B72C-5CA084C74EB5}" presName="pyramid" presStyleLbl="node1" presStyleIdx="0" presStyleCnt="1"/>
      <dgm:spPr/>
    </dgm:pt>
    <dgm:pt modelId="{88941654-1394-4D8F-B64D-0A361FFBD6FC}" type="pres">
      <dgm:prSet presAssocID="{EB9B09A7-2796-4CAD-B72C-5CA084C74EB5}" presName="theList" presStyleCnt="0"/>
      <dgm:spPr/>
    </dgm:pt>
    <dgm:pt modelId="{8B5BE6AB-1EE7-47E1-9F84-A8EF517CC866}" type="pres">
      <dgm:prSet presAssocID="{44795EB2-CB07-4D96-936A-3BCC0AB4BB5D}" presName="aNode" presStyleLbl="fgAcc1" presStyleIdx="0" presStyleCnt="6" custScaleX="105463" custScaleY="505291" custLinFactY="3715" custLinFactNeighborX="-1408" custLinFactNeighborY="100000">
        <dgm:presLayoutVars>
          <dgm:bulletEnabled val="1"/>
        </dgm:presLayoutVars>
      </dgm:prSet>
      <dgm:spPr/>
      <dgm:t>
        <a:bodyPr/>
        <a:lstStyle/>
        <a:p>
          <a:endParaRPr lang="el-GR"/>
        </a:p>
      </dgm:t>
    </dgm:pt>
    <dgm:pt modelId="{6DA41BC7-C803-4C07-AE8E-03580A8B987F}" type="pres">
      <dgm:prSet presAssocID="{44795EB2-CB07-4D96-936A-3BCC0AB4BB5D}" presName="aSpace" presStyleCnt="0"/>
      <dgm:spPr/>
    </dgm:pt>
    <dgm:pt modelId="{348B58B9-CBF5-4B4C-A25F-2BFFA1682134}" type="pres">
      <dgm:prSet presAssocID="{E42549F9-5CDD-49DA-B241-EFD6A3F0C53C}" presName="aNode" presStyleLbl="fgAcc1" presStyleIdx="1" presStyleCnt="6" custScaleX="103695" custScaleY="287586" custLinFactY="22707" custLinFactNeighborX="-1104" custLinFactNeighborY="100000">
        <dgm:presLayoutVars>
          <dgm:bulletEnabled val="1"/>
        </dgm:presLayoutVars>
      </dgm:prSet>
      <dgm:spPr/>
      <dgm:t>
        <a:bodyPr/>
        <a:lstStyle/>
        <a:p>
          <a:endParaRPr lang="el-GR"/>
        </a:p>
      </dgm:t>
    </dgm:pt>
    <dgm:pt modelId="{FA42B870-7993-4198-A309-4B05845EA0CA}" type="pres">
      <dgm:prSet presAssocID="{E42549F9-5CDD-49DA-B241-EFD6A3F0C53C}" presName="aSpace" presStyleCnt="0"/>
      <dgm:spPr/>
    </dgm:pt>
    <dgm:pt modelId="{84B867AF-EC4B-499E-8C24-D0FC19BEA72F}" type="pres">
      <dgm:prSet presAssocID="{5F33BA08-3FA3-41C8-B419-AC58C7868FD0}" presName="aNode" presStyleLbl="fgAcc1" presStyleIdx="2" presStyleCnt="6" custScaleX="104049" custScaleY="283477" custLinFactY="33058" custLinFactNeighborX="-375" custLinFactNeighborY="100000">
        <dgm:presLayoutVars>
          <dgm:bulletEnabled val="1"/>
        </dgm:presLayoutVars>
      </dgm:prSet>
      <dgm:spPr/>
      <dgm:t>
        <a:bodyPr/>
        <a:lstStyle/>
        <a:p>
          <a:endParaRPr lang="el-GR"/>
        </a:p>
      </dgm:t>
    </dgm:pt>
    <dgm:pt modelId="{C2895822-5187-4D73-B974-19E4BABCD10F}" type="pres">
      <dgm:prSet presAssocID="{5F33BA08-3FA3-41C8-B419-AC58C7868FD0}" presName="aSpace" presStyleCnt="0"/>
      <dgm:spPr/>
    </dgm:pt>
    <dgm:pt modelId="{D517ADFE-E927-4993-9B4F-A057D4390487}" type="pres">
      <dgm:prSet presAssocID="{9BEE13D6-8673-4FB0-B67D-D27C43200D65}" presName="aNode" presStyleLbl="fgAcc1" presStyleIdx="3" presStyleCnt="6" custScaleX="103166" custScaleY="460155" custLinFactY="36966" custLinFactNeighborX="-328" custLinFactNeighborY="100000">
        <dgm:presLayoutVars>
          <dgm:bulletEnabled val="1"/>
        </dgm:presLayoutVars>
      </dgm:prSet>
      <dgm:spPr/>
      <dgm:t>
        <a:bodyPr/>
        <a:lstStyle/>
        <a:p>
          <a:endParaRPr lang="el-GR"/>
        </a:p>
      </dgm:t>
    </dgm:pt>
    <dgm:pt modelId="{1FA08B17-94D5-4DDC-9650-FE51E30A68AF}" type="pres">
      <dgm:prSet presAssocID="{9BEE13D6-8673-4FB0-B67D-D27C43200D65}" presName="aSpace" presStyleCnt="0"/>
      <dgm:spPr/>
    </dgm:pt>
    <dgm:pt modelId="{BC747FA2-55E7-4C09-808B-7444664AFEB3}" type="pres">
      <dgm:prSet presAssocID="{CF1586D5-D790-4D0F-90A8-837971FC9A29}" presName="aNode" presStyleLbl="fgAcc1" presStyleIdx="4" presStyleCnt="6" custScaleX="102110" custScaleY="390560" custLinFactY="68431" custLinFactNeighborX="-636" custLinFactNeighborY="100000">
        <dgm:presLayoutVars>
          <dgm:bulletEnabled val="1"/>
        </dgm:presLayoutVars>
      </dgm:prSet>
      <dgm:spPr/>
      <dgm:t>
        <a:bodyPr/>
        <a:lstStyle/>
        <a:p>
          <a:endParaRPr lang="el-GR"/>
        </a:p>
      </dgm:t>
    </dgm:pt>
    <dgm:pt modelId="{1FDDD5D1-3D0D-4BDF-A2AD-B51B0DB64FDF}" type="pres">
      <dgm:prSet presAssocID="{CF1586D5-D790-4D0F-90A8-837971FC9A29}" presName="aSpace" presStyleCnt="0"/>
      <dgm:spPr/>
    </dgm:pt>
    <dgm:pt modelId="{BD15F1C6-ED0B-4568-9DA6-AFB580D4CF23}" type="pres">
      <dgm:prSet presAssocID="{16AFC3AF-D3F7-40ED-B2E8-202334EBF1FD}" presName="aNode" presStyleLbl="fgAcc1" presStyleIdx="5" presStyleCnt="6" custScaleX="102055" custScaleY="323932" custLinFactX="-10171" custLinFactY="-1000000" custLinFactNeighborX="-100000" custLinFactNeighborY="-1016107">
        <dgm:presLayoutVars>
          <dgm:bulletEnabled val="1"/>
        </dgm:presLayoutVars>
      </dgm:prSet>
      <dgm:spPr/>
      <dgm:t>
        <a:bodyPr/>
        <a:lstStyle/>
        <a:p>
          <a:endParaRPr lang="el-GR"/>
        </a:p>
      </dgm:t>
    </dgm:pt>
    <dgm:pt modelId="{795DCA95-B8F5-4BFD-87EE-C3656F02D18B}" type="pres">
      <dgm:prSet presAssocID="{16AFC3AF-D3F7-40ED-B2E8-202334EBF1FD}" presName="aSpace" presStyleCnt="0"/>
      <dgm:spPr/>
    </dgm:pt>
  </dgm:ptLst>
  <dgm:cxnLst>
    <dgm:cxn modelId="{4604392C-0964-4D8A-ADF3-1A458283C83F}" type="presOf" srcId="{A55DF675-FE7F-42FC-AA7A-BEA1BB60ECCF}" destId="{8B5BE6AB-1EE7-47E1-9F84-A8EF517CC866}" srcOrd="0" destOrd="2" presId="urn:microsoft.com/office/officeart/2005/8/layout/pyramid2"/>
    <dgm:cxn modelId="{DC58EDC3-C029-42FD-B340-1F42E48FD475}" type="presOf" srcId="{037ECAD6-D12B-4287-8EDD-25AF50299977}" destId="{8B5BE6AB-1EE7-47E1-9F84-A8EF517CC866}" srcOrd="0" destOrd="3" presId="urn:microsoft.com/office/officeart/2005/8/layout/pyramid2"/>
    <dgm:cxn modelId="{25C5C105-167C-4050-8334-9220EEAB76F5}" srcId="{EB9B09A7-2796-4CAD-B72C-5CA084C74EB5}" destId="{44795EB2-CB07-4D96-936A-3BCC0AB4BB5D}" srcOrd="0" destOrd="0" parTransId="{DAE93B4E-6D54-4223-8CDE-BC07AFCCAA14}" sibTransId="{A4E746C2-AC8C-4999-A540-7ECE2C102EAD}"/>
    <dgm:cxn modelId="{08F5A67A-6936-464B-BD94-01F17FFC21DF}" type="presOf" srcId="{E42549F9-5CDD-49DA-B241-EFD6A3F0C53C}" destId="{348B58B9-CBF5-4B4C-A25F-2BFFA1682134}" srcOrd="0" destOrd="0" presId="urn:microsoft.com/office/officeart/2005/8/layout/pyramid2"/>
    <dgm:cxn modelId="{53AE607D-E50D-4A40-B0A2-40386E1FB553}" srcId="{44795EB2-CB07-4D96-936A-3BCC0AB4BB5D}" destId="{A55DF675-FE7F-42FC-AA7A-BEA1BB60ECCF}" srcOrd="1" destOrd="0" parTransId="{8B766BCD-34B8-41C3-A32D-E1A1F97507F3}" sibTransId="{7A3856E4-C7F2-41D2-96DB-8CDB6413300C}"/>
    <dgm:cxn modelId="{EA3793F7-E093-4BC7-A858-B27AE55C5EE6}" type="presOf" srcId="{5F33BA08-3FA3-41C8-B419-AC58C7868FD0}" destId="{84B867AF-EC4B-499E-8C24-D0FC19BEA72F}" srcOrd="0" destOrd="0" presId="urn:microsoft.com/office/officeart/2005/8/layout/pyramid2"/>
    <dgm:cxn modelId="{CEC74F61-07C3-4ABB-AD6D-592A408E35EB}" srcId="{44795EB2-CB07-4D96-936A-3BCC0AB4BB5D}" destId="{037ECAD6-D12B-4287-8EDD-25AF50299977}" srcOrd="2" destOrd="0" parTransId="{B3E66191-4CE5-488C-9DED-BAC439F67EFB}" sibTransId="{F5E560CF-4B90-419C-9631-8237C8F66083}"/>
    <dgm:cxn modelId="{3E832F86-28CA-4056-ACED-E3B5870AC14B}" type="presOf" srcId="{CF1586D5-D790-4D0F-90A8-837971FC9A29}" destId="{BC747FA2-55E7-4C09-808B-7444664AFEB3}" srcOrd="0" destOrd="0" presId="urn:microsoft.com/office/officeart/2005/8/layout/pyramid2"/>
    <dgm:cxn modelId="{D75DD787-74D9-4BFA-BFDB-2EE1F61F9939}" type="presOf" srcId="{44795EB2-CB07-4D96-936A-3BCC0AB4BB5D}" destId="{8B5BE6AB-1EE7-47E1-9F84-A8EF517CC866}" srcOrd="0" destOrd="0" presId="urn:microsoft.com/office/officeart/2005/8/layout/pyramid2"/>
    <dgm:cxn modelId="{D6F64A2B-4EBE-4E3E-970F-F2B48A1FA7E5}" type="presOf" srcId="{EB9B09A7-2796-4CAD-B72C-5CA084C74EB5}" destId="{58C8767A-788E-4E0C-B15F-0AFF669C4FD3}" srcOrd="0" destOrd="0" presId="urn:microsoft.com/office/officeart/2005/8/layout/pyramid2"/>
    <dgm:cxn modelId="{4DCF09E2-7759-4955-BE86-5542B5F9C557}" srcId="{EB9B09A7-2796-4CAD-B72C-5CA084C74EB5}" destId="{5F33BA08-3FA3-41C8-B419-AC58C7868FD0}" srcOrd="2" destOrd="0" parTransId="{36A5854D-AD94-42E9-BF02-FEFD85C4B62E}" sibTransId="{CBC25434-40F3-48FA-950C-C25D8A90A432}"/>
    <dgm:cxn modelId="{57AF1574-AFE2-4B49-AD96-59F2EC8134EB}" srcId="{44795EB2-CB07-4D96-936A-3BCC0AB4BB5D}" destId="{07CE6A55-9BE7-445B-AAC0-71E793208F87}" srcOrd="0" destOrd="0" parTransId="{83907D74-E822-4C02-8BEB-CBD21A5632AB}" sibTransId="{C940F8F0-C0CE-4B0D-8754-1A1C2D9F3634}"/>
    <dgm:cxn modelId="{D348F862-CF4C-456C-ADBE-C4D098DF71C9}" type="presOf" srcId="{07CE6A55-9BE7-445B-AAC0-71E793208F87}" destId="{8B5BE6AB-1EE7-47E1-9F84-A8EF517CC866}" srcOrd="0" destOrd="1" presId="urn:microsoft.com/office/officeart/2005/8/layout/pyramid2"/>
    <dgm:cxn modelId="{491D2C78-86DA-4570-A09B-8F9E4BC2C90A}" srcId="{EB9B09A7-2796-4CAD-B72C-5CA084C74EB5}" destId="{16AFC3AF-D3F7-40ED-B2E8-202334EBF1FD}" srcOrd="5" destOrd="0" parTransId="{442D0EFC-847B-4707-970A-F1B5F790AC71}" sibTransId="{D4874169-199C-4092-ACB2-7A533E967934}"/>
    <dgm:cxn modelId="{C035F6EA-7107-4D78-AF4F-03630C47D7A1}" srcId="{EB9B09A7-2796-4CAD-B72C-5CA084C74EB5}" destId="{E42549F9-5CDD-49DA-B241-EFD6A3F0C53C}" srcOrd="1" destOrd="0" parTransId="{F59289F9-40C1-4AC7-810F-A673FBE74466}" sibTransId="{28A0330F-5656-4864-805B-AF5E003268E3}"/>
    <dgm:cxn modelId="{D65692F7-4006-42C0-BE2E-4496EB768DA5}" type="presOf" srcId="{16AFC3AF-D3F7-40ED-B2E8-202334EBF1FD}" destId="{BD15F1C6-ED0B-4568-9DA6-AFB580D4CF23}" srcOrd="0" destOrd="0" presId="urn:microsoft.com/office/officeart/2005/8/layout/pyramid2"/>
    <dgm:cxn modelId="{48D8CE48-B4C8-4064-9EC4-0A4CACA7ADA6}" srcId="{EB9B09A7-2796-4CAD-B72C-5CA084C74EB5}" destId="{9BEE13D6-8673-4FB0-B67D-D27C43200D65}" srcOrd="3" destOrd="0" parTransId="{4CC4C766-2C50-4602-9D58-FA2D25923166}" sibTransId="{8CDCAA37-1C8C-469F-BA8F-BC1EC705BAF5}"/>
    <dgm:cxn modelId="{49C3B783-1651-4C84-A988-B909CE3D2D0A}" srcId="{EB9B09A7-2796-4CAD-B72C-5CA084C74EB5}" destId="{CF1586D5-D790-4D0F-90A8-837971FC9A29}" srcOrd="4" destOrd="0" parTransId="{0333B16D-A800-4752-86D4-4DCCC1EB7956}" sibTransId="{39C0594E-37F2-4116-B369-E54A00B74FAB}"/>
    <dgm:cxn modelId="{C1D47A9C-F036-49B0-B65B-D4597ADAE9C2}" type="presOf" srcId="{9BEE13D6-8673-4FB0-B67D-D27C43200D65}" destId="{D517ADFE-E927-4993-9B4F-A057D4390487}" srcOrd="0" destOrd="0" presId="urn:microsoft.com/office/officeart/2005/8/layout/pyramid2"/>
    <dgm:cxn modelId="{E41AB42B-2598-4A1B-8502-B39B65B6A98F}" type="presParOf" srcId="{58C8767A-788E-4E0C-B15F-0AFF669C4FD3}" destId="{B4159F7E-E875-4E91-918A-9F7719E36328}" srcOrd="0" destOrd="0" presId="urn:microsoft.com/office/officeart/2005/8/layout/pyramid2"/>
    <dgm:cxn modelId="{6C84F39D-7736-4697-BC2A-8BB5A4C13021}" type="presParOf" srcId="{58C8767A-788E-4E0C-B15F-0AFF669C4FD3}" destId="{88941654-1394-4D8F-B64D-0A361FFBD6FC}" srcOrd="1" destOrd="0" presId="urn:microsoft.com/office/officeart/2005/8/layout/pyramid2"/>
    <dgm:cxn modelId="{9EF29D96-D109-44CE-AA98-9E2BA15C64F0}" type="presParOf" srcId="{88941654-1394-4D8F-B64D-0A361FFBD6FC}" destId="{8B5BE6AB-1EE7-47E1-9F84-A8EF517CC866}" srcOrd="0" destOrd="0" presId="urn:microsoft.com/office/officeart/2005/8/layout/pyramid2"/>
    <dgm:cxn modelId="{4900A141-4668-440D-9CF0-B75B33D27631}" type="presParOf" srcId="{88941654-1394-4D8F-B64D-0A361FFBD6FC}" destId="{6DA41BC7-C803-4C07-AE8E-03580A8B987F}" srcOrd="1" destOrd="0" presId="urn:microsoft.com/office/officeart/2005/8/layout/pyramid2"/>
    <dgm:cxn modelId="{FDF602B1-A0D9-40A4-B2A5-21F437FD14BB}" type="presParOf" srcId="{88941654-1394-4D8F-B64D-0A361FFBD6FC}" destId="{348B58B9-CBF5-4B4C-A25F-2BFFA1682134}" srcOrd="2" destOrd="0" presId="urn:microsoft.com/office/officeart/2005/8/layout/pyramid2"/>
    <dgm:cxn modelId="{1105F25A-D137-4561-9F06-BF9A6D2FBE7B}" type="presParOf" srcId="{88941654-1394-4D8F-B64D-0A361FFBD6FC}" destId="{FA42B870-7993-4198-A309-4B05845EA0CA}" srcOrd="3" destOrd="0" presId="urn:microsoft.com/office/officeart/2005/8/layout/pyramid2"/>
    <dgm:cxn modelId="{CBD172B1-DCB6-44CF-BAA0-EEF6ED35EC1E}" type="presParOf" srcId="{88941654-1394-4D8F-B64D-0A361FFBD6FC}" destId="{84B867AF-EC4B-499E-8C24-D0FC19BEA72F}" srcOrd="4" destOrd="0" presId="urn:microsoft.com/office/officeart/2005/8/layout/pyramid2"/>
    <dgm:cxn modelId="{57B53EDC-61B2-4B04-BC4A-D0F1B080DD9C}" type="presParOf" srcId="{88941654-1394-4D8F-B64D-0A361FFBD6FC}" destId="{C2895822-5187-4D73-B974-19E4BABCD10F}" srcOrd="5" destOrd="0" presId="urn:microsoft.com/office/officeart/2005/8/layout/pyramid2"/>
    <dgm:cxn modelId="{A735339F-641A-4F9C-87D3-546A0B828078}" type="presParOf" srcId="{88941654-1394-4D8F-B64D-0A361FFBD6FC}" destId="{D517ADFE-E927-4993-9B4F-A057D4390487}" srcOrd="6" destOrd="0" presId="urn:microsoft.com/office/officeart/2005/8/layout/pyramid2"/>
    <dgm:cxn modelId="{557A6F8F-56BB-44B0-BB72-B7401D1D4FE7}" type="presParOf" srcId="{88941654-1394-4D8F-B64D-0A361FFBD6FC}" destId="{1FA08B17-94D5-4DDC-9650-FE51E30A68AF}" srcOrd="7" destOrd="0" presId="urn:microsoft.com/office/officeart/2005/8/layout/pyramid2"/>
    <dgm:cxn modelId="{EC556144-44EB-4A7D-92D1-4794C79E761A}" type="presParOf" srcId="{88941654-1394-4D8F-B64D-0A361FFBD6FC}" destId="{BC747FA2-55E7-4C09-808B-7444664AFEB3}" srcOrd="8" destOrd="0" presId="urn:microsoft.com/office/officeart/2005/8/layout/pyramid2"/>
    <dgm:cxn modelId="{DD290E34-DC0C-4C72-B882-2C7E283835EA}" type="presParOf" srcId="{88941654-1394-4D8F-B64D-0A361FFBD6FC}" destId="{1FDDD5D1-3D0D-4BDF-A2AD-B51B0DB64FDF}" srcOrd="9" destOrd="0" presId="urn:microsoft.com/office/officeart/2005/8/layout/pyramid2"/>
    <dgm:cxn modelId="{301CA8A4-C0A3-47FB-9D97-C0F8998CEA20}" type="presParOf" srcId="{88941654-1394-4D8F-B64D-0A361FFBD6FC}" destId="{BD15F1C6-ED0B-4568-9DA6-AFB580D4CF23}" srcOrd="10" destOrd="0" presId="urn:microsoft.com/office/officeart/2005/8/layout/pyramid2"/>
    <dgm:cxn modelId="{1ECA17B8-9E3A-42C9-8901-37071AAF3641}" type="presParOf" srcId="{88941654-1394-4D8F-B64D-0A361FFBD6FC}" destId="{795DCA95-B8F5-4BFD-87EE-C3656F02D18B}" srcOrd="11" destOrd="0" presId="urn:microsoft.com/office/officeart/2005/8/layout/pyramid2"/>
  </dgm:cxnLst>
  <dgm:bg/>
  <dgm:whole/>
  <dgm:extLst>
    <a:ext uri="http://schemas.microsoft.com/office/drawing/2008/diagram"/>
  </dgm:extLst>
</dgm:dataModel>
</file>

<file path=ppt/diagrams/data12.xml><?xml version="1.0" encoding="utf-8"?>
<dgm:dataModel xmlns:dgm="http://schemas.openxmlformats.org/drawingml/2006/diagram" xmlns:a="http://schemas.openxmlformats.org/drawingml/2006/main">
  <dgm:ptLst>
    <dgm:pt modelId="{86AF350A-3175-4817-92E6-CD32471C2D82}" type="doc">
      <dgm:prSet loTypeId="urn:microsoft.com/office/officeart/2005/8/layout/pyramid2" loCatId="pyramid" qsTypeId="urn:microsoft.com/office/officeart/2005/8/quickstyle/3d3" qsCatId="3D" csTypeId="urn:microsoft.com/office/officeart/2005/8/colors/accent1_2#5" csCatId="accent1"/>
      <dgm:spPr/>
      <dgm:t>
        <a:bodyPr/>
        <a:lstStyle/>
        <a:p>
          <a:endParaRPr lang="el-GR"/>
        </a:p>
      </dgm:t>
    </dgm:pt>
    <dgm:pt modelId="{45850C25-85AD-4E4F-BF29-9735769561C1}">
      <dgm:prSet/>
      <dgm:spPr/>
      <dgm:t>
        <a:bodyPr/>
        <a:lstStyle/>
        <a:p>
          <a:pPr rtl="0"/>
          <a:r>
            <a:rPr lang="el-GR" b="1" i="1" dirty="0" smtClean="0"/>
            <a:t>Κρατικές Επιχορηγήσεις</a:t>
          </a:r>
          <a:endParaRPr lang="el-GR" dirty="0"/>
        </a:p>
      </dgm:t>
    </dgm:pt>
    <dgm:pt modelId="{E4838077-BE61-4C23-9610-1A37782E5493}" type="parTrans" cxnId="{CADAFD65-3F98-4197-9A8C-72C253D93DA1}">
      <dgm:prSet/>
      <dgm:spPr/>
      <dgm:t>
        <a:bodyPr/>
        <a:lstStyle/>
        <a:p>
          <a:endParaRPr lang="el-GR"/>
        </a:p>
      </dgm:t>
    </dgm:pt>
    <dgm:pt modelId="{B5085E20-8FBD-44B0-9074-726B50648FAD}" type="sibTrans" cxnId="{CADAFD65-3F98-4197-9A8C-72C253D93DA1}">
      <dgm:prSet/>
      <dgm:spPr/>
      <dgm:t>
        <a:bodyPr/>
        <a:lstStyle/>
        <a:p>
          <a:endParaRPr lang="el-GR"/>
        </a:p>
      </dgm:t>
    </dgm:pt>
    <dgm:pt modelId="{37F54DF7-86EE-4E3D-9A18-7C9444DA40DA}">
      <dgm:prSet/>
      <dgm:spPr/>
      <dgm:t>
        <a:bodyPr/>
        <a:lstStyle/>
        <a:p>
          <a:pPr rtl="0"/>
          <a:r>
            <a:rPr lang="el-GR" b="1" i="1" dirty="0" smtClean="0"/>
            <a:t>Πιστοληπτική Πολιτική Δήμων και Περιφερειών</a:t>
          </a:r>
          <a:endParaRPr lang="el-GR" dirty="0"/>
        </a:p>
      </dgm:t>
    </dgm:pt>
    <dgm:pt modelId="{A13A17F9-D7BD-49EE-A377-187391B5477A}" type="parTrans" cxnId="{2CC13B60-CFB7-4A18-AB87-067A4DB5C7D6}">
      <dgm:prSet/>
      <dgm:spPr/>
      <dgm:t>
        <a:bodyPr/>
        <a:lstStyle/>
        <a:p>
          <a:endParaRPr lang="el-GR"/>
        </a:p>
      </dgm:t>
    </dgm:pt>
    <dgm:pt modelId="{A9E436D5-6CDC-4FFE-A22B-33F092464321}" type="sibTrans" cxnId="{2CC13B60-CFB7-4A18-AB87-067A4DB5C7D6}">
      <dgm:prSet/>
      <dgm:spPr/>
      <dgm:t>
        <a:bodyPr/>
        <a:lstStyle/>
        <a:p>
          <a:endParaRPr lang="el-GR"/>
        </a:p>
      </dgm:t>
    </dgm:pt>
    <dgm:pt modelId="{122E6527-7B04-430F-A2BB-4B2D329DAEE1}">
      <dgm:prSet/>
      <dgm:spPr/>
      <dgm:t>
        <a:bodyPr/>
        <a:lstStyle/>
        <a:p>
          <a:pPr rtl="0"/>
          <a:r>
            <a:rPr lang="el-GR" b="1" i="1" dirty="0" smtClean="0"/>
            <a:t>Πρόγραμμα Εξυγίανσης</a:t>
          </a:r>
          <a:endParaRPr lang="el-GR" dirty="0"/>
        </a:p>
      </dgm:t>
    </dgm:pt>
    <dgm:pt modelId="{7F6ABD34-02F1-4EC5-9526-ACF254B67EBA}" type="parTrans" cxnId="{DDB86841-4984-44D2-AB38-AB4B6E3ABB41}">
      <dgm:prSet/>
      <dgm:spPr/>
      <dgm:t>
        <a:bodyPr/>
        <a:lstStyle/>
        <a:p>
          <a:endParaRPr lang="el-GR"/>
        </a:p>
      </dgm:t>
    </dgm:pt>
    <dgm:pt modelId="{7E964E7A-946B-4A08-9D17-99B7D9237ED4}" type="sibTrans" cxnId="{DDB86841-4984-44D2-AB38-AB4B6E3ABB41}">
      <dgm:prSet/>
      <dgm:spPr/>
      <dgm:t>
        <a:bodyPr/>
        <a:lstStyle/>
        <a:p>
          <a:endParaRPr lang="el-GR"/>
        </a:p>
      </dgm:t>
    </dgm:pt>
    <dgm:pt modelId="{B42F077E-878C-4F88-8D88-11999D46839E}">
      <dgm:prSet/>
      <dgm:spPr/>
      <dgm:t>
        <a:bodyPr/>
        <a:lstStyle/>
        <a:p>
          <a:pPr rtl="0"/>
          <a:r>
            <a:rPr lang="el-GR" b="1" i="1" dirty="0" smtClean="0"/>
            <a:t>Οικονομική Διοίκηση και διαχείριση </a:t>
          </a:r>
          <a:endParaRPr lang="el-GR" dirty="0"/>
        </a:p>
      </dgm:t>
    </dgm:pt>
    <dgm:pt modelId="{A8E3E47A-4753-45B3-9B86-27698ECAD2E3}" type="parTrans" cxnId="{FBAB78EE-7E6C-4B2D-A5D6-A56E5C476C1D}">
      <dgm:prSet/>
      <dgm:spPr/>
      <dgm:t>
        <a:bodyPr/>
        <a:lstStyle/>
        <a:p>
          <a:endParaRPr lang="el-GR"/>
        </a:p>
      </dgm:t>
    </dgm:pt>
    <dgm:pt modelId="{D7BD3541-7762-45DE-94A9-4B727908F254}" type="sibTrans" cxnId="{FBAB78EE-7E6C-4B2D-A5D6-A56E5C476C1D}">
      <dgm:prSet/>
      <dgm:spPr/>
      <dgm:t>
        <a:bodyPr/>
        <a:lstStyle/>
        <a:p>
          <a:endParaRPr lang="el-GR"/>
        </a:p>
      </dgm:t>
    </dgm:pt>
    <dgm:pt modelId="{E67A0F67-8F43-42C3-BB8D-07EBA24FE6CB}">
      <dgm:prSet/>
      <dgm:spPr/>
      <dgm:t>
        <a:bodyPr/>
        <a:lstStyle/>
        <a:p>
          <a:pPr rtl="0"/>
          <a:r>
            <a:rPr lang="el-GR" b="1" i="1" dirty="0" smtClean="0"/>
            <a:t>Δημοτικές – Τοπικές Κοινότητες</a:t>
          </a:r>
          <a:endParaRPr lang="el-GR" dirty="0"/>
        </a:p>
      </dgm:t>
    </dgm:pt>
    <dgm:pt modelId="{989020E8-0818-41EB-8343-44E6C72B3117}" type="parTrans" cxnId="{E2E84E94-29E5-4BB5-8010-76D3A29834D6}">
      <dgm:prSet/>
      <dgm:spPr/>
      <dgm:t>
        <a:bodyPr/>
        <a:lstStyle/>
        <a:p>
          <a:endParaRPr lang="el-GR"/>
        </a:p>
      </dgm:t>
    </dgm:pt>
    <dgm:pt modelId="{AB5AF917-8B69-475B-B060-8045B1821275}" type="sibTrans" cxnId="{E2E84E94-29E5-4BB5-8010-76D3A29834D6}">
      <dgm:prSet/>
      <dgm:spPr/>
      <dgm:t>
        <a:bodyPr/>
        <a:lstStyle/>
        <a:p>
          <a:endParaRPr lang="el-GR"/>
        </a:p>
      </dgm:t>
    </dgm:pt>
    <dgm:pt modelId="{E82139B6-3356-4C27-9148-07583FA8AABA}">
      <dgm:prSet/>
      <dgm:spPr/>
      <dgm:t>
        <a:bodyPr/>
        <a:lstStyle/>
        <a:p>
          <a:pPr rtl="0"/>
          <a:r>
            <a:rPr lang="el-GR" b="1" i="1" dirty="0" smtClean="0"/>
            <a:t>Κρίσιμα Ζητήματα</a:t>
          </a:r>
          <a:endParaRPr lang="el-GR" dirty="0"/>
        </a:p>
      </dgm:t>
    </dgm:pt>
    <dgm:pt modelId="{5889FC92-306F-43C2-891F-A6C786FF2714}" type="parTrans" cxnId="{A819861A-0AC9-4E82-8693-7582B3A4A352}">
      <dgm:prSet/>
      <dgm:spPr/>
      <dgm:t>
        <a:bodyPr/>
        <a:lstStyle/>
        <a:p>
          <a:endParaRPr lang="el-GR"/>
        </a:p>
      </dgm:t>
    </dgm:pt>
    <dgm:pt modelId="{CBC72BA6-89D5-41AF-A827-794E608A6102}" type="sibTrans" cxnId="{A819861A-0AC9-4E82-8693-7582B3A4A352}">
      <dgm:prSet/>
      <dgm:spPr/>
      <dgm:t>
        <a:bodyPr/>
        <a:lstStyle/>
        <a:p>
          <a:endParaRPr lang="el-GR"/>
        </a:p>
      </dgm:t>
    </dgm:pt>
    <dgm:pt modelId="{0CBC648B-E4C9-4970-A8C5-011560851B07}">
      <dgm:prSet/>
      <dgm:spPr/>
      <dgm:t>
        <a:bodyPr/>
        <a:lstStyle/>
        <a:p>
          <a:pPr rtl="0"/>
          <a:r>
            <a:rPr lang="el-GR" b="1" i="1" dirty="0" smtClean="0"/>
            <a:t>Πρώτα βήματα</a:t>
          </a:r>
          <a:endParaRPr lang="el-GR" dirty="0"/>
        </a:p>
      </dgm:t>
    </dgm:pt>
    <dgm:pt modelId="{3803110B-6B7E-4C08-A00C-C73148420E17}" type="parTrans" cxnId="{E8E68C4C-60F3-4BF3-B461-E4FC944895C0}">
      <dgm:prSet/>
      <dgm:spPr/>
      <dgm:t>
        <a:bodyPr/>
        <a:lstStyle/>
        <a:p>
          <a:endParaRPr lang="el-GR"/>
        </a:p>
      </dgm:t>
    </dgm:pt>
    <dgm:pt modelId="{35FACC76-5FC9-4BBD-A8DB-3144695F1910}" type="sibTrans" cxnId="{E8E68C4C-60F3-4BF3-B461-E4FC944895C0}">
      <dgm:prSet/>
      <dgm:spPr/>
      <dgm:t>
        <a:bodyPr/>
        <a:lstStyle/>
        <a:p>
          <a:endParaRPr lang="el-GR"/>
        </a:p>
      </dgm:t>
    </dgm:pt>
    <dgm:pt modelId="{954A0AE8-4289-4BBE-81F8-ACECA2EF2681}" type="pres">
      <dgm:prSet presAssocID="{86AF350A-3175-4817-92E6-CD32471C2D82}" presName="compositeShape" presStyleCnt="0">
        <dgm:presLayoutVars>
          <dgm:dir/>
          <dgm:resizeHandles/>
        </dgm:presLayoutVars>
      </dgm:prSet>
      <dgm:spPr/>
      <dgm:t>
        <a:bodyPr/>
        <a:lstStyle/>
        <a:p>
          <a:endParaRPr lang="el-GR"/>
        </a:p>
      </dgm:t>
    </dgm:pt>
    <dgm:pt modelId="{8C928617-8B4E-4419-BFAE-644FB4660329}" type="pres">
      <dgm:prSet presAssocID="{86AF350A-3175-4817-92E6-CD32471C2D82}" presName="pyramid" presStyleLbl="node1" presStyleIdx="0" presStyleCnt="1"/>
      <dgm:spPr/>
      <dgm:t>
        <a:bodyPr/>
        <a:lstStyle/>
        <a:p>
          <a:endParaRPr lang="el-GR"/>
        </a:p>
      </dgm:t>
    </dgm:pt>
    <dgm:pt modelId="{0E05B001-55E7-4661-B062-2099CFA3B942}" type="pres">
      <dgm:prSet presAssocID="{86AF350A-3175-4817-92E6-CD32471C2D82}" presName="theList" presStyleCnt="0"/>
      <dgm:spPr/>
      <dgm:t>
        <a:bodyPr/>
        <a:lstStyle/>
        <a:p>
          <a:endParaRPr lang="el-GR"/>
        </a:p>
      </dgm:t>
    </dgm:pt>
    <dgm:pt modelId="{30506C05-348C-4957-9284-98F6C5A66336}" type="pres">
      <dgm:prSet presAssocID="{45850C25-85AD-4E4F-BF29-9735769561C1}" presName="aNode" presStyleLbl="fgAcc1" presStyleIdx="0" presStyleCnt="7">
        <dgm:presLayoutVars>
          <dgm:bulletEnabled val="1"/>
        </dgm:presLayoutVars>
      </dgm:prSet>
      <dgm:spPr/>
      <dgm:t>
        <a:bodyPr/>
        <a:lstStyle/>
        <a:p>
          <a:endParaRPr lang="el-GR"/>
        </a:p>
      </dgm:t>
    </dgm:pt>
    <dgm:pt modelId="{E788D634-365F-40B5-A758-16FF6D755BB1}" type="pres">
      <dgm:prSet presAssocID="{45850C25-85AD-4E4F-BF29-9735769561C1}" presName="aSpace" presStyleCnt="0"/>
      <dgm:spPr/>
      <dgm:t>
        <a:bodyPr/>
        <a:lstStyle/>
        <a:p>
          <a:endParaRPr lang="el-GR"/>
        </a:p>
      </dgm:t>
    </dgm:pt>
    <dgm:pt modelId="{9B88BED3-8C97-44F6-A1F1-CEFB954DDA7E}" type="pres">
      <dgm:prSet presAssocID="{37F54DF7-86EE-4E3D-9A18-7C9444DA40DA}" presName="aNode" presStyleLbl="fgAcc1" presStyleIdx="1" presStyleCnt="7">
        <dgm:presLayoutVars>
          <dgm:bulletEnabled val="1"/>
        </dgm:presLayoutVars>
      </dgm:prSet>
      <dgm:spPr/>
      <dgm:t>
        <a:bodyPr/>
        <a:lstStyle/>
        <a:p>
          <a:endParaRPr lang="el-GR"/>
        </a:p>
      </dgm:t>
    </dgm:pt>
    <dgm:pt modelId="{DFDA0743-ECDE-494B-87E2-12B7F5443B8F}" type="pres">
      <dgm:prSet presAssocID="{37F54DF7-86EE-4E3D-9A18-7C9444DA40DA}" presName="aSpace" presStyleCnt="0"/>
      <dgm:spPr/>
      <dgm:t>
        <a:bodyPr/>
        <a:lstStyle/>
        <a:p>
          <a:endParaRPr lang="el-GR"/>
        </a:p>
      </dgm:t>
    </dgm:pt>
    <dgm:pt modelId="{7EB8F2DE-458B-403E-B4E6-53FEBD31F0BC}" type="pres">
      <dgm:prSet presAssocID="{122E6527-7B04-430F-A2BB-4B2D329DAEE1}" presName="aNode" presStyleLbl="fgAcc1" presStyleIdx="2" presStyleCnt="7">
        <dgm:presLayoutVars>
          <dgm:bulletEnabled val="1"/>
        </dgm:presLayoutVars>
      </dgm:prSet>
      <dgm:spPr/>
      <dgm:t>
        <a:bodyPr/>
        <a:lstStyle/>
        <a:p>
          <a:endParaRPr lang="el-GR"/>
        </a:p>
      </dgm:t>
    </dgm:pt>
    <dgm:pt modelId="{E45FDF1D-CE11-41A8-8C92-0B6373150A48}" type="pres">
      <dgm:prSet presAssocID="{122E6527-7B04-430F-A2BB-4B2D329DAEE1}" presName="aSpace" presStyleCnt="0"/>
      <dgm:spPr/>
      <dgm:t>
        <a:bodyPr/>
        <a:lstStyle/>
        <a:p>
          <a:endParaRPr lang="el-GR"/>
        </a:p>
      </dgm:t>
    </dgm:pt>
    <dgm:pt modelId="{17AE8EFD-ECDA-4B4D-8ADA-8DBE6741F677}" type="pres">
      <dgm:prSet presAssocID="{B42F077E-878C-4F88-8D88-11999D46839E}" presName="aNode" presStyleLbl="fgAcc1" presStyleIdx="3" presStyleCnt="7">
        <dgm:presLayoutVars>
          <dgm:bulletEnabled val="1"/>
        </dgm:presLayoutVars>
      </dgm:prSet>
      <dgm:spPr/>
      <dgm:t>
        <a:bodyPr/>
        <a:lstStyle/>
        <a:p>
          <a:endParaRPr lang="el-GR"/>
        </a:p>
      </dgm:t>
    </dgm:pt>
    <dgm:pt modelId="{17BC6617-1E3A-44E1-8762-47BD1DA5AD8C}" type="pres">
      <dgm:prSet presAssocID="{B42F077E-878C-4F88-8D88-11999D46839E}" presName="aSpace" presStyleCnt="0"/>
      <dgm:spPr/>
      <dgm:t>
        <a:bodyPr/>
        <a:lstStyle/>
        <a:p>
          <a:endParaRPr lang="el-GR"/>
        </a:p>
      </dgm:t>
    </dgm:pt>
    <dgm:pt modelId="{80AA9B67-86A5-48CF-88EA-03122D94A922}" type="pres">
      <dgm:prSet presAssocID="{E67A0F67-8F43-42C3-BB8D-07EBA24FE6CB}" presName="aNode" presStyleLbl="fgAcc1" presStyleIdx="4" presStyleCnt="7">
        <dgm:presLayoutVars>
          <dgm:bulletEnabled val="1"/>
        </dgm:presLayoutVars>
      </dgm:prSet>
      <dgm:spPr/>
      <dgm:t>
        <a:bodyPr/>
        <a:lstStyle/>
        <a:p>
          <a:endParaRPr lang="el-GR"/>
        </a:p>
      </dgm:t>
    </dgm:pt>
    <dgm:pt modelId="{CDCFFDF0-1579-47A8-923D-C30ED7B1E76C}" type="pres">
      <dgm:prSet presAssocID="{E67A0F67-8F43-42C3-BB8D-07EBA24FE6CB}" presName="aSpace" presStyleCnt="0"/>
      <dgm:spPr/>
      <dgm:t>
        <a:bodyPr/>
        <a:lstStyle/>
        <a:p>
          <a:endParaRPr lang="el-GR"/>
        </a:p>
      </dgm:t>
    </dgm:pt>
    <dgm:pt modelId="{066A8BC4-8615-4D77-8B40-51F8E2997704}" type="pres">
      <dgm:prSet presAssocID="{E82139B6-3356-4C27-9148-07583FA8AABA}" presName="aNode" presStyleLbl="fgAcc1" presStyleIdx="5" presStyleCnt="7">
        <dgm:presLayoutVars>
          <dgm:bulletEnabled val="1"/>
        </dgm:presLayoutVars>
      </dgm:prSet>
      <dgm:spPr/>
      <dgm:t>
        <a:bodyPr/>
        <a:lstStyle/>
        <a:p>
          <a:endParaRPr lang="el-GR"/>
        </a:p>
      </dgm:t>
    </dgm:pt>
    <dgm:pt modelId="{8A62B535-413E-4E4D-AB47-02DF2022D543}" type="pres">
      <dgm:prSet presAssocID="{E82139B6-3356-4C27-9148-07583FA8AABA}" presName="aSpace" presStyleCnt="0"/>
      <dgm:spPr/>
      <dgm:t>
        <a:bodyPr/>
        <a:lstStyle/>
        <a:p>
          <a:endParaRPr lang="el-GR"/>
        </a:p>
      </dgm:t>
    </dgm:pt>
    <dgm:pt modelId="{C71F0FCD-34EF-4188-AE67-D69692FF32FA}" type="pres">
      <dgm:prSet presAssocID="{0CBC648B-E4C9-4970-A8C5-011560851B07}" presName="aNode" presStyleLbl="fgAcc1" presStyleIdx="6" presStyleCnt="7">
        <dgm:presLayoutVars>
          <dgm:bulletEnabled val="1"/>
        </dgm:presLayoutVars>
      </dgm:prSet>
      <dgm:spPr/>
      <dgm:t>
        <a:bodyPr/>
        <a:lstStyle/>
        <a:p>
          <a:endParaRPr lang="el-GR"/>
        </a:p>
      </dgm:t>
    </dgm:pt>
    <dgm:pt modelId="{0A032E80-A7DC-4A2D-B728-245D558F79F1}" type="pres">
      <dgm:prSet presAssocID="{0CBC648B-E4C9-4970-A8C5-011560851B07}" presName="aSpace" presStyleCnt="0"/>
      <dgm:spPr/>
      <dgm:t>
        <a:bodyPr/>
        <a:lstStyle/>
        <a:p>
          <a:endParaRPr lang="el-GR"/>
        </a:p>
      </dgm:t>
    </dgm:pt>
  </dgm:ptLst>
  <dgm:cxnLst>
    <dgm:cxn modelId="{23D1CDE8-73A9-45D8-9D6F-7E3CA8A2D7AF}" type="presOf" srcId="{B42F077E-878C-4F88-8D88-11999D46839E}" destId="{17AE8EFD-ECDA-4B4D-8ADA-8DBE6741F677}" srcOrd="0" destOrd="0" presId="urn:microsoft.com/office/officeart/2005/8/layout/pyramid2"/>
    <dgm:cxn modelId="{FBAB78EE-7E6C-4B2D-A5D6-A56E5C476C1D}" srcId="{86AF350A-3175-4817-92E6-CD32471C2D82}" destId="{B42F077E-878C-4F88-8D88-11999D46839E}" srcOrd="3" destOrd="0" parTransId="{A8E3E47A-4753-45B3-9B86-27698ECAD2E3}" sibTransId="{D7BD3541-7762-45DE-94A9-4B727908F254}"/>
    <dgm:cxn modelId="{ED44A1E7-47BA-4976-B520-FA6273060A21}" type="presOf" srcId="{0CBC648B-E4C9-4970-A8C5-011560851B07}" destId="{C71F0FCD-34EF-4188-AE67-D69692FF32FA}" srcOrd="0" destOrd="0" presId="urn:microsoft.com/office/officeart/2005/8/layout/pyramid2"/>
    <dgm:cxn modelId="{C611D7AD-D1EA-48D8-BC6F-1B320E13DE84}" type="presOf" srcId="{37F54DF7-86EE-4E3D-9A18-7C9444DA40DA}" destId="{9B88BED3-8C97-44F6-A1F1-CEFB954DDA7E}" srcOrd="0" destOrd="0" presId="urn:microsoft.com/office/officeart/2005/8/layout/pyramid2"/>
    <dgm:cxn modelId="{918ED2B1-802A-4D59-8A38-C1BC335B8567}" type="presOf" srcId="{122E6527-7B04-430F-A2BB-4B2D329DAEE1}" destId="{7EB8F2DE-458B-403E-B4E6-53FEBD31F0BC}" srcOrd="0" destOrd="0" presId="urn:microsoft.com/office/officeart/2005/8/layout/pyramid2"/>
    <dgm:cxn modelId="{E8E68C4C-60F3-4BF3-B461-E4FC944895C0}" srcId="{86AF350A-3175-4817-92E6-CD32471C2D82}" destId="{0CBC648B-E4C9-4970-A8C5-011560851B07}" srcOrd="6" destOrd="0" parTransId="{3803110B-6B7E-4C08-A00C-C73148420E17}" sibTransId="{35FACC76-5FC9-4BBD-A8DB-3144695F1910}"/>
    <dgm:cxn modelId="{D70168F0-8988-41AF-B364-FAC720D77A57}" type="presOf" srcId="{E67A0F67-8F43-42C3-BB8D-07EBA24FE6CB}" destId="{80AA9B67-86A5-48CF-88EA-03122D94A922}" srcOrd="0" destOrd="0" presId="urn:microsoft.com/office/officeart/2005/8/layout/pyramid2"/>
    <dgm:cxn modelId="{2CC13B60-CFB7-4A18-AB87-067A4DB5C7D6}" srcId="{86AF350A-3175-4817-92E6-CD32471C2D82}" destId="{37F54DF7-86EE-4E3D-9A18-7C9444DA40DA}" srcOrd="1" destOrd="0" parTransId="{A13A17F9-D7BD-49EE-A377-187391B5477A}" sibTransId="{A9E436D5-6CDC-4FFE-A22B-33F092464321}"/>
    <dgm:cxn modelId="{3F2E64B8-E7B6-48A1-AD72-3DA69730283E}" type="presOf" srcId="{86AF350A-3175-4817-92E6-CD32471C2D82}" destId="{954A0AE8-4289-4BBE-81F8-ACECA2EF2681}" srcOrd="0" destOrd="0" presId="urn:microsoft.com/office/officeart/2005/8/layout/pyramid2"/>
    <dgm:cxn modelId="{E2E84E94-29E5-4BB5-8010-76D3A29834D6}" srcId="{86AF350A-3175-4817-92E6-CD32471C2D82}" destId="{E67A0F67-8F43-42C3-BB8D-07EBA24FE6CB}" srcOrd="4" destOrd="0" parTransId="{989020E8-0818-41EB-8343-44E6C72B3117}" sibTransId="{AB5AF917-8B69-475B-B060-8045B1821275}"/>
    <dgm:cxn modelId="{CADAFD65-3F98-4197-9A8C-72C253D93DA1}" srcId="{86AF350A-3175-4817-92E6-CD32471C2D82}" destId="{45850C25-85AD-4E4F-BF29-9735769561C1}" srcOrd="0" destOrd="0" parTransId="{E4838077-BE61-4C23-9610-1A37782E5493}" sibTransId="{B5085E20-8FBD-44B0-9074-726B50648FAD}"/>
    <dgm:cxn modelId="{082580D7-020C-454C-ADA2-22C71781EA47}" type="presOf" srcId="{E82139B6-3356-4C27-9148-07583FA8AABA}" destId="{066A8BC4-8615-4D77-8B40-51F8E2997704}" srcOrd="0" destOrd="0" presId="urn:microsoft.com/office/officeart/2005/8/layout/pyramid2"/>
    <dgm:cxn modelId="{A819861A-0AC9-4E82-8693-7582B3A4A352}" srcId="{86AF350A-3175-4817-92E6-CD32471C2D82}" destId="{E82139B6-3356-4C27-9148-07583FA8AABA}" srcOrd="5" destOrd="0" parTransId="{5889FC92-306F-43C2-891F-A6C786FF2714}" sibTransId="{CBC72BA6-89D5-41AF-A827-794E608A6102}"/>
    <dgm:cxn modelId="{6574B964-41C4-43CE-880C-5473C22B938E}" type="presOf" srcId="{45850C25-85AD-4E4F-BF29-9735769561C1}" destId="{30506C05-348C-4957-9284-98F6C5A66336}" srcOrd="0" destOrd="0" presId="urn:microsoft.com/office/officeart/2005/8/layout/pyramid2"/>
    <dgm:cxn modelId="{DDB86841-4984-44D2-AB38-AB4B6E3ABB41}" srcId="{86AF350A-3175-4817-92E6-CD32471C2D82}" destId="{122E6527-7B04-430F-A2BB-4B2D329DAEE1}" srcOrd="2" destOrd="0" parTransId="{7F6ABD34-02F1-4EC5-9526-ACF254B67EBA}" sibTransId="{7E964E7A-946B-4A08-9D17-99B7D9237ED4}"/>
    <dgm:cxn modelId="{2E5F48D0-05CB-4526-938C-BE7A0414B58B}" type="presParOf" srcId="{954A0AE8-4289-4BBE-81F8-ACECA2EF2681}" destId="{8C928617-8B4E-4419-BFAE-644FB4660329}" srcOrd="0" destOrd="0" presId="urn:microsoft.com/office/officeart/2005/8/layout/pyramid2"/>
    <dgm:cxn modelId="{046E2587-93C4-4C24-B60D-2106F84DCC01}" type="presParOf" srcId="{954A0AE8-4289-4BBE-81F8-ACECA2EF2681}" destId="{0E05B001-55E7-4661-B062-2099CFA3B942}" srcOrd="1" destOrd="0" presId="urn:microsoft.com/office/officeart/2005/8/layout/pyramid2"/>
    <dgm:cxn modelId="{65D13655-EA58-48DE-850A-EEFB608D4C27}" type="presParOf" srcId="{0E05B001-55E7-4661-B062-2099CFA3B942}" destId="{30506C05-348C-4957-9284-98F6C5A66336}" srcOrd="0" destOrd="0" presId="urn:microsoft.com/office/officeart/2005/8/layout/pyramid2"/>
    <dgm:cxn modelId="{8B8482AF-CE04-42F8-88BF-2E7A6E380CF8}" type="presParOf" srcId="{0E05B001-55E7-4661-B062-2099CFA3B942}" destId="{E788D634-365F-40B5-A758-16FF6D755BB1}" srcOrd="1" destOrd="0" presId="urn:microsoft.com/office/officeart/2005/8/layout/pyramid2"/>
    <dgm:cxn modelId="{6F0207C0-6CB5-4FDF-BA99-091B7193FECA}" type="presParOf" srcId="{0E05B001-55E7-4661-B062-2099CFA3B942}" destId="{9B88BED3-8C97-44F6-A1F1-CEFB954DDA7E}" srcOrd="2" destOrd="0" presId="urn:microsoft.com/office/officeart/2005/8/layout/pyramid2"/>
    <dgm:cxn modelId="{F9BC14C6-E9E2-40DF-935E-4DBE6E4E98E3}" type="presParOf" srcId="{0E05B001-55E7-4661-B062-2099CFA3B942}" destId="{DFDA0743-ECDE-494B-87E2-12B7F5443B8F}" srcOrd="3" destOrd="0" presId="urn:microsoft.com/office/officeart/2005/8/layout/pyramid2"/>
    <dgm:cxn modelId="{7BBD905C-3F65-47E4-83B4-CA6F6020FA14}" type="presParOf" srcId="{0E05B001-55E7-4661-B062-2099CFA3B942}" destId="{7EB8F2DE-458B-403E-B4E6-53FEBD31F0BC}" srcOrd="4" destOrd="0" presId="urn:microsoft.com/office/officeart/2005/8/layout/pyramid2"/>
    <dgm:cxn modelId="{F1E53408-1A00-49F1-85E9-1D4E800C0B56}" type="presParOf" srcId="{0E05B001-55E7-4661-B062-2099CFA3B942}" destId="{E45FDF1D-CE11-41A8-8C92-0B6373150A48}" srcOrd="5" destOrd="0" presId="urn:microsoft.com/office/officeart/2005/8/layout/pyramid2"/>
    <dgm:cxn modelId="{CC3805B5-6725-4B05-802D-D1E6A32CC4CE}" type="presParOf" srcId="{0E05B001-55E7-4661-B062-2099CFA3B942}" destId="{17AE8EFD-ECDA-4B4D-8ADA-8DBE6741F677}" srcOrd="6" destOrd="0" presId="urn:microsoft.com/office/officeart/2005/8/layout/pyramid2"/>
    <dgm:cxn modelId="{5B764963-DC81-4AD4-A5B3-6868BC49507E}" type="presParOf" srcId="{0E05B001-55E7-4661-B062-2099CFA3B942}" destId="{17BC6617-1E3A-44E1-8762-47BD1DA5AD8C}" srcOrd="7" destOrd="0" presId="urn:microsoft.com/office/officeart/2005/8/layout/pyramid2"/>
    <dgm:cxn modelId="{991CA0D3-4FEA-4C15-9439-48A32CBC0D2E}" type="presParOf" srcId="{0E05B001-55E7-4661-B062-2099CFA3B942}" destId="{80AA9B67-86A5-48CF-88EA-03122D94A922}" srcOrd="8" destOrd="0" presId="urn:microsoft.com/office/officeart/2005/8/layout/pyramid2"/>
    <dgm:cxn modelId="{A317FF0F-84D0-4FCC-B875-68B5ED21D272}" type="presParOf" srcId="{0E05B001-55E7-4661-B062-2099CFA3B942}" destId="{CDCFFDF0-1579-47A8-923D-C30ED7B1E76C}" srcOrd="9" destOrd="0" presId="urn:microsoft.com/office/officeart/2005/8/layout/pyramid2"/>
    <dgm:cxn modelId="{25C982EB-D1BB-4604-BEED-4C9F6809CA3C}" type="presParOf" srcId="{0E05B001-55E7-4661-B062-2099CFA3B942}" destId="{066A8BC4-8615-4D77-8B40-51F8E2997704}" srcOrd="10" destOrd="0" presId="urn:microsoft.com/office/officeart/2005/8/layout/pyramid2"/>
    <dgm:cxn modelId="{F1A8FA9E-16DA-4D5C-A791-DAC33AAAA6F3}" type="presParOf" srcId="{0E05B001-55E7-4661-B062-2099CFA3B942}" destId="{8A62B535-413E-4E4D-AB47-02DF2022D543}" srcOrd="11" destOrd="0" presId="urn:microsoft.com/office/officeart/2005/8/layout/pyramid2"/>
    <dgm:cxn modelId="{16A75226-0C2F-4833-A078-EC93A51D037A}" type="presParOf" srcId="{0E05B001-55E7-4661-B062-2099CFA3B942}" destId="{C71F0FCD-34EF-4188-AE67-D69692FF32FA}" srcOrd="12" destOrd="0" presId="urn:microsoft.com/office/officeart/2005/8/layout/pyramid2"/>
    <dgm:cxn modelId="{CC0F38F8-3B43-4A63-9704-C29B74682DD7}" type="presParOf" srcId="{0E05B001-55E7-4661-B062-2099CFA3B942}" destId="{0A032E80-A7DC-4A2D-B728-245D558F79F1}" srcOrd="13" destOrd="0" presId="urn:microsoft.com/office/officeart/2005/8/layout/pyramid2"/>
  </dgm:cxnLst>
  <dgm:bg/>
  <dgm:whole/>
  <dgm:extLst>
    <a:ext uri="http://schemas.microsoft.com/office/drawing/2008/diagram"/>
  </dgm:extLst>
</dgm:dataModel>
</file>

<file path=ppt/diagrams/data13.xml><?xml version="1.0" encoding="utf-8"?>
<dgm:dataModel xmlns:dgm="http://schemas.openxmlformats.org/drawingml/2006/diagram" xmlns:a="http://schemas.openxmlformats.org/drawingml/2006/main">
  <dgm:ptLst>
    <dgm:pt modelId="{24387334-9130-4B6D-A142-6969BB93F775}" type="doc">
      <dgm:prSet loTypeId="urn:microsoft.com/office/officeart/2005/8/layout/vList5" loCatId="list" qsTypeId="urn:microsoft.com/office/officeart/2005/8/quickstyle/3d3" qsCatId="3D" csTypeId="urn:microsoft.com/office/officeart/2005/8/colors/accent1_2#15" csCatId="accent1" phldr="1"/>
      <dgm:spPr/>
      <dgm:t>
        <a:bodyPr/>
        <a:lstStyle/>
        <a:p>
          <a:endParaRPr lang="el-GR"/>
        </a:p>
      </dgm:t>
    </dgm:pt>
    <dgm:pt modelId="{34499345-515A-476E-A7D3-DF698EB71D4B}">
      <dgm:prSet/>
      <dgm:spPr/>
      <dgm:t>
        <a:bodyPr/>
        <a:lstStyle/>
        <a:p>
          <a:pPr rtl="0"/>
          <a:r>
            <a:rPr lang="el-GR" i="1" dirty="0" smtClean="0"/>
            <a:t>Περιφέρειες</a:t>
          </a:r>
          <a:r>
            <a:rPr lang="en-US" i="1" dirty="0" smtClean="0"/>
            <a:t>				</a:t>
          </a:r>
          <a:endParaRPr lang="el-GR" dirty="0"/>
        </a:p>
      </dgm:t>
    </dgm:pt>
    <dgm:pt modelId="{F02AD8F6-C8C2-47D6-AB02-914E823F6725}" type="parTrans" cxnId="{9501569F-245A-4818-95F8-FB9C1B4F88B9}">
      <dgm:prSet/>
      <dgm:spPr/>
      <dgm:t>
        <a:bodyPr/>
        <a:lstStyle/>
        <a:p>
          <a:endParaRPr lang="el-GR"/>
        </a:p>
      </dgm:t>
    </dgm:pt>
    <dgm:pt modelId="{A8F34056-8D8D-48D4-8A2A-0823993BCEF7}" type="sibTrans" cxnId="{9501569F-245A-4818-95F8-FB9C1B4F88B9}">
      <dgm:prSet/>
      <dgm:spPr/>
      <dgm:t>
        <a:bodyPr/>
        <a:lstStyle/>
        <a:p>
          <a:endParaRPr lang="el-GR"/>
        </a:p>
      </dgm:t>
    </dgm:pt>
    <dgm:pt modelId="{F13BDB1E-5F99-4A3E-9D0F-5CE2CED3B0B2}">
      <dgm:prSet/>
      <dgm:spPr/>
      <dgm:t>
        <a:bodyPr/>
        <a:lstStyle/>
        <a:p>
          <a:pPr rtl="0"/>
          <a:r>
            <a:rPr lang="en-US" dirty="0" smtClean="0"/>
            <a:t>4% </a:t>
          </a:r>
          <a:r>
            <a:rPr lang="el-GR" dirty="0" smtClean="0"/>
            <a:t>από το Φόρο Προστιθέμενης Αξίας (Φ.Π.Α.)</a:t>
          </a:r>
          <a:endParaRPr lang="el-GR" dirty="0"/>
        </a:p>
      </dgm:t>
    </dgm:pt>
    <dgm:pt modelId="{E8ACA376-15BC-417F-8C12-7B12EAC4BC79}" type="parTrans" cxnId="{0060C7BA-B272-4E02-9594-512A58D25F53}">
      <dgm:prSet/>
      <dgm:spPr/>
      <dgm:t>
        <a:bodyPr/>
        <a:lstStyle/>
        <a:p>
          <a:endParaRPr lang="el-GR"/>
        </a:p>
      </dgm:t>
    </dgm:pt>
    <dgm:pt modelId="{0ED91CA3-8272-4042-BB42-DEFE2F7FF7B0}" type="sibTrans" cxnId="{0060C7BA-B272-4E02-9594-512A58D25F53}">
      <dgm:prSet/>
      <dgm:spPr/>
      <dgm:t>
        <a:bodyPr/>
        <a:lstStyle/>
        <a:p>
          <a:endParaRPr lang="el-GR"/>
        </a:p>
      </dgm:t>
    </dgm:pt>
    <dgm:pt modelId="{30D5953B-A6F0-412B-9A6E-238EAB7F9937}">
      <dgm:prSet/>
      <dgm:spPr/>
      <dgm:t>
        <a:bodyPr/>
        <a:lstStyle/>
        <a:p>
          <a:pPr rtl="0"/>
          <a:r>
            <a:rPr lang="el-GR" dirty="0" smtClean="0"/>
            <a:t>το 2,40% από το Φόρο Εισοδήματος Φυσικών και Νομικών Προσώπων (Φ.Ε.Φ.Ν.Π) </a:t>
          </a:r>
          <a:endParaRPr lang="el-GR" dirty="0"/>
        </a:p>
      </dgm:t>
    </dgm:pt>
    <dgm:pt modelId="{E0229F6A-2888-4AFE-BDD4-F675BE9C7366}" type="parTrans" cxnId="{189E1F59-6D38-4344-8666-0026D02DB328}">
      <dgm:prSet/>
      <dgm:spPr/>
      <dgm:t>
        <a:bodyPr/>
        <a:lstStyle/>
        <a:p>
          <a:endParaRPr lang="el-GR"/>
        </a:p>
      </dgm:t>
    </dgm:pt>
    <dgm:pt modelId="{E99DB95C-0589-4AEA-8C80-6732FDFC79E9}" type="sibTrans" cxnId="{189E1F59-6D38-4344-8666-0026D02DB328}">
      <dgm:prSet/>
      <dgm:spPr/>
      <dgm:t>
        <a:bodyPr/>
        <a:lstStyle/>
        <a:p>
          <a:endParaRPr lang="el-GR"/>
        </a:p>
      </dgm:t>
    </dgm:pt>
    <dgm:pt modelId="{8EEA0FA2-9433-4B33-85FE-CEAA14A62344}">
      <dgm:prSet/>
      <dgm:spPr/>
      <dgm:t>
        <a:bodyPr/>
        <a:lstStyle/>
        <a:p>
          <a:pPr rtl="0"/>
          <a:r>
            <a:rPr lang="el-GR" i="1" smtClean="0"/>
            <a:t>Δήμοι</a:t>
          </a:r>
          <a:r>
            <a:rPr lang="en-US" i="1" smtClean="0"/>
            <a:t>			</a:t>
          </a:r>
          <a:endParaRPr lang="el-GR"/>
        </a:p>
      </dgm:t>
    </dgm:pt>
    <dgm:pt modelId="{2D8284FA-67E0-4B9F-BE07-DE9197543E95}" type="parTrans" cxnId="{BB729A73-39A5-4FA1-B635-E93A67F7AAF6}">
      <dgm:prSet/>
      <dgm:spPr/>
      <dgm:t>
        <a:bodyPr/>
        <a:lstStyle/>
        <a:p>
          <a:endParaRPr lang="el-GR"/>
        </a:p>
      </dgm:t>
    </dgm:pt>
    <dgm:pt modelId="{428EB9D0-AD38-4C59-8F82-D774C8F569B5}" type="sibTrans" cxnId="{BB729A73-39A5-4FA1-B635-E93A67F7AAF6}">
      <dgm:prSet/>
      <dgm:spPr/>
      <dgm:t>
        <a:bodyPr/>
        <a:lstStyle/>
        <a:p>
          <a:endParaRPr lang="el-GR"/>
        </a:p>
      </dgm:t>
    </dgm:pt>
    <dgm:pt modelId="{CD0F8D69-0A6F-44EF-BBF9-0C69F52D1689}">
      <dgm:prSet/>
      <dgm:spPr/>
      <dgm:t>
        <a:bodyPr/>
        <a:lstStyle/>
        <a:p>
          <a:pPr rtl="0"/>
          <a:r>
            <a:rPr lang="el-GR" smtClean="0"/>
            <a:t>το 20% από το Φόρο Εισοδήματος Φυσικών και Νομικών Προσώπων (Φ.Ε.Φ.Ν.Π.) </a:t>
          </a:r>
          <a:endParaRPr lang="el-GR"/>
        </a:p>
      </dgm:t>
    </dgm:pt>
    <dgm:pt modelId="{17F3A6C5-DFE5-4DD6-808A-DBF032C78ED6}" type="parTrans" cxnId="{A8631436-0A30-4C49-8C9E-489582BA3996}">
      <dgm:prSet/>
      <dgm:spPr/>
      <dgm:t>
        <a:bodyPr/>
        <a:lstStyle/>
        <a:p>
          <a:endParaRPr lang="el-GR"/>
        </a:p>
      </dgm:t>
    </dgm:pt>
    <dgm:pt modelId="{0B90C618-6D0C-4DEA-AA9C-DA13A6D4C9CC}" type="sibTrans" cxnId="{A8631436-0A30-4C49-8C9E-489582BA3996}">
      <dgm:prSet/>
      <dgm:spPr/>
      <dgm:t>
        <a:bodyPr/>
        <a:lstStyle/>
        <a:p>
          <a:endParaRPr lang="el-GR"/>
        </a:p>
      </dgm:t>
    </dgm:pt>
    <dgm:pt modelId="{51B87516-27CB-48FD-B302-7EF4C968EC56}">
      <dgm:prSet/>
      <dgm:spPr/>
      <dgm:t>
        <a:bodyPr/>
        <a:lstStyle/>
        <a:p>
          <a:pPr rtl="0"/>
          <a:r>
            <a:rPr lang="el-GR" dirty="0" smtClean="0"/>
            <a:t>το 12% από το Φόρο Προστιθέμενης Αξίας (Φ.Π.Α.) </a:t>
          </a:r>
          <a:endParaRPr lang="el-GR" dirty="0"/>
        </a:p>
      </dgm:t>
    </dgm:pt>
    <dgm:pt modelId="{FD413C26-A590-471C-B8F3-7B7C46395F66}" type="parTrans" cxnId="{DA2E14C1-15DB-4CE3-B413-ECA6FB6BC11A}">
      <dgm:prSet/>
      <dgm:spPr/>
      <dgm:t>
        <a:bodyPr/>
        <a:lstStyle/>
        <a:p>
          <a:endParaRPr lang="el-GR"/>
        </a:p>
      </dgm:t>
    </dgm:pt>
    <dgm:pt modelId="{66A40CD3-3807-487B-B52C-69CB447EAD1B}" type="sibTrans" cxnId="{DA2E14C1-15DB-4CE3-B413-ECA6FB6BC11A}">
      <dgm:prSet/>
      <dgm:spPr/>
      <dgm:t>
        <a:bodyPr/>
        <a:lstStyle/>
        <a:p>
          <a:endParaRPr lang="el-GR"/>
        </a:p>
      </dgm:t>
    </dgm:pt>
    <dgm:pt modelId="{1F1B1B39-DE84-4325-82EC-D4D4FC815B1A}">
      <dgm:prSet/>
      <dgm:spPr/>
      <dgm:t>
        <a:bodyPr/>
        <a:lstStyle/>
        <a:p>
          <a:pPr rtl="0"/>
          <a:r>
            <a:rPr lang="el-GR" smtClean="0"/>
            <a:t>το 50% από το Φόρο Ακίνητης Περιουσίας </a:t>
          </a:r>
          <a:endParaRPr lang="el-GR"/>
        </a:p>
      </dgm:t>
    </dgm:pt>
    <dgm:pt modelId="{E85839D8-9A9E-44DB-9640-AE5E75946BF4}" type="parTrans" cxnId="{B4E89A61-8402-4C62-952A-ED1926CCBD5A}">
      <dgm:prSet/>
      <dgm:spPr/>
      <dgm:t>
        <a:bodyPr/>
        <a:lstStyle/>
        <a:p>
          <a:endParaRPr lang="el-GR"/>
        </a:p>
      </dgm:t>
    </dgm:pt>
    <dgm:pt modelId="{3D9D4683-B39B-424C-B049-3F0B25092109}" type="sibTrans" cxnId="{B4E89A61-8402-4C62-952A-ED1926CCBD5A}">
      <dgm:prSet/>
      <dgm:spPr/>
      <dgm:t>
        <a:bodyPr/>
        <a:lstStyle/>
        <a:p>
          <a:endParaRPr lang="el-GR"/>
        </a:p>
      </dgm:t>
    </dgm:pt>
    <dgm:pt modelId="{434EE522-2239-4958-A2F5-63BD51CE71D1}" type="pres">
      <dgm:prSet presAssocID="{24387334-9130-4B6D-A142-6969BB93F775}" presName="Name0" presStyleCnt="0">
        <dgm:presLayoutVars>
          <dgm:dir/>
          <dgm:animLvl val="lvl"/>
          <dgm:resizeHandles val="exact"/>
        </dgm:presLayoutVars>
      </dgm:prSet>
      <dgm:spPr/>
      <dgm:t>
        <a:bodyPr/>
        <a:lstStyle/>
        <a:p>
          <a:endParaRPr lang="el-GR"/>
        </a:p>
      </dgm:t>
    </dgm:pt>
    <dgm:pt modelId="{DF430823-569A-4EED-BB70-2A86C4CC91BD}" type="pres">
      <dgm:prSet presAssocID="{34499345-515A-476E-A7D3-DF698EB71D4B}" presName="linNode" presStyleCnt="0"/>
      <dgm:spPr/>
      <dgm:t>
        <a:bodyPr/>
        <a:lstStyle/>
        <a:p>
          <a:endParaRPr lang="el-GR"/>
        </a:p>
      </dgm:t>
    </dgm:pt>
    <dgm:pt modelId="{F843293E-BC59-4F7F-9557-DD9B94E8DC3F}" type="pres">
      <dgm:prSet presAssocID="{34499345-515A-476E-A7D3-DF698EB71D4B}" presName="parentText" presStyleLbl="node1" presStyleIdx="0" presStyleCnt="2">
        <dgm:presLayoutVars>
          <dgm:chMax val="1"/>
          <dgm:bulletEnabled val="1"/>
        </dgm:presLayoutVars>
      </dgm:prSet>
      <dgm:spPr/>
      <dgm:t>
        <a:bodyPr/>
        <a:lstStyle/>
        <a:p>
          <a:endParaRPr lang="el-GR"/>
        </a:p>
      </dgm:t>
    </dgm:pt>
    <dgm:pt modelId="{2A9609BA-0157-4BAA-917F-7964388B3033}" type="pres">
      <dgm:prSet presAssocID="{34499345-515A-476E-A7D3-DF698EB71D4B}" presName="descendantText" presStyleLbl="alignAccFollowNode1" presStyleIdx="0" presStyleCnt="2">
        <dgm:presLayoutVars>
          <dgm:bulletEnabled val="1"/>
        </dgm:presLayoutVars>
      </dgm:prSet>
      <dgm:spPr/>
      <dgm:t>
        <a:bodyPr/>
        <a:lstStyle/>
        <a:p>
          <a:endParaRPr lang="el-GR"/>
        </a:p>
      </dgm:t>
    </dgm:pt>
    <dgm:pt modelId="{6A429F76-2413-42C8-B5BC-2C346756EB22}" type="pres">
      <dgm:prSet presAssocID="{A8F34056-8D8D-48D4-8A2A-0823993BCEF7}" presName="sp" presStyleCnt="0"/>
      <dgm:spPr/>
      <dgm:t>
        <a:bodyPr/>
        <a:lstStyle/>
        <a:p>
          <a:endParaRPr lang="el-GR"/>
        </a:p>
      </dgm:t>
    </dgm:pt>
    <dgm:pt modelId="{E9D24DCE-98DD-4426-8CE0-E39F76528DC0}" type="pres">
      <dgm:prSet presAssocID="{8EEA0FA2-9433-4B33-85FE-CEAA14A62344}" presName="linNode" presStyleCnt="0"/>
      <dgm:spPr/>
      <dgm:t>
        <a:bodyPr/>
        <a:lstStyle/>
        <a:p>
          <a:endParaRPr lang="el-GR"/>
        </a:p>
      </dgm:t>
    </dgm:pt>
    <dgm:pt modelId="{1577DB15-BAD4-4DA7-A31A-E79D303869D5}" type="pres">
      <dgm:prSet presAssocID="{8EEA0FA2-9433-4B33-85FE-CEAA14A62344}" presName="parentText" presStyleLbl="node1" presStyleIdx="1" presStyleCnt="2">
        <dgm:presLayoutVars>
          <dgm:chMax val="1"/>
          <dgm:bulletEnabled val="1"/>
        </dgm:presLayoutVars>
      </dgm:prSet>
      <dgm:spPr/>
      <dgm:t>
        <a:bodyPr/>
        <a:lstStyle/>
        <a:p>
          <a:endParaRPr lang="el-GR"/>
        </a:p>
      </dgm:t>
    </dgm:pt>
    <dgm:pt modelId="{969991B9-5E9F-492B-B940-8DC52548E6AF}" type="pres">
      <dgm:prSet presAssocID="{8EEA0FA2-9433-4B33-85FE-CEAA14A62344}" presName="descendantText" presStyleLbl="alignAccFollowNode1" presStyleIdx="1" presStyleCnt="2">
        <dgm:presLayoutVars>
          <dgm:bulletEnabled val="1"/>
        </dgm:presLayoutVars>
      </dgm:prSet>
      <dgm:spPr/>
      <dgm:t>
        <a:bodyPr/>
        <a:lstStyle/>
        <a:p>
          <a:endParaRPr lang="el-GR"/>
        </a:p>
      </dgm:t>
    </dgm:pt>
  </dgm:ptLst>
  <dgm:cxnLst>
    <dgm:cxn modelId="{682E7961-1638-48A4-A71B-D2EF69056786}" type="presOf" srcId="{51B87516-27CB-48FD-B302-7EF4C968EC56}" destId="{969991B9-5E9F-492B-B940-8DC52548E6AF}" srcOrd="0" destOrd="1" presId="urn:microsoft.com/office/officeart/2005/8/layout/vList5"/>
    <dgm:cxn modelId="{BB729A73-39A5-4FA1-B635-E93A67F7AAF6}" srcId="{24387334-9130-4B6D-A142-6969BB93F775}" destId="{8EEA0FA2-9433-4B33-85FE-CEAA14A62344}" srcOrd="1" destOrd="0" parTransId="{2D8284FA-67E0-4B9F-BE07-DE9197543E95}" sibTransId="{428EB9D0-AD38-4C59-8F82-D774C8F569B5}"/>
    <dgm:cxn modelId="{9FC024B4-7136-4E0D-BA99-AE9BD586FD26}" type="presOf" srcId="{24387334-9130-4B6D-A142-6969BB93F775}" destId="{434EE522-2239-4958-A2F5-63BD51CE71D1}" srcOrd="0" destOrd="0" presId="urn:microsoft.com/office/officeart/2005/8/layout/vList5"/>
    <dgm:cxn modelId="{B4E89A61-8402-4C62-952A-ED1926CCBD5A}" srcId="{8EEA0FA2-9433-4B33-85FE-CEAA14A62344}" destId="{1F1B1B39-DE84-4325-82EC-D4D4FC815B1A}" srcOrd="2" destOrd="0" parTransId="{E85839D8-9A9E-44DB-9640-AE5E75946BF4}" sibTransId="{3D9D4683-B39B-424C-B049-3F0B25092109}"/>
    <dgm:cxn modelId="{79410701-7636-4D85-A0CC-0A552B0F33B5}" type="presOf" srcId="{34499345-515A-476E-A7D3-DF698EB71D4B}" destId="{F843293E-BC59-4F7F-9557-DD9B94E8DC3F}" srcOrd="0" destOrd="0" presId="urn:microsoft.com/office/officeart/2005/8/layout/vList5"/>
    <dgm:cxn modelId="{9501569F-245A-4818-95F8-FB9C1B4F88B9}" srcId="{24387334-9130-4B6D-A142-6969BB93F775}" destId="{34499345-515A-476E-A7D3-DF698EB71D4B}" srcOrd="0" destOrd="0" parTransId="{F02AD8F6-C8C2-47D6-AB02-914E823F6725}" sibTransId="{A8F34056-8D8D-48D4-8A2A-0823993BCEF7}"/>
    <dgm:cxn modelId="{C06BCE7B-367C-4313-B511-8AF9362F26C7}" type="presOf" srcId="{30D5953B-A6F0-412B-9A6E-238EAB7F9937}" destId="{2A9609BA-0157-4BAA-917F-7964388B3033}" srcOrd="0" destOrd="1" presId="urn:microsoft.com/office/officeart/2005/8/layout/vList5"/>
    <dgm:cxn modelId="{1E4AF594-5FB9-459D-B051-BD5AF12D1FF1}" type="presOf" srcId="{1F1B1B39-DE84-4325-82EC-D4D4FC815B1A}" destId="{969991B9-5E9F-492B-B940-8DC52548E6AF}" srcOrd="0" destOrd="2" presId="urn:microsoft.com/office/officeart/2005/8/layout/vList5"/>
    <dgm:cxn modelId="{3B12A4E3-ADB2-4BF0-B8BB-F31C8473B413}" type="presOf" srcId="{CD0F8D69-0A6F-44EF-BBF9-0C69F52D1689}" destId="{969991B9-5E9F-492B-B940-8DC52548E6AF}" srcOrd="0" destOrd="0" presId="urn:microsoft.com/office/officeart/2005/8/layout/vList5"/>
    <dgm:cxn modelId="{0060C7BA-B272-4E02-9594-512A58D25F53}" srcId="{34499345-515A-476E-A7D3-DF698EB71D4B}" destId="{F13BDB1E-5F99-4A3E-9D0F-5CE2CED3B0B2}" srcOrd="0" destOrd="0" parTransId="{E8ACA376-15BC-417F-8C12-7B12EAC4BC79}" sibTransId="{0ED91CA3-8272-4042-BB42-DEFE2F7FF7B0}"/>
    <dgm:cxn modelId="{307EBFD1-8D02-42EF-8EB6-651BB929AD68}" type="presOf" srcId="{F13BDB1E-5F99-4A3E-9D0F-5CE2CED3B0B2}" destId="{2A9609BA-0157-4BAA-917F-7964388B3033}" srcOrd="0" destOrd="0" presId="urn:microsoft.com/office/officeart/2005/8/layout/vList5"/>
    <dgm:cxn modelId="{DA2E14C1-15DB-4CE3-B413-ECA6FB6BC11A}" srcId="{8EEA0FA2-9433-4B33-85FE-CEAA14A62344}" destId="{51B87516-27CB-48FD-B302-7EF4C968EC56}" srcOrd="1" destOrd="0" parTransId="{FD413C26-A590-471C-B8F3-7B7C46395F66}" sibTransId="{66A40CD3-3807-487B-B52C-69CB447EAD1B}"/>
    <dgm:cxn modelId="{189E1F59-6D38-4344-8666-0026D02DB328}" srcId="{34499345-515A-476E-A7D3-DF698EB71D4B}" destId="{30D5953B-A6F0-412B-9A6E-238EAB7F9937}" srcOrd="1" destOrd="0" parTransId="{E0229F6A-2888-4AFE-BDD4-F675BE9C7366}" sibTransId="{E99DB95C-0589-4AEA-8C80-6732FDFC79E9}"/>
    <dgm:cxn modelId="{A8631436-0A30-4C49-8C9E-489582BA3996}" srcId="{8EEA0FA2-9433-4B33-85FE-CEAA14A62344}" destId="{CD0F8D69-0A6F-44EF-BBF9-0C69F52D1689}" srcOrd="0" destOrd="0" parTransId="{17F3A6C5-DFE5-4DD6-808A-DBF032C78ED6}" sibTransId="{0B90C618-6D0C-4DEA-AA9C-DA13A6D4C9CC}"/>
    <dgm:cxn modelId="{DE716938-7169-4481-8BC2-5D417C806E80}" type="presOf" srcId="{8EEA0FA2-9433-4B33-85FE-CEAA14A62344}" destId="{1577DB15-BAD4-4DA7-A31A-E79D303869D5}" srcOrd="0" destOrd="0" presId="urn:microsoft.com/office/officeart/2005/8/layout/vList5"/>
    <dgm:cxn modelId="{CA6870F4-1609-4CBD-B409-2B4C1B4E5DAA}" type="presParOf" srcId="{434EE522-2239-4958-A2F5-63BD51CE71D1}" destId="{DF430823-569A-4EED-BB70-2A86C4CC91BD}" srcOrd="0" destOrd="0" presId="urn:microsoft.com/office/officeart/2005/8/layout/vList5"/>
    <dgm:cxn modelId="{8DAB84E8-528D-433D-ACF9-14AB78B0736E}" type="presParOf" srcId="{DF430823-569A-4EED-BB70-2A86C4CC91BD}" destId="{F843293E-BC59-4F7F-9557-DD9B94E8DC3F}" srcOrd="0" destOrd="0" presId="urn:microsoft.com/office/officeart/2005/8/layout/vList5"/>
    <dgm:cxn modelId="{6A79B920-BD0C-4C1E-900C-FD3D7374C0CB}" type="presParOf" srcId="{DF430823-569A-4EED-BB70-2A86C4CC91BD}" destId="{2A9609BA-0157-4BAA-917F-7964388B3033}" srcOrd="1" destOrd="0" presId="urn:microsoft.com/office/officeart/2005/8/layout/vList5"/>
    <dgm:cxn modelId="{CEE5B082-44C8-4778-80F5-83F6A152BC65}" type="presParOf" srcId="{434EE522-2239-4958-A2F5-63BD51CE71D1}" destId="{6A429F76-2413-42C8-B5BC-2C346756EB22}" srcOrd="1" destOrd="0" presId="urn:microsoft.com/office/officeart/2005/8/layout/vList5"/>
    <dgm:cxn modelId="{0ECD49BD-397B-487D-9FC2-AF5A8A087476}" type="presParOf" srcId="{434EE522-2239-4958-A2F5-63BD51CE71D1}" destId="{E9D24DCE-98DD-4426-8CE0-E39F76528DC0}" srcOrd="2" destOrd="0" presId="urn:microsoft.com/office/officeart/2005/8/layout/vList5"/>
    <dgm:cxn modelId="{DA26A13C-A14D-40A9-8AAF-94F7B7F6C0E0}" type="presParOf" srcId="{E9D24DCE-98DD-4426-8CE0-E39F76528DC0}" destId="{1577DB15-BAD4-4DA7-A31A-E79D303869D5}" srcOrd="0" destOrd="0" presId="urn:microsoft.com/office/officeart/2005/8/layout/vList5"/>
    <dgm:cxn modelId="{C5B640DD-A70E-48E9-A788-FA023963FA68}" type="presParOf" srcId="{E9D24DCE-98DD-4426-8CE0-E39F76528DC0}" destId="{969991B9-5E9F-492B-B940-8DC52548E6AF}" srcOrd="1" destOrd="0" presId="urn:microsoft.com/office/officeart/2005/8/layout/vList5"/>
  </dgm:cxnLst>
  <dgm:bg>
    <a:effectLst/>
  </dgm:bg>
  <dgm:whole/>
  <dgm:extLst>
    <a:ext uri="http://schemas.microsoft.com/office/drawing/2008/diagram"/>
  </dgm:extLst>
</dgm:dataModel>
</file>

<file path=ppt/diagrams/data14.xml><?xml version="1.0" encoding="utf-8"?>
<dgm:dataModel xmlns:dgm="http://schemas.openxmlformats.org/drawingml/2006/diagram" xmlns:a="http://schemas.openxmlformats.org/drawingml/2006/main">
  <dgm:ptLst>
    <dgm:pt modelId="{A969C527-17C0-468C-B39D-342FDAFEB2D9}" type="doc">
      <dgm:prSet loTypeId="urn:microsoft.com/office/officeart/2005/8/layout/vList5" loCatId="list" qsTypeId="urn:microsoft.com/office/officeart/2005/8/quickstyle/3d2" qsCatId="3D" csTypeId="urn:microsoft.com/office/officeart/2005/8/colors/accent1_2#16" csCatId="accent1"/>
      <dgm:spPr/>
      <dgm:t>
        <a:bodyPr/>
        <a:lstStyle/>
        <a:p>
          <a:endParaRPr lang="el-GR"/>
        </a:p>
      </dgm:t>
    </dgm:pt>
    <dgm:pt modelId="{E82713A7-406B-440A-8B53-2A6D5EB36103}">
      <dgm:prSet/>
      <dgm:spPr/>
      <dgm:t>
        <a:bodyPr/>
        <a:lstStyle/>
        <a:p>
          <a:pPr rtl="0"/>
          <a:r>
            <a:rPr lang="el-GR" smtClean="0"/>
            <a:t>Κανόνες για τον τοπικό &amp; περιφερειακό δανεισμό</a:t>
          </a:r>
          <a:endParaRPr lang="el-GR"/>
        </a:p>
      </dgm:t>
    </dgm:pt>
    <dgm:pt modelId="{8E2C4F53-9E73-4913-9705-42822D6770F3}" type="parTrans" cxnId="{3D650582-FB1F-4867-B32E-69D10AA8A70E}">
      <dgm:prSet/>
      <dgm:spPr/>
      <dgm:t>
        <a:bodyPr/>
        <a:lstStyle/>
        <a:p>
          <a:endParaRPr lang="el-GR"/>
        </a:p>
      </dgm:t>
    </dgm:pt>
    <dgm:pt modelId="{D3F2E6AF-FD76-4E48-99B1-DEF808EC25BC}" type="sibTrans" cxnId="{3D650582-FB1F-4867-B32E-69D10AA8A70E}">
      <dgm:prSet/>
      <dgm:spPr/>
      <dgm:t>
        <a:bodyPr/>
        <a:lstStyle/>
        <a:p>
          <a:endParaRPr lang="el-GR"/>
        </a:p>
      </dgm:t>
    </dgm:pt>
    <dgm:pt modelId="{3A002D7E-E44C-4DAD-AA84-B159C1CF6137}">
      <dgm:prSet/>
      <dgm:spPr/>
      <dgm:t>
        <a:bodyPr/>
        <a:lstStyle/>
        <a:p>
          <a:pPr rtl="0"/>
          <a:r>
            <a:rPr lang="el-GR" smtClean="0"/>
            <a:t>Δανεισμός αποκλειστικά για επενδύσεις και  χρηματοδότηση χρέους </a:t>
          </a:r>
          <a:endParaRPr lang="el-GR"/>
        </a:p>
      </dgm:t>
    </dgm:pt>
    <dgm:pt modelId="{E7F00769-EFAF-4E3D-8127-DE82CCFC73C8}" type="parTrans" cxnId="{3232AC6A-F380-4851-A815-70AE207B89F1}">
      <dgm:prSet/>
      <dgm:spPr/>
      <dgm:t>
        <a:bodyPr/>
        <a:lstStyle/>
        <a:p>
          <a:endParaRPr lang="el-GR"/>
        </a:p>
      </dgm:t>
    </dgm:pt>
    <dgm:pt modelId="{AF6C7E1B-0139-475F-A87E-291876D5768F}" type="sibTrans" cxnId="{3232AC6A-F380-4851-A815-70AE207B89F1}">
      <dgm:prSet/>
      <dgm:spPr/>
      <dgm:t>
        <a:bodyPr/>
        <a:lstStyle/>
        <a:p>
          <a:endParaRPr lang="el-GR"/>
        </a:p>
      </dgm:t>
    </dgm:pt>
    <dgm:pt modelId="{665D51D8-75A7-40A3-9711-8961EB50966E}">
      <dgm:prSet/>
      <dgm:spPr/>
      <dgm:t>
        <a:bodyPr/>
        <a:lstStyle/>
        <a:p>
          <a:pPr rtl="0"/>
          <a:r>
            <a:rPr lang="el-GR" smtClean="0"/>
            <a:t>Οι Δήμοι &amp; οι Περιφέρειες δε μπορούν να ξεπερνούν ποσοστό</a:t>
          </a:r>
          <a:endParaRPr lang="el-GR"/>
        </a:p>
      </dgm:t>
    </dgm:pt>
    <dgm:pt modelId="{C958BD7A-AE09-4153-B060-C6B4849405FE}" type="parTrans" cxnId="{1C7A7BDE-BE4F-4137-9F92-405FD9D2FBC6}">
      <dgm:prSet/>
      <dgm:spPr/>
      <dgm:t>
        <a:bodyPr/>
        <a:lstStyle/>
        <a:p>
          <a:endParaRPr lang="el-GR"/>
        </a:p>
      </dgm:t>
    </dgm:pt>
    <dgm:pt modelId="{CB838A7C-FD4E-4193-BA77-D6C4F4C70007}" type="sibTrans" cxnId="{1C7A7BDE-BE4F-4137-9F92-405FD9D2FBC6}">
      <dgm:prSet/>
      <dgm:spPr/>
      <dgm:t>
        <a:bodyPr/>
        <a:lstStyle/>
        <a:p>
          <a:endParaRPr lang="el-GR"/>
        </a:p>
      </dgm:t>
    </dgm:pt>
    <dgm:pt modelId="{9A324667-7356-412A-9DA0-3DA3FE130C2A}">
      <dgm:prSet/>
      <dgm:spPr/>
      <dgm:t>
        <a:bodyPr/>
        <a:lstStyle/>
        <a:p>
          <a:pPr rtl="0"/>
          <a:r>
            <a:rPr lang="el-GR" smtClean="0"/>
            <a:t>20% Τοκοχρεολυσία/Τακτικά Έσοδα</a:t>
          </a:r>
          <a:endParaRPr lang="el-GR"/>
        </a:p>
      </dgm:t>
    </dgm:pt>
    <dgm:pt modelId="{A99BB735-340F-4667-8696-6859AC2A319B}" type="parTrans" cxnId="{98EF2CD1-AFD6-4750-B102-946D68D0903D}">
      <dgm:prSet/>
      <dgm:spPr/>
      <dgm:t>
        <a:bodyPr/>
        <a:lstStyle/>
        <a:p>
          <a:endParaRPr lang="el-GR"/>
        </a:p>
      </dgm:t>
    </dgm:pt>
    <dgm:pt modelId="{ECBCA74A-FF8B-4446-8BFF-3F6E62B48332}" type="sibTrans" cxnId="{98EF2CD1-AFD6-4750-B102-946D68D0903D}">
      <dgm:prSet/>
      <dgm:spPr/>
      <dgm:t>
        <a:bodyPr/>
        <a:lstStyle/>
        <a:p>
          <a:endParaRPr lang="el-GR"/>
        </a:p>
      </dgm:t>
    </dgm:pt>
    <dgm:pt modelId="{9162459B-4F87-468E-A6B3-62AF63CA2500}">
      <dgm:prSet/>
      <dgm:spPr/>
      <dgm:t>
        <a:bodyPr/>
        <a:lstStyle/>
        <a:p>
          <a:pPr rtl="0"/>
          <a:r>
            <a:rPr lang="el-GR" smtClean="0"/>
            <a:t>60% Συνολικό Χρέος – Συνολικά Έσοδα</a:t>
          </a:r>
          <a:endParaRPr lang="el-GR"/>
        </a:p>
      </dgm:t>
    </dgm:pt>
    <dgm:pt modelId="{D0127A60-EDB9-480C-8D10-2A40FEB613A4}" type="parTrans" cxnId="{3575DE44-2B33-45F5-BB66-EC7DBF25EFE9}">
      <dgm:prSet/>
      <dgm:spPr/>
      <dgm:t>
        <a:bodyPr/>
        <a:lstStyle/>
        <a:p>
          <a:endParaRPr lang="el-GR"/>
        </a:p>
      </dgm:t>
    </dgm:pt>
    <dgm:pt modelId="{D19F83AA-9821-49B5-A93C-7147A67A420C}" type="sibTrans" cxnId="{3575DE44-2B33-45F5-BB66-EC7DBF25EFE9}">
      <dgm:prSet/>
      <dgm:spPr/>
      <dgm:t>
        <a:bodyPr/>
        <a:lstStyle/>
        <a:p>
          <a:endParaRPr lang="el-GR"/>
        </a:p>
      </dgm:t>
    </dgm:pt>
    <dgm:pt modelId="{0A130336-AD27-48E0-862E-D16582A46303}" type="pres">
      <dgm:prSet presAssocID="{A969C527-17C0-468C-B39D-342FDAFEB2D9}" presName="Name0" presStyleCnt="0">
        <dgm:presLayoutVars>
          <dgm:dir/>
          <dgm:animLvl val="lvl"/>
          <dgm:resizeHandles val="exact"/>
        </dgm:presLayoutVars>
      </dgm:prSet>
      <dgm:spPr/>
      <dgm:t>
        <a:bodyPr/>
        <a:lstStyle/>
        <a:p>
          <a:endParaRPr lang="el-GR"/>
        </a:p>
      </dgm:t>
    </dgm:pt>
    <dgm:pt modelId="{3A764781-4F3B-42BF-B40E-70AB8B482CD2}" type="pres">
      <dgm:prSet presAssocID="{E82713A7-406B-440A-8B53-2A6D5EB36103}" presName="linNode" presStyleCnt="0"/>
      <dgm:spPr/>
    </dgm:pt>
    <dgm:pt modelId="{CC9A34A0-FED1-4E0F-A46B-B01854C4E4EA}" type="pres">
      <dgm:prSet presAssocID="{E82713A7-406B-440A-8B53-2A6D5EB36103}" presName="parentText" presStyleLbl="node1" presStyleIdx="0" presStyleCnt="2">
        <dgm:presLayoutVars>
          <dgm:chMax val="1"/>
          <dgm:bulletEnabled val="1"/>
        </dgm:presLayoutVars>
      </dgm:prSet>
      <dgm:spPr/>
      <dgm:t>
        <a:bodyPr/>
        <a:lstStyle/>
        <a:p>
          <a:endParaRPr lang="el-GR"/>
        </a:p>
      </dgm:t>
    </dgm:pt>
    <dgm:pt modelId="{B3E9F2E6-7E82-49C4-8CAB-9BE14075E8E4}" type="pres">
      <dgm:prSet presAssocID="{E82713A7-406B-440A-8B53-2A6D5EB36103}" presName="descendantText" presStyleLbl="alignAccFollowNode1" presStyleIdx="0" presStyleCnt="2">
        <dgm:presLayoutVars>
          <dgm:bulletEnabled val="1"/>
        </dgm:presLayoutVars>
      </dgm:prSet>
      <dgm:spPr/>
      <dgm:t>
        <a:bodyPr/>
        <a:lstStyle/>
        <a:p>
          <a:endParaRPr lang="el-GR"/>
        </a:p>
      </dgm:t>
    </dgm:pt>
    <dgm:pt modelId="{AF09A294-6CED-438B-A4F1-8E6828BC3301}" type="pres">
      <dgm:prSet presAssocID="{D3F2E6AF-FD76-4E48-99B1-DEF808EC25BC}" presName="sp" presStyleCnt="0"/>
      <dgm:spPr/>
    </dgm:pt>
    <dgm:pt modelId="{FA3518D2-93BB-440A-A2A2-0F5E6570CEFE}" type="pres">
      <dgm:prSet presAssocID="{665D51D8-75A7-40A3-9711-8961EB50966E}" presName="linNode" presStyleCnt="0"/>
      <dgm:spPr/>
    </dgm:pt>
    <dgm:pt modelId="{1D9B5C70-1601-4820-AB46-621C335DBB8E}" type="pres">
      <dgm:prSet presAssocID="{665D51D8-75A7-40A3-9711-8961EB50966E}" presName="parentText" presStyleLbl="node1" presStyleIdx="1" presStyleCnt="2">
        <dgm:presLayoutVars>
          <dgm:chMax val="1"/>
          <dgm:bulletEnabled val="1"/>
        </dgm:presLayoutVars>
      </dgm:prSet>
      <dgm:spPr/>
      <dgm:t>
        <a:bodyPr/>
        <a:lstStyle/>
        <a:p>
          <a:endParaRPr lang="el-GR"/>
        </a:p>
      </dgm:t>
    </dgm:pt>
    <dgm:pt modelId="{1727ECA3-3E52-448A-A677-B09F57CB3FAB}" type="pres">
      <dgm:prSet presAssocID="{665D51D8-75A7-40A3-9711-8961EB50966E}" presName="descendantText" presStyleLbl="alignAccFollowNode1" presStyleIdx="1" presStyleCnt="2">
        <dgm:presLayoutVars>
          <dgm:bulletEnabled val="1"/>
        </dgm:presLayoutVars>
      </dgm:prSet>
      <dgm:spPr/>
      <dgm:t>
        <a:bodyPr/>
        <a:lstStyle/>
        <a:p>
          <a:endParaRPr lang="el-GR"/>
        </a:p>
      </dgm:t>
    </dgm:pt>
  </dgm:ptLst>
  <dgm:cxnLst>
    <dgm:cxn modelId="{40AAC17C-9EFE-4833-98CA-42FA52C6ECE5}" type="presOf" srcId="{E82713A7-406B-440A-8B53-2A6D5EB36103}" destId="{CC9A34A0-FED1-4E0F-A46B-B01854C4E4EA}" srcOrd="0" destOrd="0" presId="urn:microsoft.com/office/officeart/2005/8/layout/vList5"/>
    <dgm:cxn modelId="{3232AC6A-F380-4851-A815-70AE207B89F1}" srcId="{E82713A7-406B-440A-8B53-2A6D5EB36103}" destId="{3A002D7E-E44C-4DAD-AA84-B159C1CF6137}" srcOrd="0" destOrd="0" parTransId="{E7F00769-EFAF-4E3D-8127-DE82CCFC73C8}" sibTransId="{AF6C7E1B-0139-475F-A87E-291876D5768F}"/>
    <dgm:cxn modelId="{1C7A7BDE-BE4F-4137-9F92-405FD9D2FBC6}" srcId="{A969C527-17C0-468C-B39D-342FDAFEB2D9}" destId="{665D51D8-75A7-40A3-9711-8961EB50966E}" srcOrd="1" destOrd="0" parTransId="{C958BD7A-AE09-4153-B060-C6B4849405FE}" sibTransId="{CB838A7C-FD4E-4193-BA77-D6C4F4C70007}"/>
    <dgm:cxn modelId="{253990B4-F8A2-4920-AAC9-81D86EF720B7}" type="presOf" srcId="{A969C527-17C0-468C-B39D-342FDAFEB2D9}" destId="{0A130336-AD27-48E0-862E-D16582A46303}" srcOrd="0" destOrd="0" presId="urn:microsoft.com/office/officeart/2005/8/layout/vList5"/>
    <dgm:cxn modelId="{3D650582-FB1F-4867-B32E-69D10AA8A70E}" srcId="{A969C527-17C0-468C-B39D-342FDAFEB2D9}" destId="{E82713A7-406B-440A-8B53-2A6D5EB36103}" srcOrd="0" destOrd="0" parTransId="{8E2C4F53-9E73-4913-9705-42822D6770F3}" sibTransId="{D3F2E6AF-FD76-4E48-99B1-DEF808EC25BC}"/>
    <dgm:cxn modelId="{79777E4E-5539-44CE-8C13-8BDFB939C1D7}" type="presOf" srcId="{9162459B-4F87-468E-A6B3-62AF63CA2500}" destId="{1727ECA3-3E52-448A-A677-B09F57CB3FAB}" srcOrd="0" destOrd="1" presId="urn:microsoft.com/office/officeart/2005/8/layout/vList5"/>
    <dgm:cxn modelId="{1A4621A8-A605-441C-9EE5-B96947F671C1}" type="presOf" srcId="{9A324667-7356-412A-9DA0-3DA3FE130C2A}" destId="{1727ECA3-3E52-448A-A677-B09F57CB3FAB}" srcOrd="0" destOrd="0" presId="urn:microsoft.com/office/officeart/2005/8/layout/vList5"/>
    <dgm:cxn modelId="{98EF2CD1-AFD6-4750-B102-946D68D0903D}" srcId="{665D51D8-75A7-40A3-9711-8961EB50966E}" destId="{9A324667-7356-412A-9DA0-3DA3FE130C2A}" srcOrd="0" destOrd="0" parTransId="{A99BB735-340F-4667-8696-6859AC2A319B}" sibTransId="{ECBCA74A-FF8B-4446-8BFF-3F6E62B48332}"/>
    <dgm:cxn modelId="{5A8FBBB4-EF50-43AF-8CD0-5D68E3472E28}" type="presOf" srcId="{3A002D7E-E44C-4DAD-AA84-B159C1CF6137}" destId="{B3E9F2E6-7E82-49C4-8CAB-9BE14075E8E4}" srcOrd="0" destOrd="0" presId="urn:microsoft.com/office/officeart/2005/8/layout/vList5"/>
    <dgm:cxn modelId="{C310FDF7-59C5-4F61-BC88-1B12106ADD37}" type="presOf" srcId="{665D51D8-75A7-40A3-9711-8961EB50966E}" destId="{1D9B5C70-1601-4820-AB46-621C335DBB8E}" srcOrd="0" destOrd="0" presId="urn:microsoft.com/office/officeart/2005/8/layout/vList5"/>
    <dgm:cxn modelId="{3575DE44-2B33-45F5-BB66-EC7DBF25EFE9}" srcId="{665D51D8-75A7-40A3-9711-8961EB50966E}" destId="{9162459B-4F87-468E-A6B3-62AF63CA2500}" srcOrd="1" destOrd="0" parTransId="{D0127A60-EDB9-480C-8D10-2A40FEB613A4}" sibTransId="{D19F83AA-9821-49B5-A93C-7147A67A420C}"/>
    <dgm:cxn modelId="{A459F023-1D1E-4E13-9F52-D3FC490B8971}" type="presParOf" srcId="{0A130336-AD27-48E0-862E-D16582A46303}" destId="{3A764781-4F3B-42BF-B40E-70AB8B482CD2}" srcOrd="0" destOrd="0" presId="urn:microsoft.com/office/officeart/2005/8/layout/vList5"/>
    <dgm:cxn modelId="{D2862037-3947-44D5-9D3E-1314E03F1473}" type="presParOf" srcId="{3A764781-4F3B-42BF-B40E-70AB8B482CD2}" destId="{CC9A34A0-FED1-4E0F-A46B-B01854C4E4EA}" srcOrd="0" destOrd="0" presId="urn:microsoft.com/office/officeart/2005/8/layout/vList5"/>
    <dgm:cxn modelId="{3B11B3D9-7F24-4E87-810C-973687E3FD49}" type="presParOf" srcId="{3A764781-4F3B-42BF-B40E-70AB8B482CD2}" destId="{B3E9F2E6-7E82-49C4-8CAB-9BE14075E8E4}" srcOrd="1" destOrd="0" presId="urn:microsoft.com/office/officeart/2005/8/layout/vList5"/>
    <dgm:cxn modelId="{4B26B4FC-126F-434A-A510-BAC3045722A7}" type="presParOf" srcId="{0A130336-AD27-48E0-862E-D16582A46303}" destId="{AF09A294-6CED-438B-A4F1-8E6828BC3301}" srcOrd="1" destOrd="0" presId="urn:microsoft.com/office/officeart/2005/8/layout/vList5"/>
    <dgm:cxn modelId="{7BC63613-3485-4851-8659-D4D7B242ACFB}" type="presParOf" srcId="{0A130336-AD27-48E0-862E-D16582A46303}" destId="{FA3518D2-93BB-440A-A2A2-0F5E6570CEFE}" srcOrd="2" destOrd="0" presId="urn:microsoft.com/office/officeart/2005/8/layout/vList5"/>
    <dgm:cxn modelId="{2F0E798D-86C7-4FA7-AA4D-8E15C8B00145}" type="presParOf" srcId="{FA3518D2-93BB-440A-A2A2-0F5E6570CEFE}" destId="{1D9B5C70-1601-4820-AB46-621C335DBB8E}" srcOrd="0" destOrd="0" presId="urn:microsoft.com/office/officeart/2005/8/layout/vList5"/>
    <dgm:cxn modelId="{125F2478-DD0E-49A5-877D-1C487A28472C}" type="presParOf" srcId="{FA3518D2-93BB-440A-A2A2-0F5E6570CEFE}" destId="{1727ECA3-3E52-448A-A677-B09F57CB3FAB}" srcOrd="1" destOrd="0" presId="urn:microsoft.com/office/officeart/2005/8/layout/vList5"/>
  </dgm:cxnLst>
  <dgm:bg/>
  <dgm:whole/>
  <dgm:extLst>
    <a:ext uri="http://schemas.microsoft.com/office/drawing/2008/diagram"/>
  </dgm:extLst>
</dgm:dataModel>
</file>

<file path=ppt/diagrams/data15.xml><?xml version="1.0" encoding="utf-8"?>
<dgm:dataModel xmlns:dgm="http://schemas.openxmlformats.org/drawingml/2006/diagram" xmlns:a="http://schemas.openxmlformats.org/drawingml/2006/main">
  <dgm:ptLst>
    <dgm:pt modelId="{2ECA1FDB-33FD-4699-A21B-E6B5DC2B01E3}" type="doc">
      <dgm:prSet loTypeId="urn:microsoft.com/office/officeart/2005/8/layout/hierarchy3" loCatId="hierarchy" qsTypeId="urn:microsoft.com/office/officeart/2005/8/quickstyle/3d2" qsCatId="3D" csTypeId="urn:microsoft.com/office/officeart/2005/8/colors/accent1_2#6" csCatId="accent1"/>
      <dgm:spPr/>
      <dgm:t>
        <a:bodyPr/>
        <a:lstStyle/>
        <a:p>
          <a:endParaRPr lang="el-GR"/>
        </a:p>
      </dgm:t>
    </dgm:pt>
    <dgm:pt modelId="{B9EAD993-DCF0-481A-9F4C-01BB1CD0BA67}">
      <dgm:prSet/>
      <dgm:spPr/>
      <dgm:t>
        <a:bodyPr/>
        <a:lstStyle/>
        <a:p>
          <a:pPr rtl="0"/>
          <a:r>
            <a:rPr lang="el-GR" b="1" dirty="0" smtClean="0"/>
            <a:t>ποιους αφορά;</a:t>
          </a:r>
          <a:endParaRPr lang="el-GR" dirty="0"/>
        </a:p>
      </dgm:t>
    </dgm:pt>
    <dgm:pt modelId="{B0F63D50-2034-4573-A856-4157FC37EECD}" type="parTrans" cxnId="{35D99CDD-5E63-4A7E-9F2C-B115DDCDB42C}">
      <dgm:prSet/>
      <dgm:spPr/>
      <dgm:t>
        <a:bodyPr/>
        <a:lstStyle/>
        <a:p>
          <a:endParaRPr lang="el-GR"/>
        </a:p>
      </dgm:t>
    </dgm:pt>
    <dgm:pt modelId="{AAFD6611-5D75-474F-9085-2A2DE011259C}" type="sibTrans" cxnId="{35D99CDD-5E63-4A7E-9F2C-B115DDCDB42C}">
      <dgm:prSet/>
      <dgm:spPr/>
      <dgm:t>
        <a:bodyPr/>
        <a:lstStyle/>
        <a:p>
          <a:endParaRPr lang="el-GR"/>
        </a:p>
      </dgm:t>
    </dgm:pt>
    <dgm:pt modelId="{2CEF284E-9BCE-4FBE-B94B-4A3736D42440}">
      <dgm:prSet/>
      <dgm:spPr/>
      <dgm:t>
        <a:bodyPr/>
        <a:lstStyle/>
        <a:p>
          <a:pPr rtl="0"/>
          <a:r>
            <a:rPr lang="el-GR" dirty="0" smtClean="0"/>
            <a:t>Υπερχρεωμένες Δημοτικές Ενότητες, Δήμους &amp; Περιφέρειες</a:t>
          </a:r>
          <a:endParaRPr lang="el-GR" dirty="0"/>
        </a:p>
      </dgm:t>
    </dgm:pt>
    <dgm:pt modelId="{EC0A4F3E-FC08-4933-BC2D-14BCD6FA31F0}" type="parTrans" cxnId="{9B927BF6-B7AF-4747-93F2-3E61874C6FBC}">
      <dgm:prSet/>
      <dgm:spPr/>
      <dgm:t>
        <a:bodyPr/>
        <a:lstStyle/>
        <a:p>
          <a:endParaRPr lang="el-GR"/>
        </a:p>
      </dgm:t>
    </dgm:pt>
    <dgm:pt modelId="{6A05B3C8-A486-41D6-BB2A-578D25BD79E6}" type="sibTrans" cxnId="{9B927BF6-B7AF-4747-93F2-3E61874C6FBC}">
      <dgm:prSet/>
      <dgm:spPr/>
      <dgm:t>
        <a:bodyPr/>
        <a:lstStyle/>
        <a:p>
          <a:endParaRPr lang="el-GR"/>
        </a:p>
      </dgm:t>
    </dgm:pt>
    <dgm:pt modelId="{E143C211-B264-4F44-9E7C-DE93B68C5B31}">
      <dgm:prSet/>
      <dgm:spPr/>
      <dgm:t>
        <a:bodyPr/>
        <a:lstStyle/>
        <a:p>
          <a:pPr rtl="0"/>
          <a:r>
            <a:rPr lang="el-GR" b="1" dirty="0" smtClean="0"/>
            <a:t>ποιος υπάγεται στο πρόγραμμα;</a:t>
          </a:r>
          <a:endParaRPr lang="el-GR" dirty="0"/>
        </a:p>
      </dgm:t>
    </dgm:pt>
    <dgm:pt modelId="{2F09676A-9763-42E6-A7B7-40A22F57B486}" type="parTrans" cxnId="{04C4B1F5-A5C9-4A92-A259-688FD3CA13B3}">
      <dgm:prSet/>
      <dgm:spPr/>
      <dgm:t>
        <a:bodyPr/>
        <a:lstStyle/>
        <a:p>
          <a:endParaRPr lang="el-GR"/>
        </a:p>
      </dgm:t>
    </dgm:pt>
    <dgm:pt modelId="{9397281B-44AF-4519-A779-4402554FC63C}" type="sibTrans" cxnId="{04C4B1F5-A5C9-4A92-A259-688FD3CA13B3}">
      <dgm:prSet/>
      <dgm:spPr/>
      <dgm:t>
        <a:bodyPr/>
        <a:lstStyle/>
        <a:p>
          <a:endParaRPr lang="el-GR"/>
        </a:p>
      </dgm:t>
    </dgm:pt>
    <dgm:pt modelId="{B3D83AB2-0BF3-4CD7-99D9-B87F056A29BA}">
      <dgm:prSet/>
      <dgm:spPr/>
      <dgm:t>
        <a:bodyPr/>
        <a:lstStyle/>
        <a:p>
          <a:pPr rtl="0"/>
          <a:r>
            <a:rPr lang="el-GR" dirty="0" smtClean="0"/>
            <a:t>Η δημοτική ενότητα, ο δήμος ή η περιφέρεια που ξεπερνά συγκεκριμένο:</a:t>
          </a:r>
          <a:endParaRPr lang="el-GR" dirty="0"/>
        </a:p>
      </dgm:t>
    </dgm:pt>
    <dgm:pt modelId="{F8715252-FED5-4D75-9716-EBC0962B7021}" type="parTrans" cxnId="{3584C5B5-3D9D-481F-9CBD-656E7C9CB56B}">
      <dgm:prSet/>
      <dgm:spPr/>
      <dgm:t>
        <a:bodyPr/>
        <a:lstStyle/>
        <a:p>
          <a:endParaRPr lang="el-GR"/>
        </a:p>
      </dgm:t>
    </dgm:pt>
    <dgm:pt modelId="{BE0F99E7-5F1C-4333-B38E-074C4A9D1088}" type="sibTrans" cxnId="{3584C5B5-3D9D-481F-9CBD-656E7C9CB56B}">
      <dgm:prSet/>
      <dgm:spPr/>
      <dgm:t>
        <a:bodyPr/>
        <a:lstStyle/>
        <a:p>
          <a:endParaRPr lang="el-GR"/>
        </a:p>
      </dgm:t>
    </dgm:pt>
    <dgm:pt modelId="{7A2BB8DA-8E27-40FD-9858-3D3774856E85}">
      <dgm:prSet/>
      <dgm:spPr/>
      <dgm:t>
        <a:bodyPr/>
        <a:lstStyle/>
        <a:p>
          <a:pPr rtl="0"/>
          <a:r>
            <a:rPr lang="el-GR" dirty="0" smtClean="0"/>
            <a:t>20% </a:t>
          </a:r>
          <a:r>
            <a:rPr lang="el-GR" dirty="0" err="1" smtClean="0"/>
            <a:t>Τοκοχρεολυσία</a:t>
          </a:r>
          <a:r>
            <a:rPr lang="el-GR" dirty="0" smtClean="0"/>
            <a:t>/Τακτικά Έσοδα</a:t>
          </a:r>
          <a:endParaRPr lang="el-GR" dirty="0"/>
        </a:p>
      </dgm:t>
    </dgm:pt>
    <dgm:pt modelId="{D2EF7657-CE4E-4860-93D4-F5525767FC0D}" type="parTrans" cxnId="{BB9D1972-483A-4D07-A4EB-A8C4C90E9CBA}">
      <dgm:prSet/>
      <dgm:spPr/>
      <dgm:t>
        <a:bodyPr/>
        <a:lstStyle/>
        <a:p>
          <a:endParaRPr lang="el-GR"/>
        </a:p>
      </dgm:t>
    </dgm:pt>
    <dgm:pt modelId="{B4D43B6D-154A-4439-B305-B30D492DC859}" type="sibTrans" cxnId="{BB9D1972-483A-4D07-A4EB-A8C4C90E9CBA}">
      <dgm:prSet/>
      <dgm:spPr/>
      <dgm:t>
        <a:bodyPr/>
        <a:lstStyle/>
        <a:p>
          <a:endParaRPr lang="el-GR"/>
        </a:p>
      </dgm:t>
    </dgm:pt>
    <dgm:pt modelId="{364A619E-722E-479A-8E91-0ABD6263B473}">
      <dgm:prSet/>
      <dgm:spPr/>
      <dgm:t>
        <a:bodyPr/>
        <a:lstStyle/>
        <a:p>
          <a:pPr rtl="0"/>
          <a:r>
            <a:rPr lang="el-GR" dirty="0" smtClean="0"/>
            <a:t>…% Συνολικό Χρέος </a:t>
          </a:r>
          <a:r>
            <a:rPr lang="en-US" dirty="0" smtClean="0"/>
            <a:t>– </a:t>
          </a:r>
          <a:r>
            <a:rPr lang="el-GR" dirty="0" smtClean="0"/>
            <a:t>Συνολικά Έσοδα</a:t>
          </a:r>
          <a:endParaRPr lang="el-GR" dirty="0"/>
        </a:p>
      </dgm:t>
    </dgm:pt>
    <dgm:pt modelId="{4E1C0ABF-1F59-42B9-A0D9-EA74C1E0C481}" type="parTrans" cxnId="{56E55288-60DC-4F3A-AC5E-A9028643ACEA}">
      <dgm:prSet/>
      <dgm:spPr/>
      <dgm:t>
        <a:bodyPr/>
        <a:lstStyle/>
        <a:p>
          <a:endParaRPr lang="el-GR"/>
        </a:p>
      </dgm:t>
    </dgm:pt>
    <dgm:pt modelId="{BDB3AAD2-16E8-43C3-BEA8-71CC3581ABBF}" type="sibTrans" cxnId="{56E55288-60DC-4F3A-AC5E-A9028643ACEA}">
      <dgm:prSet/>
      <dgm:spPr/>
      <dgm:t>
        <a:bodyPr/>
        <a:lstStyle/>
        <a:p>
          <a:endParaRPr lang="el-GR"/>
        </a:p>
      </dgm:t>
    </dgm:pt>
    <dgm:pt modelId="{83116671-14C4-4D7C-A1CB-B95539651833}" type="pres">
      <dgm:prSet presAssocID="{2ECA1FDB-33FD-4699-A21B-E6B5DC2B01E3}" presName="diagram" presStyleCnt="0">
        <dgm:presLayoutVars>
          <dgm:chPref val="1"/>
          <dgm:dir/>
          <dgm:animOne val="branch"/>
          <dgm:animLvl val="lvl"/>
          <dgm:resizeHandles/>
        </dgm:presLayoutVars>
      </dgm:prSet>
      <dgm:spPr/>
      <dgm:t>
        <a:bodyPr/>
        <a:lstStyle/>
        <a:p>
          <a:endParaRPr lang="el-GR"/>
        </a:p>
      </dgm:t>
    </dgm:pt>
    <dgm:pt modelId="{0E3EB149-C174-47A1-9077-15AD253D5323}" type="pres">
      <dgm:prSet presAssocID="{B9EAD993-DCF0-481A-9F4C-01BB1CD0BA67}" presName="root" presStyleCnt="0"/>
      <dgm:spPr/>
    </dgm:pt>
    <dgm:pt modelId="{1AFFD95E-1D8B-4347-B963-0FD1FCB210FD}" type="pres">
      <dgm:prSet presAssocID="{B9EAD993-DCF0-481A-9F4C-01BB1CD0BA67}" presName="rootComposite" presStyleCnt="0"/>
      <dgm:spPr/>
    </dgm:pt>
    <dgm:pt modelId="{05D9B739-C8EF-4B6D-A738-1D2E37A8C1D9}" type="pres">
      <dgm:prSet presAssocID="{B9EAD993-DCF0-481A-9F4C-01BB1CD0BA67}" presName="rootText" presStyleLbl="node1" presStyleIdx="0" presStyleCnt="2"/>
      <dgm:spPr/>
      <dgm:t>
        <a:bodyPr/>
        <a:lstStyle/>
        <a:p>
          <a:endParaRPr lang="el-GR"/>
        </a:p>
      </dgm:t>
    </dgm:pt>
    <dgm:pt modelId="{48DD2138-5698-4CE6-A6C6-0FA81DF4C8C9}" type="pres">
      <dgm:prSet presAssocID="{B9EAD993-DCF0-481A-9F4C-01BB1CD0BA67}" presName="rootConnector" presStyleLbl="node1" presStyleIdx="0" presStyleCnt="2"/>
      <dgm:spPr/>
      <dgm:t>
        <a:bodyPr/>
        <a:lstStyle/>
        <a:p>
          <a:endParaRPr lang="el-GR"/>
        </a:p>
      </dgm:t>
    </dgm:pt>
    <dgm:pt modelId="{29CB3105-E737-4379-A7EE-3D348A26BB3B}" type="pres">
      <dgm:prSet presAssocID="{B9EAD993-DCF0-481A-9F4C-01BB1CD0BA67}" presName="childShape" presStyleCnt="0"/>
      <dgm:spPr/>
    </dgm:pt>
    <dgm:pt modelId="{08724D77-2D07-4793-A877-D1F7D59C84EB}" type="pres">
      <dgm:prSet presAssocID="{EC0A4F3E-FC08-4933-BC2D-14BCD6FA31F0}" presName="Name13" presStyleLbl="parChTrans1D2" presStyleIdx="0" presStyleCnt="2"/>
      <dgm:spPr/>
      <dgm:t>
        <a:bodyPr/>
        <a:lstStyle/>
        <a:p>
          <a:endParaRPr lang="el-GR"/>
        </a:p>
      </dgm:t>
    </dgm:pt>
    <dgm:pt modelId="{617E914E-470C-4305-B320-7883A7C91980}" type="pres">
      <dgm:prSet presAssocID="{2CEF284E-9BCE-4FBE-B94B-4A3736D42440}" presName="childText" presStyleLbl="bgAcc1" presStyleIdx="0" presStyleCnt="2">
        <dgm:presLayoutVars>
          <dgm:bulletEnabled val="1"/>
        </dgm:presLayoutVars>
      </dgm:prSet>
      <dgm:spPr/>
      <dgm:t>
        <a:bodyPr/>
        <a:lstStyle/>
        <a:p>
          <a:endParaRPr lang="el-GR"/>
        </a:p>
      </dgm:t>
    </dgm:pt>
    <dgm:pt modelId="{1461F438-B73E-4D5E-9030-EE677A76C7BB}" type="pres">
      <dgm:prSet presAssocID="{E143C211-B264-4F44-9E7C-DE93B68C5B31}" presName="root" presStyleCnt="0"/>
      <dgm:spPr/>
    </dgm:pt>
    <dgm:pt modelId="{4ECBAC5D-4D76-4B89-BD98-4E9A54D867ED}" type="pres">
      <dgm:prSet presAssocID="{E143C211-B264-4F44-9E7C-DE93B68C5B31}" presName="rootComposite" presStyleCnt="0"/>
      <dgm:spPr/>
    </dgm:pt>
    <dgm:pt modelId="{EAC7BBB9-E2CD-4D64-A850-43669C43F30F}" type="pres">
      <dgm:prSet presAssocID="{E143C211-B264-4F44-9E7C-DE93B68C5B31}" presName="rootText" presStyleLbl="node1" presStyleIdx="1" presStyleCnt="2"/>
      <dgm:spPr/>
      <dgm:t>
        <a:bodyPr/>
        <a:lstStyle/>
        <a:p>
          <a:endParaRPr lang="el-GR"/>
        </a:p>
      </dgm:t>
    </dgm:pt>
    <dgm:pt modelId="{57624576-0A4C-471D-967C-5A5CC1D18773}" type="pres">
      <dgm:prSet presAssocID="{E143C211-B264-4F44-9E7C-DE93B68C5B31}" presName="rootConnector" presStyleLbl="node1" presStyleIdx="1" presStyleCnt="2"/>
      <dgm:spPr/>
      <dgm:t>
        <a:bodyPr/>
        <a:lstStyle/>
        <a:p>
          <a:endParaRPr lang="el-GR"/>
        </a:p>
      </dgm:t>
    </dgm:pt>
    <dgm:pt modelId="{F792940E-EB9C-4248-A869-379E45CFFBDD}" type="pres">
      <dgm:prSet presAssocID="{E143C211-B264-4F44-9E7C-DE93B68C5B31}" presName="childShape" presStyleCnt="0"/>
      <dgm:spPr/>
    </dgm:pt>
    <dgm:pt modelId="{583A307C-AF07-4235-B7D9-6468A3480F84}" type="pres">
      <dgm:prSet presAssocID="{F8715252-FED5-4D75-9716-EBC0962B7021}" presName="Name13" presStyleLbl="parChTrans1D2" presStyleIdx="1" presStyleCnt="2"/>
      <dgm:spPr/>
      <dgm:t>
        <a:bodyPr/>
        <a:lstStyle/>
        <a:p>
          <a:endParaRPr lang="el-GR"/>
        </a:p>
      </dgm:t>
    </dgm:pt>
    <dgm:pt modelId="{1EDE0F68-6B98-45D7-A759-5A7E79B44216}" type="pres">
      <dgm:prSet presAssocID="{B3D83AB2-0BF3-4CD7-99D9-B87F056A29BA}" presName="childText" presStyleLbl="bgAcc1" presStyleIdx="1" presStyleCnt="2">
        <dgm:presLayoutVars>
          <dgm:bulletEnabled val="1"/>
        </dgm:presLayoutVars>
      </dgm:prSet>
      <dgm:spPr/>
      <dgm:t>
        <a:bodyPr/>
        <a:lstStyle/>
        <a:p>
          <a:endParaRPr lang="el-GR"/>
        </a:p>
      </dgm:t>
    </dgm:pt>
  </dgm:ptLst>
  <dgm:cxnLst>
    <dgm:cxn modelId="{4B4C150B-B93C-40DB-93E9-047DA5AE64CC}" type="presOf" srcId="{B3D83AB2-0BF3-4CD7-99D9-B87F056A29BA}" destId="{1EDE0F68-6B98-45D7-A759-5A7E79B44216}" srcOrd="0" destOrd="0" presId="urn:microsoft.com/office/officeart/2005/8/layout/hierarchy3"/>
    <dgm:cxn modelId="{3584C5B5-3D9D-481F-9CBD-656E7C9CB56B}" srcId="{E143C211-B264-4F44-9E7C-DE93B68C5B31}" destId="{B3D83AB2-0BF3-4CD7-99D9-B87F056A29BA}" srcOrd="0" destOrd="0" parTransId="{F8715252-FED5-4D75-9716-EBC0962B7021}" sibTransId="{BE0F99E7-5F1C-4333-B38E-074C4A9D1088}"/>
    <dgm:cxn modelId="{A3BB0DB3-6742-4958-95D7-2D42BCCAD387}" type="presOf" srcId="{EC0A4F3E-FC08-4933-BC2D-14BCD6FA31F0}" destId="{08724D77-2D07-4793-A877-D1F7D59C84EB}" srcOrd="0" destOrd="0" presId="urn:microsoft.com/office/officeart/2005/8/layout/hierarchy3"/>
    <dgm:cxn modelId="{E2C80C88-02F4-496C-ACF2-0DFBB1FBF0E9}" type="presOf" srcId="{B9EAD993-DCF0-481A-9F4C-01BB1CD0BA67}" destId="{48DD2138-5698-4CE6-A6C6-0FA81DF4C8C9}" srcOrd="1" destOrd="0" presId="urn:microsoft.com/office/officeart/2005/8/layout/hierarchy3"/>
    <dgm:cxn modelId="{8ED93FB0-5A25-404F-B51B-22A9FEEA5ECD}" type="presOf" srcId="{2ECA1FDB-33FD-4699-A21B-E6B5DC2B01E3}" destId="{83116671-14C4-4D7C-A1CB-B95539651833}" srcOrd="0" destOrd="0" presId="urn:microsoft.com/office/officeart/2005/8/layout/hierarchy3"/>
    <dgm:cxn modelId="{35D99CDD-5E63-4A7E-9F2C-B115DDCDB42C}" srcId="{2ECA1FDB-33FD-4699-A21B-E6B5DC2B01E3}" destId="{B9EAD993-DCF0-481A-9F4C-01BB1CD0BA67}" srcOrd="0" destOrd="0" parTransId="{B0F63D50-2034-4573-A856-4157FC37EECD}" sibTransId="{AAFD6611-5D75-474F-9085-2A2DE011259C}"/>
    <dgm:cxn modelId="{31F3614F-38F7-452E-AB7A-8983AFE22043}" type="presOf" srcId="{F8715252-FED5-4D75-9716-EBC0962B7021}" destId="{583A307C-AF07-4235-B7D9-6468A3480F84}" srcOrd="0" destOrd="0" presId="urn:microsoft.com/office/officeart/2005/8/layout/hierarchy3"/>
    <dgm:cxn modelId="{56E55288-60DC-4F3A-AC5E-A9028643ACEA}" srcId="{B3D83AB2-0BF3-4CD7-99D9-B87F056A29BA}" destId="{364A619E-722E-479A-8E91-0ABD6263B473}" srcOrd="1" destOrd="0" parTransId="{4E1C0ABF-1F59-42B9-A0D9-EA74C1E0C481}" sibTransId="{BDB3AAD2-16E8-43C3-BEA8-71CC3581ABBF}"/>
    <dgm:cxn modelId="{C5B3F586-B15B-4A9C-9341-0C6D9EBA19A0}" type="presOf" srcId="{7A2BB8DA-8E27-40FD-9858-3D3774856E85}" destId="{1EDE0F68-6B98-45D7-A759-5A7E79B44216}" srcOrd="0" destOrd="1" presId="urn:microsoft.com/office/officeart/2005/8/layout/hierarchy3"/>
    <dgm:cxn modelId="{678AFB90-91B3-43D9-B739-085937CEB1EC}" type="presOf" srcId="{E143C211-B264-4F44-9E7C-DE93B68C5B31}" destId="{57624576-0A4C-471D-967C-5A5CC1D18773}" srcOrd="1" destOrd="0" presId="urn:microsoft.com/office/officeart/2005/8/layout/hierarchy3"/>
    <dgm:cxn modelId="{0CA7E597-387F-41FB-819E-2DD25A06F175}" type="presOf" srcId="{2CEF284E-9BCE-4FBE-B94B-4A3736D42440}" destId="{617E914E-470C-4305-B320-7883A7C91980}" srcOrd="0" destOrd="0" presId="urn:microsoft.com/office/officeart/2005/8/layout/hierarchy3"/>
    <dgm:cxn modelId="{9B927BF6-B7AF-4747-93F2-3E61874C6FBC}" srcId="{B9EAD993-DCF0-481A-9F4C-01BB1CD0BA67}" destId="{2CEF284E-9BCE-4FBE-B94B-4A3736D42440}" srcOrd="0" destOrd="0" parTransId="{EC0A4F3E-FC08-4933-BC2D-14BCD6FA31F0}" sibTransId="{6A05B3C8-A486-41D6-BB2A-578D25BD79E6}"/>
    <dgm:cxn modelId="{7C0EF06B-D401-4292-9F38-B5628ABC9C10}" type="presOf" srcId="{364A619E-722E-479A-8E91-0ABD6263B473}" destId="{1EDE0F68-6B98-45D7-A759-5A7E79B44216}" srcOrd="0" destOrd="2" presId="urn:microsoft.com/office/officeart/2005/8/layout/hierarchy3"/>
    <dgm:cxn modelId="{2342C084-4CC2-4C97-A832-2BA4D797AA1B}" type="presOf" srcId="{B9EAD993-DCF0-481A-9F4C-01BB1CD0BA67}" destId="{05D9B739-C8EF-4B6D-A738-1D2E37A8C1D9}" srcOrd="0" destOrd="0" presId="urn:microsoft.com/office/officeart/2005/8/layout/hierarchy3"/>
    <dgm:cxn modelId="{CD31EA82-C513-4293-9664-DF7F3B9206B1}" type="presOf" srcId="{E143C211-B264-4F44-9E7C-DE93B68C5B31}" destId="{EAC7BBB9-E2CD-4D64-A850-43669C43F30F}" srcOrd="0" destOrd="0" presId="urn:microsoft.com/office/officeart/2005/8/layout/hierarchy3"/>
    <dgm:cxn modelId="{04C4B1F5-A5C9-4A92-A259-688FD3CA13B3}" srcId="{2ECA1FDB-33FD-4699-A21B-E6B5DC2B01E3}" destId="{E143C211-B264-4F44-9E7C-DE93B68C5B31}" srcOrd="1" destOrd="0" parTransId="{2F09676A-9763-42E6-A7B7-40A22F57B486}" sibTransId="{9397281B-44AF-4519-A779-4402554FC63C}"/>
    <dgm:cxn modelId="{BB9D1972-483A-4D07-A4EB-A8C4C90E9CBA}" srcId="{B3D83AB2-0BF3-4CD7-99D9-B87F056A29BA}" destId="{7A2BB8DA-8E27-40FD-9858-3D3774856E85}" srcOrd="0" destOrd="0" parTransId="{D2EF7657-CE4E-4860-93D4-F5525767FC0D}" sibTransId="{B4D43B6D-154A-4439-B305-B30D492DC859}"/>
    <dgm:cxn modelId="{59CEB56D-AF2D-4016-8598-9550E11F9C4B}" type="presParOf" srcId="{83116671-14C4-4D7C-A1CB-B95539651833}" destId="{0E3EB149-C174-47A1-9077-15AD253D5323}" srcOrd="0" destOrd="0" presId="urn:microsoft.com/office/officeart/2005/8/layout/hierarchy3"/>
    <dgm:cxn modelId="{FEBA62C7-8E0E-4B89-993A-8E402320585F}" type="presParOf" srcId="{0E3EB149-C174-47A1-9077-15AD253D5323}" destId="{1AFFD95E-1D8B-4347-B963-0FD1FCB210FD}" srcOrd="0" destOrd="0" presId="urn:microsoft.com/office/officeart/2005/8/layout/hierarchy3"/>
    <dgm:cxn modelId="{7E39A619-5B9A-45D6-83EA-B1ECB94963AB}" type="presParOf" srcId="{1AFFD95E-1D8B-4347-B963-0FD1FCB210FD}" destId="{05D9B739-C8EF-4B6D-A738-1D2E37A8C1D9}" srcOrd="0" destOrd="0" presId="urn:microsoft.com/office/officeart/2005/8/layout/hierarchy3"/>
    <dgm:cxn modelId="{A8373F8B-E1A4-4208-AD62-CB57495D6D11}" type="presParOf" srcId="{1AFFD95E-1D8B-4347-B963-0FD1FCB210FD}" destId="{48DD2138-5698-4CE6-A6C6-0FA81DF4C8C9}" srcOrd="1" destOrd="0" presId="urn:microsoft.com/office/officeart/2005/8/layout/hierarchy3"/>
    <dgm:cxn modelId="{88AFC2F8-54BC-44BC-A2B5-08120DD1C970}" type="presParOf" srcId="{0E3EB149-C174-47A1-9077-15AD253D5323}" destId="{29CB3105-E737-4379-A7EE-3D348A26BB3B}" srcOrd="1" destOrd="0" presId="urn:microsoft.com/office/officeart/2005/8/layout/hierarchy3"/>
    <dgm:cxn modelId="{0FEA2E5C-28EE-4C52-9D7E-A063792D9263}" type="presParOf" srcId="{29CB3105-E737-4379-A7EE-3D348A26BB3B}" destId="{08724D77-2D07-4793-A877-D1F7D59C84EB}" srcOrd="0" destOrd="0" presId="urn:microsoft.com/office/officeart/2005/8/layout/hierarchy3"/>
    <dgm:cxn modelId="{19F93E4F-7D0C-433E-A86B-B9E44640E97C}" type="presParOf" srcId="{29CB3105-E737-4379-A7EE-3D348A26BB3B}" destId="{617E914E-470C-4305-B320-7883A7C91980}" srcOrd="1" destOrd="0" presId="urn:microsoft.com/office/officeart/2005/8/layout/hierarchy3"/>
    <dgm:cxn modelId="{5F580EDB-E280-45A5-8FD4-A4159C73BBDE}" type="presParOf" srcId="{83116671-14C4-4D7C-A1CB-B95539651833}" destId="{1461F438-B73E-4D5E-9030-EE677A76C7BB}" srcOrd="1" destOrd="0" presId="urn:microsoft.com/office/officeart/2005/8/layout/hierarchy3"/>
    <dgm:cxn modelId="{00EB7CA9-B14E-419C-B169-93F1D0F74209}" type="presParOf" srcId="{1461F438-B73E-4D5E-9030-EE677A76C7BB}" destId="{4ECBAC5D-4D76-4B89-BD98-4E9A54D867ED}" srcOrd="0" destOrd="0" presId="urn:microsoft.com/office/officeart/2005/8/layout/hierarchy3"/>
    <dgm:cxn modelId="{B14C4868-636D-455D-BADB-2B95CC918C30}" type="presParOf" srcId="{4ECBAC5D-4D76-4B89-BD98-4E9A54D867ED}" destId="{EAC7BBB9-E2CD-4D64-A850-43669C43F30F}" srcOrd="0" destOrd="0" presId="urn:microsoft.com/office/officeart/2005/8/layout/hierarchy3"/>
    <dgm:cxn modelId="{F8BCB5AA-0FC5-43E9-849A-977DDCB89488}" type="presParOf" srcId="{4ECBAC5D-4D76-4B89-BD98-4E9A54D867ED}" destId="{57624576-0A4C-471D-967C-5A5CC1D18773}" srcOrd="1" destOrd="0" presId="urn:microsoft.com/office/officeart/2005/8/layout/hierarchy3"/>
    <dgm:cxn modelId="{87B9D204-B247-46E4-97AD-EF416FC02E2E}" type="presParOf" srcId="{1461F438-B73E-4D5E-9030-EE677A76C7BB}" destId="{F792940E-EB9C-4248-A869-379E45CFFBDD}" srcOrd="1" destOrd="0" presId="urn:microsoft.com/office/officeart/2005/8/layout/hierarchy3"/>
    <dgm:cxn modelId="{F1A803E5-D4DF-4E75-9BCE-AA3E7956C0F3}" type="presParOf" srcId="{F792940E-EB9C-4248-A869-379E45CFFBDD}" destId="{583A307C-AF07-4235-B7D9-6468A3480F84}" srcOrd="0" destOrd="0" presId="urn:microsoft.com/office/officeart/2005/8/layout/hierarchy3"/>
    <dgm:cxn modelId="{29047DA8-F6E7-456C-90D2-B88C223A312C}" type="presParOf" srcId="{F792940E-EB9C-4248-A869-379E45CFFBDD}" destId="{1EDE0F68-6B98-45D7-A759-5A7E79B44216}" srcOrd="1" destOrd="0" presId="urn:microsoft.com/office/officeart/2005/8/layout/hierarchy3"/>
  </dgm:cxnLst>
  <dgm:bg/>
  <dgm:whole/>
  <dgm:extLst>
    <a:ext uri="http://schemas.microsoft.com/office/drawing/2008/diagram"/>
  </dgm:extLst>
</dgm:dataModel>
</file>

<file path=ppt/diagrams/data16.xml><?xml version="1.0" encoding="utf-8"?>
<dgm:dataModel xmlns:dgm="http://schemas.openxmlformats.org/drawingml/2006/diagram" xmlns:a="http://schemas.openxmlformats.org/drawingml/2006/main">
  <dgm:ptLst>
    <dgm:pt modelId="{D6FC1387-495F-468E-8E97-73F4244E1757}" type="doc">
      <dgm:prSet loTypeId="urn:microsoft.com/office/officeart/2005/8/layout/vList2" loCatId="list" qsTypeId="urn:microsoft.com/office/officeart/2005/8/quickstyle/3d1" qsCatId="3D" csTypeId="urn:microsoft.com/office/officeart/2005/8/colors/accent1_2#7" csCatId="accent1"/>
      <dgm:spPr/>
      <dgm:t>
        <a:bodyPr/>
        <a:lstStyle/>
        <a:p>
          <a:endParaRPr lang="el-GR"/>
        </a:p>
      </dgm:t>
    </dgm:pt>
    <dgm:pt modelId="{630B1843-7C6B-41E4-83DE-EBCB609A6E97}">
      <dgm:prSet/>
      <dgm:spPr/>
      <dgm:t>
        <a:bodyPr/>
        <a:lstStyle/>
        <a:p>
          <a:pPr rtl="0"/>
          <a:r>
            <a:rPr lang="el-GR" i="1" dirty="0" smtClean="0"/>
            <a:t>Πώς μπορούν οι Δήμοι &amp; Περιφέρειες να ενταχθούν στο πρόγραμμα εξυγίανσης;</a:t>
          </a:r>
          <a:endParaRPr lang="el-GR" dirty="0"/>
        </a:p>
      </dgm:t>
    </dgm:pt>
    <dgm:pt modelId="{36F9F91D-F2EF-4E84-9F35-E29B730D3389}" type="parTrans" cxnId="{FA2BD90E-201A-44B6-9736-A247FB0FC290}">
      <dgm:prSet/>
      <dgm:spPr/>
      <dgm:t>
        <a:bodyPr/>
        <a:lstStyle/>
        <a:p>
          <a:endParaRPr lang="el-GR"/>
        </a:p>
      </dgm:t>
    </dgm:pt>
    <dgm:pt modelId="{5A4C6B30-BDCF-45F0-94CA-C6FCAB8BF6A8}" type="sibTrans" cxnId="{FA2BD90E-201A-44B6-9736-A247FB0FC290}">
      <dgm:prSet/>
      <dgm:spPr/>
      <dgm:t>
        <a:bodyPr/>
        <a:lstStyle/>
        <a:p>
          <a:endParaRPr lang="el-GR"/>
        </a:p>
      </dgm:t>
    </dgm:pt>
    <dgm:pt modelId="{940FB7FB-0E14-4B63-8875-E60DDB69B279}">
      <dgm:prSet/>
      <dgm:spPr/>
      <dgm:t>
        <a:bodyPr/>
        <a:lstStyle/>
        <a:p>
          <a:pPr rtl="0"/>
          <a:r>
            <a:rPr lang="el-GR" dirty="0" smtClean="0"/>
            <a:t>Είτε κατόπιν δική τους αίτησης, </a:t>
          </a:r>
          <a:endParaRPr lang="el-GR" dirty="0"/>
        </a:p>
      </dgm:t>
    </dgm:pt>
    <dgm:pt modelId="{827549C2-312F-468A-BC91-77344A6538F8}" type="parTrans" cxnId="{12E1A8F6-92EF-4266-82F2-2BE36B23E462}">
      <dgm:prSet/>
      <dgm:spPr/>
      <dgm:t>
        <a:bodyPr/>
        <a:lstStyle/>
        <a:p>
          <a:endParaRPr lang="el-GR"/>
        </a:p>
      </dgm:t>
    </dgm:pt>
    <dgm:pt modelId="{5280F254-F7C2-4CE4-AC73-DFCBEE20745B}" type="sibTrans" cxnId="{12E1A8F6-92EF-4266-82F2-2BE36B23E462}">
      <dgm:prSet/>
      <dgm:spPr/>
      <dgm:t>
        <a:bodyPr/>
        <a:lstStyle/>
        <a:p>
          <a:endParaRPr lang="el-GR"/>
        </a:p>
      </dgm:t>
    </dgm:pt>
    <dgm:pt modelId="{F79FE681-4C23-484A-BD22-8A3314CB2D52}">
      <dgm:prSet/>
      <dgm:spPr/>
      <dgm:t>
        <a:bodyPr/>
        <a:lstStyle/>
        <a:p>
          <a:pPr rtl="0"/>
          <a:r>
            <a:rPr lang="el-GR" dirty="0" smtClean="0"/>
            <a:t>Είτε κατόπιν σχετικής απόφασης του Υπουργού Εσωτερικών, Αποκέντρωσης &amp; Ηλεκτρονικής Διακυβέρνησης</a:t>
          </a:r>
          <a:endParaRPr lang="el-GR" dirty="0"/>
        </a:p>
      </dgm:t>
    </dgm:pt>
    <dgm:pt modelId="{4EB1B3D4-8F5B-4E97-89FF-83C2D00259B7}" type="parTrans" cxnId="{58688664-5791-4652-BCE2-63DA02D5D3C2}">
      <dgm:prSet/>
      <dgm:spPr/>
      <dgm:t>
        <a:bodyPr/>
        <a:lstStyle/>
        <a:p>
          <a:endParaRPr lang="el-GR"/>
        </a:p>
      </dgm:t>
    </dgm:pt>
    <dgm:pt modelId="{A67DF7D2-B0F2-4096-A8AB-10FA3207E155}" type="sibTrans" cxnId="{58688664-5791-4652-BCE2-63DA02D5D3C2}">
      <dgm:prSet/>
      <dgm:spPr/>
      <dgm:t>
        <a:bodyPr/>
        <a:lstStyle/>
        <a:p>
          <a:endParaRPr lang="el-GR"/>
        </a:p>
      </dgm:t>
    </dgm:pt>
    <dgm:pt modelId="{DD875932-D50D-432B-9C58-458735051317}">
      <dgm:prSet/>
      <dgm:spPr/>
      <dgm:t>
        <a:bodyPr/>
        <a:lstStyle/>
        <a:p>
          <a:pPr rtl="0"/>
          <a:r>
            <a:rPr lang="el-GR" i="1" dirty="0" smtClean="0"/>
            <a:t>Το πρόγραμμα Εξυγίανσης διαχειρίζεται Εποπτική Επιτροπή, η οποία αποτελείται από</a:t>
          </a:r>
          <a:r>
            <a:rPr lang="en-US" i="1" dirty="0" smtClean="0"/>
            <a:t>:</a:t>
          </a:r>
          <a:endParaRPr lang="el-GR" dirty="0"/>
        </a:p>
      </dgm:t>
    </dgm:pt>
    <dgm:pt modelId="{99DE45FB-8DC4-4433-9C4D-12C95061B684}" type="parTrans" cxnId="{F34EECAF-87CA-41BA-9823-977CA4603C09}">
      <dgm:prSet/>
      <dgm:spPr/>
      <dgm:t>
        <a:bodyPr/>
        <a:lstStyle/>
        <a:p>
          <a:endParaRPr lang="el-GR"/>
        </a:p>
      </dgm:t>
    </dgm:pt>
    <dgm:pt modelId="{520617B8-87A5-4986-8C91-69DC7C7B3AB7}" type="sibTrans" cxnId="{F34EECAF-87CA-41BA-9823-977CA4603C09}">
      <dgm:prSet/>
      <dgm:spPr/>
      <dgm:t>
        <a:bodyPr/>
        <a:lstStyle/>
        <a:p>
          <a:endParaRPr lang="el-GR"/>
        </a:p>
      </dgm:t>
    </dgm:pt>
    <dgm:pt modelId="{9405E976-3A15-4DF3-877F-188065292C6A}">
      <dgm:prSet/>
      <dgm:spPr/>
      <dgm:t>
        <a:bodyPr/>
        <a:lstStyle/>
        <a:p>
          <a:pPr rtl="0"/>
          <a:r>
            <a:rPr lang="el-GR" dirty="0" smtClean="0"/>
            <a:t>Έναν Σύμβουλο του Ελεγκτικού Συνεδρίου </a:t>
          </a:r>
          <a:r>
            <a:rPr lang="en-US" dirty="0" smtClean="0"/>
            <a:t>(</a:t>
          </a:r>
          <a:r>
            <a:rPr lang="el-GR" dirty="0" smtClean="0"/>
            <a:t>Πρόεδρος</a:t>
          </a:r>
          <a:r>
            <a:rPr lang="en-US" dirty="0" smtClean="0"/>
            <a:t>)</a:t>
          </a:r>
          <a:endParaRPr lang="el-GR" dirty="0"/>
        </a:p>
      </dgm:t>
    </dgm:pt>
    <dgm:pt modelId="{36E4FF0E-7606-493D-AF37-A3DC174FDF13}" type="parTrans" cxnId="{BA6C0DCB-31B8-44A6-B734-AD4DE5DBC335}">
      <dgm:prSet/>
      <dgm:spPr/>
      <dgm:t>
        <a:bodyPr/>
        <a:lstStyle/>
        <a:p>
          <a:endParaRPr lang="el-GR"/>
        </a:p>
      </dgm:t>
    </dgm:pt>
    <dgm:pt modelId="{93AA62E8-1FA1-4EE9-B401-30956E85E954}" type="sibTrans" cxnId="{BA6C0DCB-31B8-44A6-B734-AD4DE5DBC335}">
      <dgm:prSet/>
      <dgm:spPr/>
      <dgm:t>
        <a:bodyPr/>
        <a:lstStyle/>
        <a:p>
          <a:endParaRPr lang="el-GR"/>
        </a:p>
      </dgm:t>
    </dgm:pt>
    <dgm:pt modelId="{42C17D2A-7130-4AF8-ACD2-97ED759B78E2}">
      <dgm:prSet/>
      <dgm:spPr/>
      <dgm:t>
        <a:bodyPr/>
        <a:lstStyle/>
        <a:p>
          <a:pPr rtl="0"/>
          <a:r>
            <a:rPr lang="el-GR" dirty="0" smtClean="0"/>
            <a:t>Τον Γενικό Διευθυντή του Υπουργείου Εσωτερικών, Αποκέντρωσης &amp; Ηλεκτρονικής Διακυβέρνησης,</a:t>
          </a:r>
          <a:endParaRPr lang="el-GR" dirty="0"/>
        </a:p>
      </dgm:t>
    </dgm:pt>
    <dgm:pt modelId="{0A0D4ED2-1DE0-4809-B556-973BD179487A}" type="parTrans" cxnId="{EA475E6F-6D37-4204-B547-00A411CDCBBD}">
      <dgm:prSet/>
      <dgm:spPr/>
      <dgm:t>
        <a:bodyPr/>
        <a:lstStyle/>
        <a:p>
          <a:endParaRPr lang="el-GR"/>
        </a:p>
      </dgm:t>
    </dgm:pt>
    <dgm:pt modelId="{A5023C48-C1D4-4C4A-9A9C-5E840A0637A5}" type="sibTrans" cxnId="{EA475E6F-6D37-4204-B547-00A411CDCBBD}">
      <dgm:prSet/>
      <dgm:spPr/>
      <dgm:t>
        <a:bodyPr/>
        <a:lstStyle/>
        <a:p>
          <a:endParaRPr lang="el-GR"/>
        </a:p>
      </dgm:t>
    </dgm:pt>
    <dgm:pt modelId="{14A35F53-C218-4319-A793-7076675BC896}">
      <dgm:prSet/>
      <dgm:spPr/>
      <dgm:t>
        <a:bodyPr/>
        <a:lstStyle/>
        <a:p>
          <a:pPr rtl="0"/>
          <a:r>
            <a:rPr lang="el-GR" dirty="0" smtClean="0"/>
            <a:t>Έναν εκπρόσωπο της Κεντρικής Ένωσης Δήμων &amp; Κοινοτήτων Ελλάδας ή της Ένωσης Περιφερειών Ελλάδας (ανάλογα με την περίπτωση)</a:t>
          </a:r>
          <a:r>
            <a:rPr lang="en-US" dirty="0" smtClean="0"/>
            <a:t>  </a:t>
          </a:r>
          <a:endParaRPr lang="el-GR" dirty="0"/>
        </a:p>
      </dgm:t>
    </dgm:pt>
    <dgm:pt modelId="{27E92895-BBAB-4268-A9E3-E8F702B7FDB3}" type="parTrans" cxnId="{833E8A2A-3CEE-45E7-9F1B-9FD16F1D7DE3}">
      <dgm:prSet/>
      <dgm:spPr/>
      <dgm:t>
        <a:bodyPr/>
        <a:lstStyle/>
        <a:p>
          <a:endParaRPr lang="el-GR"/>
        </a:p>
      </dgm:t>
    </dgm:pt>
    <dgm:pt modelId="{590760FB-DB60-4FCE-9FEE-199E943B7453}" type="sibTrans" cxnId="{833E8A2A-3CEE-45E7-9F1B-9FD16F1D7DE3}">
      <dgm:prSet/>
      <dgm:spPr/>
      <dgm:t>
        <a:bodyPr/>
        <a:lstStyle/>
        <a:p>
          <a:endParaRPr lang="el-GR"/>
        </a:p>
      </dgm:t>
    </dgm:pt>
    <dgm:pt modelId="{D7DC3391-3E11-4C42-998E-2417E1F0CE56}" type="pres">
      <dgm:prSet presAssocID="{D6FC1387-495F-468E-8E97-73F4244E1757}" presName="linear" presStyleCnt="0">
        <dgm:presLayoutVars>
          <dgm:animLvl val="lvl"/>
          <dgm:resizeHandles val="exact"/>
        </dgm:presLayoutVars>
      </dgm:prSet>
      <dgm:spPr/>
      <dgm:t>
        <a:bodyPr/>
        <a:lstStyle/>
        <a:p>
          <a:endParaRPr lang="el-GR"/>
        </a:p>
      </dgm:t>
    </dgm:pt>
    <dgm:pt modelId="{C205E5D7-782B-4D8D-A3D2-02CA251E877A}" type="pres">
      <dgm:prSet presAssocID="{630B1843-7C6B-41E4-83DE-EBCB609A6E97}" presName="parentText" presStyleLbl="node1" presStyleIdx="0" presStyleCnt="2">
        <dgm:presLayoutVars>
          <dgm:chMax val="0"/>
          <dgm:bulletEnabled val="1"/>
        </dgm:presLayoutVars>
      </dgm:prSet>
      <dgm:spPr/>
      <dgm:t>
        <a:bodyPr/>
        <a:lstStyle/>
        <a:p>
          <a:endParaRPr lang="el-GR"/>
        </a:p>
      </dgm:t>
    </dgm:pt>
    <dgm:pt modelId="{7ADEB14F-9829-48AC-9AAC-664974A59A8F}" type="pres">
      <dgm:prSet presAssocID="{630B1843-7C6B-41E4-83DE-EBCB609A6E97}" presName="childText" presStyleLbl="revTx" presStyleIdx="0" presStyleCnt="2">
        <dgm:presLayoutVars>
          <dgm:bulletEnabled val="1"/>
        </dgm:presLayoutVars>
      </dgm:prSet>
      <dgm:spPr/>
      <dgm:t>
        <a:bodyPr/>
        <a:lstStyle/>
        <a:p>
          <a:endParaRPr lang="el-GR"/>
        </a:p>
      </dgm:t>
    </dgm:pt>
    <dgm:pt modelId="{F45F991B-3921-49C6-A7AA-460DA5AFC8E7}" type="pres">
      <dgm:prSet presAssocID="{DD875932-D50D-432B-9C58-458735051317}" presName="parentText" presStyleLbl="node1" presStyleIdx="1" presStyleCnt="2">
        <dgm:presLayoutVars>
          <dgm:chMax val="0"/>
          <dgm:bulletEnabled val="1"/>
        </dgm:presLayoutVars>
      </dgm:prSet>
      <dgm:spPr/>
      <dgm:t>
        <a:bodyPr/>
        <a:lstStyle/>
        <a:p>
          <a:endParaRPr lang="el-GR"/>
        </a:p>
      </dgm:t>
    </dgm:pt>
    <dgm:pt modelId="{245A8177-143E-4F44-8F3D-4C91A276A0CC}" type="pres">
      <dgm:prSet presAssocID="{DD875932-D50D-432B-9C58-458735051317}" presName="childText" presStyleLbl="revTx" presStyleIdx="1" presStyleCnt="2">
        <dgm:presLayoutVars>
          <dgm:bulletEnabled val="1"/>
        </dgm:presLayoutVars>
      </dgm:prSet>
      <dgm:spPr/>
      <dgm:t>
        <a:bodyPr/>
        <a:lstStyle/>
        <a:p>
          <a:endParaRPr lang="el-GR"/>
        </a:p>
      </dgm:t>
    </dgm:pt>
  </dgm:ptLst>
  <dgm:cxnLst>
    <dgm:cxn modelId="{D44C073A-DC6E-476B-924C-0F01470891BF}" type="presOf" srcId="{14A35F53-C218-4319-A793-7076675BC896}" destId="{245A8177-143E-4F44-8F3D-4C91A276A0CC}" srcOrd="0" destOrd="2" presId="urn:microsoft.com/office/officeart/2005/8/layout/vList2"/>
    <dgm:cxn modelId="{BA6C0DCB-31B8-44A6-B734-AD4DE5DBC335}" srcId="{DD875932-D50D-432B-9C58-458735051317}" destId="{9405E976-3A15-4DF3-877F-188065292C6A}" srcOrd="0" destOrd="0" parTransId="{36E4FF0E-7606-493D-AF37-A3DC174FDF13}" sibTransId="{93AA62E8-1FA1-4EE9-B401-30956E85E954}"/>
    <dgm:cxn modelId="{4BA3475E-6F9A-455B-B4E2-0EC37F2BE246}" type="presOf" srcId="{DD875932-D50D-432B-9C58-458735051317}" destId="{F45F991B-3921-49C6-A7AA-460DA5AFC8E7}" srcOrd="0" destOrd="0" presId="urn:microsoft.com/office/officeart/2005/8/layout/vList2"/>
    <dgm:cxn modelId="{F34EECAF-87CA-41BA-9823-977CA4603C09}" srcId="{D6FC1387-495F-468E-8E97-73F4244E1757}" destId="{DD875932-D50D-432B-9C58-458735051317}" srcOrd="1" destOrd="0" parTransId="{99DE45FB-8DC4-4433-9C4D-12C95061B684}" sibTransId="{520617B8-87A5-4986-8C91-69DC7C7B3AB7}"/>
    <dgm:cxn modelId="{6AFEF3DE-740D-48B1-9A8A-F561E8F7233A}" type="presOf" srcId="{D6FC1387-495F-468E-8E97-73F4244E1757}" destId="{D7DC3391-3E11-4C42-998E-2417E1F0CE56}" srcOrd="0" destOrd="0" presId="urn:microsoft.com/office/officeart/2005/8/layout/vList2"/>
    <dgm:cxn modelId="{FA2BD90E-201A-44B6-9736-A247FB0FC290}" srcId="{D6FC1387-495F-468E-8E97-73F4244E1757}" destId="{630B1843-7C6B-41E4-83DE-EBCB609A6E97}" srcOrd="0" destOrd="0" parTransId="{36F9F91D-F2EF-4E84-9F35-E29B730D3389}" sibTransId="{5A4C6B30-BDCF-45F0-94CA-C6FCAB8BF6A8}"/>
    <dgm:cxn modelId="{8F539737-4714-4413-825F-6C096BAC3252}" type="presOf" srcId="{9405E976-3A15-4DF3-877F-188065292C6A}" destId="{245A8177-143E-4F44-8F3D-4C91A276A0CC}" srcOrd="0" destOrd="0" presId="urn:microsoft.com/office/officeart/2005/8/layout/vList2"/>
    <dgm:cxn modelId="{EA475E6F-6D37-4204-B547-00A411CDCBBD}" srcId="{DD875932-D50D-432B-9C58-458735051317}" destId="{42C17D2A-7130-4AF8-ACD2-97ED759B78E2}" srcOrd="1" destOrd="0" parTransId="{0A0D4ED2-1DE0-4809-B556-973BD179487A}" sibTransId="{A5023C48-C1D4-4C4A-9A9C-5E840A0637A5}"/>
    <dgm:cxn modelId="{94941562-1443-44B2-B86D-72A96037A125}" type="presOf" srcId="{940FB7FB-0E14-4B63-8875-E60DDB69B279}" destId="{7ADEB14F-9829-48AC-9AAC-664974A59A8F}" srcOrd="0" destOrd="0" presId="urn:microsoft.com/office/officeart/2005/8/layout/vList2"/>
    <dgm:cxn modelId="{12E1A8F6-92EF-4266-82F2-2BE36B23E462}" srcId="{630B1843-7C6B-41E4-83DE-EBCB609A6E97}" destId="{940FB7FB-0E14-4B63-8875-E60DDB69B279}" srcOrd="0" destOrd="0" parTransId="{827549C2-312F-468A-BC91-77344A6538F8}" sibTransId="{5280F254-F7C2-4CE4-AC73-DFCBEE20745B}"/>
    <dgm:cxn modelId="{58688664-5791-4652-BCE2-63DA02D5D3C2}" srcId="{630B1843-7C6B-41E4-83DE-EBCB609A6E97}" destId="{F79FE681-4C23-484A-BD22-8A3314CB2D52}" srcOrd="1" destOrd="0" parTransId="{4EB1B3D4-8F5B-4E97-89FF-83C2D00259B7}" sibTransId="{A67DF7D2-B0F2-4096-A8AB-10FA3207E155}"/>
    <dgm:cxn modelId="{833E8A2A-3CEE-45E7-9F1B-9FD16F1D7DE3}" srcId="{DD875932-D50D-432B-9C58-458735051317}" destId="{14A35F53-C218-4319-A793-7076675BC896}" srcOrd="2" destOrd="0" parTransId="{27E92895-BBAB-4268-A9E3-E8F702B7FDB3}" sibTransId="{590760FB-DB60-4FCE-9FEE-199E943B7453}"/>
    <dgm:cxn modelId="{B5D22C68-E934-402B-928F-630B4528E773}" type="presOf" srcId="{42C17D2A-7130-4AF8-ACD2-97ED759B78E2}" destId="{245A8177-143E-4F44-8F3D-4C91A276A0CC}" srcOrd="0" destOrd="1" presId="urn:microsoft.com/office/officeart/2005/8/layout/vList2"/>
    <dgm:cxn modelId="{D7479D1D-F211-41A5-AF22-0D57A6331F11}" type="presOf" srcId="{F79FE681-4C23-484A-BD22-8A3314CB2D52}" destId="{7ADEB14F-9829-48AC-9AAC-664974A59A8F}" srcOrd="0" destOrd="1" presId="urn:microsoft.com/office/officeart/2005/8/layout/vList2"/>
    <dgm:cxn modelId="{41087B38-2916-4009-A391-1E566D856F96}" type="presOf" srcId="{630B1843-7C6B-41E4-83DE-EBCB609A6E97}" destId="{C205E5D7-782B-4D8D-A3D2-02CA251E877A}" srcOrd="0" destOrd="0" presId="urn:microsoft.com/office/officeart/2005/8/layout/vList2"/>
    <dgm:cxn modelId="{3A5E9A84-6175-4125-8811-2B63E9DCCE87}" type="presParOf" srcId="{D7DC3391-3E11-4C42-998E-2417E1F0CE56}" destId="{C205E5D7-782B-4D8D-A3D2-02CA251E877A}" srcOrd="0" destOrd="0" presId="urn:microsoft.com/office/officeart/2005/8/layout/vList2"/>
    <dgm:cxn modelId="{0D781AB8-9E02-4188-A69D-FE4DF6F44784}" type="presParOf" srcId="{D7DC3391-3E11-4C42-998E-2417E1F0CE56}" destId="{7ADEB14F-9829-48AC-9AAC-664974A59A8F}" srcOrd="1" destOrd="0" presId="urn:microsoft.com/office/officeart/2005/8/layout/vList2"/>
    <dgm:cxn modelId="{1C56061C-720E-4790-A865-CC18C4194251}" type="presParOf" srcId="{D7DC3391-3E11-4C42-998E-2417E1F0CE56}" destId="{F45F991B-3921-49C6-A7AA-460DA5AFC8E7}" srcOrd="2" destOrd="0" presId="urn:microsoft.com/office/officeart/2005/8/layout/vList2"/>
    <dgm:cxn modelId="{E82A92F3-C491-4979-928C-8135736C285F}" type="presParOf" srcId="{D7DC3391-3E11-4C42-998E-2417E1F0CE56}" destId="{245A8177-143E-4F44-8F3D-4C91A276A0CC}" srcOrd="3" destOrd="0" presId="urn:microsoft.com/office/officeart/2005/8/layout/vList2"/>
  </dgm:cxnLst>
  <dgm:bg/>
  <dgm:whole/>
  <dgm:extLst>
    <a:ext uri="http://schemas.microsoft.com/office/drawing/2008/diagram"/>
  </dgm:extLst>
</dgm:dataModel>
</file>

<file path=ppt/diagrams/data17.xml><?xml version="1.0" encoding="utf-8"?>
<dgm:dataModel xmlns:dgm="http://schemas.openxmlformats.org/drawingml/2006/diagram" xmlns:a="http://schemas.openxmlformats.org/drawingml/2006/main">
  <dgm:ptLst>
    <dgm:pt modelId="{249ECB0F-FBFC-4552-A589-E934F740E2EA}" type="doc">
      <dgm:prSet loTypeId="urn:microsoft.com/office/officeart/2005/8/layout/vList5" loCatId="list" qsTypeId="urn:microsoft.com/office/officeart/2005/8/quickstyle/3d2" qsCatId="3D" csTypeId="urn:microsoft.com/office/officeart/2005/8/colors/accent1_2#8" csCatId="accent1" phldr="1"/>
      <dgm:spPr/>
      <dgm:t>
        <a:bodyPr/>
        <a:lstStyle/>
        <a:p>
          <a:endParaRPr lang="el-GR"/>
        </a:p>
      </dgm:t>
    </dgm:pt>
    <dgm:pt modelId="{F05B7A21-C8AD-48D1-916A-D72DF70857A2}">
      <dgm:prSet/>
      <dgm:spPr/>
      <dgm:t>
        <a:bodyPr/>
        <a:lstStyle/>
        <a:p>
          <a:pPr rtl="0"/>
          <a:r>
            <a:rPr lang="el-GR" dirty="0" smtClean="0"/>
            <a:t>Οι Δήμοι, οι Περιφέρειες &amp; τα Νομικά τους Πρόσωπα υπάγονται στον προληπτικό έλεγχο του Ελεγκτικού Συνεδρίου</a:t>
          </a:r>
          <a:endParaRPr lang="el-GR" dirty="0"/>
        </a:p>
      </dgm:t>
    </dgm:pt>
    <dgm:pt modelId="{08A9988A-F645-4874-96C3-53E211ABB27E}" type="parTrans" cxnId="{D0687FD2-C859-47AC-A39E-68D5A52F3990}">
      <dgm:prSet/>
      <dgm:spPr/>
      <dgm:t>
        <a:bodyPr/>
        <a:lstStyle/>
        <a:p>
          <a:endParaRPr lang="el-GR"/>
        </a:p>
      </dgm:t>
    </dgm:pt>
    <dgm:pt modelId="{5F1ED49B-79F1-4E72-BA9C-2AB1BC27F850}" type="sibTrans" cxnId="{D0687FD2-C859-47AC-A39E-68D5A52F3990}">
      <dgm:prSet/>
      <dgm:spPr/>
      <dgm:t>
        <a:bodyPr/>
        <a:lstStyle/>
        <a:p>
          <a:endParaRPr lang="el-GR"/>
        </a:p>
      </dgm:t>
    </dgm:pt>
    <dgm:pt modelId="{E3E089DD-A4CF-4394-827D-D4A5353D5B81}">
      <dgm:prSet/>
      <dgm:spPr/>
      <dgm:t>
        <a:bodyPr/>
        <a:lstStyle/>
        <a:p>
          <a:pPr rtl="0"/>
          <a:r>
            <a:rPr lang="el-GR" dirty="0" err="1" smtClean="0"/>
            <a:t>Προσυμβατικός</a:t>
          </a:r>
          <a:r>
            <a:rPr lang="el-GR" dirty="0" smtClean="0"/>
            <a:t> έλεγχος νομιμότητας άνω των 100 χιλ ευρώ</a:t>
          </a:r>
          <a:endParaRPr lang="el-GR" dirty="0"/>
        </a:p>
      </dgm:t>
    </dgm:pt>
    <dgm:pt modelId="{88136B45-6838-466C-9D2B-AA510342BEE1}" type="parTrans" cxnId="{2827EB59-E328-4FCD-8252-40045677B233}">
      <dgm:prSet/>
      <dgm:spPr/>
      <dgm:t>
        <a:bodyPr/>
        <a:lstStyle/>
        <a:p>
          <a:endParaRPr lang="el-GR"/>
        </a:p>
      </dgm:t>
    </dgm:pt>
    <dgm:pt modelId="{0D8D6A3A-A7F6-4E6E-965F-B5A290710CDC}" type="sibTrans" cxnId="{2827EB59-E328-4FCD-8252-40045677B233}">
      <dgm:prSet/>
      <dgm:spPr/>
      <dgm:t>
        <a:bodyPr/>
        <a:lstStyle/>
        <a:p>
          <a:endParaRPr lang="el-GR"/>
        </a:p>
      </dgm:t>
    </dgm:pt>
    <dgm:pt modelId="{A2683EFE-C6E1-480E-AEBA-4410694B6F02}">
      <dgm:prSet/>
      <dgm:spPr/>
      <dgm:t>
        <a:bodyPr/>
        <a:lstStyle/>
        <a:p>
          <a:pPr rtl="0"/>
          <a:r>
            <a:rPr lang="el-GR" dirty="0" smtClean="0"/>
            <a:t>Έλεγχος για την είσπραξη των εσόδων από Ε.Σ.   </a:t>
          </a:r>
          <a:endParaRPr lang="el-GR" dirty="0"/>
        </a:p>
      </dgm:t>
    </dgm:pt>
    <dgm:pt modelId="{066ED413-85C7-407F-8C3A-DE6D23647383}" type="parTrans" cxnId="{F8A33312-FCF9-4B18-BC04-4A15E18267AA}">
      <dgm:prSet/>
      <dgm:spPr/>
      <dgm:t>
        <a:bodyPr/>
        <a:lstStyle/>
        <a:p>
          <a:endParaRPr lang="el-GR"/>
        </a:p>
      </dgm:t>
    </dgm:pt>
    <dgm:pt modelId="{0FF43DD3-7F5D-4301-A91D-20B09D2E6B48}" type="sibTrans" cxnId="{F8A33312-FCF9-4B18-BC04-4A15E18267AA}">
      <dgm:prSet/>
      <dgm:spPr/>
      <dgm:t>
        <a:bodyPr/>
        <a:lstStyle/>
        <a:p>
          <a:endParaRPr lang="el-GR"/>
        </a:p>
      </dgm:t>
    </dgm:pt>
    <dgm:pt modelId="{5603878F-16D4-43FE-8EA3-46A0D97886B4}">
      <dgm:prSet/>
      <dgm:spPr/>
      <dgm:t>
        <a:bodyPr/>
        <a:lstStyle/>
        <a:p>
          <a:pPr rtl="0"/>
          <a:r>
            <a:rPr lang="el-GR" dirty="0" smtClean="0"/>
            <a:t>Οι Δήμοι &amp; οι Περιφέρειες υποχρεούνται να τηρούν διπλογραφικό σύστημα αναλυτικής λογιστικής</a:t>
          </a:r>
          <a:r>
            <a:rPr lang="en-US" dirty="0" smtClean="0"/>
            <a:t> </a:t>
          </a:r>
          <a:endParaRPr lang="el-GR" dirty="0"/>
        </a:p>
      </dgm:t>
    </dgm:pt>
    <dgm:pt modelId="{4F41DF10-C0E3-4ED6-9355-C91C0B766F28}" type="parTrans" cxnId="{5D2CDAD6-084D-4CF8-8024-0A9D953ED2FD}">
      <dgm:prSet/>
      <dgm:spPr/>
      <dgm:t>
        <a:bodyPr/>
        <a:lstStyle/>
        <a:p>
          <a:endParaRPr lang="el-GR"/>
        </a:p>
      </dgm:t>
    </dgm:pt>
    <dgm:pt modelId="{E66DF320-303E-47A1-AFD6-BBE1D3C19CB8}" type="sibTrans" cxnId="{5D2CDAD6-084D-4CF8-8024-0A9D953ED2FD}">
      <dgm:prSet/>
      <dgm:spPr/>
      <dgm:t>
        <a:bodyPr/>
        <a:lstStyle/>
        <a:p>
          <a:endParaRPr lang="el-GR"/>
        </a:p>
      </dgm:t>
    </dgm:pt>
    <dgm:pt modelId="{ADCF7360-498C-417F-A9A1-04AD048F77BB}">
      <dgm:prSet/>
      <dgm:spPr/>
      <dgm:t>
        <a:bodyPr/>
        <a:lstStyle/>
        <a:p>
          <a:pPr rtl="0"/>
          <a:r>
            <a:rPr lang="el-GR" dirty="0" smtClean="0"/>
            <a:t>Διαφάνεια - Δημοσιότητα</a:t>
          </a:r>
          <a:r>
            <a:rPr lang="en-US" dirty="0" smtClean="0"/>
            <a:t> </a:t>
          </a:r>
          <a:endParaRPr lang="el-GR" dirty="0"/>
        </a:p>
      </dgm:t>
    </dgm:pt>
    <dgm:pt modelId="{0C956D6D-BCBE-4063-A4E8-B3CC5AFF75BC}" type="parTrans" cxnId="{FFD5243B-2785-402B-9515-C88B3754C585}">
      <dgm:prSet/>
      <dgm:spPr/>
      <dgm:t>
        <a:bodyPr/>
        <a:lstStyle/>
        <a:p>
          <a:endParaRPr lang="el-GR"/>
        </a:p>
      </dgm:t>
    </dgm:pt>
    <dgm:pt modelId="{BD03F0BA-79F4-479A-878C-C8DF23ACD1D0}" type="sibTrans" cxnId="{FFD5243B-2785-402B-9515-C88B3754C585}">
      <dgm:prSet/>
      <dgm:spPr/>
      <dgm:t>
        <a:bodyPr/>
        <a:lstStyle/>
        <a:p>
          <a:endParaRPr lang="el-GR"/>
        </a:p>
      </dgm:t>
    </dgm:pt>
    <dgm:pt modelId="{1689EA12-B26B-4B9C-B5E2-DF692B8FE031}" type="pres">
      <dgm:prSet presAssocID="{249ECB0F-FBFC-4552-A589-E934F740E2EA}" presName="Name0" presStyleCnt="0">
        <dgm:presLayoutVars>
          <dgm:dir/>
          <dgm:animLvl val="lvl"/>
          <dgm:resizeHandles val="exact"/>
        </dgm:presLayoutVars>
      </dgm:prSet>
      <dgm:spPr/>
      <dgm:t>
        <a:bodyPr/>
        <a:lstStyle/>
        <a:p>
          <a:endParaRPr lang="el-GR"/>
        </a:p>
      </dgm:t>
    </dgm:pt>
    <dgm:pt modelId="{449ABA09-5903-43E9-9DF9-A26126D159EC}" type="pres">
      <dgm:prSet presAssocID="{F05B7A21-C8AD-48D1-916A-D72DF70857A2}" presName="linNode" presStyleCnt="0"/>
      <dgm:spPr/>
    </dgm:pt>
    <dgm:pt modelId="{CCBF6E81-D391-480E-8279-121C0EB6AFBA}" type="pres">
      <dgm:prSet presAssocID="{F05B7A21-C8AD-48D1-916A-D72DF70857A2}" presName="parentText" presStyleLbl="node1" presStyleIdx="0" presStyleCnt="5" custScaleX="263408">
        <dgm:presLayoutVars>
          <dgm:chMax val="1"/>
          <dgm:bulletEnabled val="1"/>
        </dgm:presLayoutVars>
      </dgm:prSet>
      <dgm:spPr/>
      <dgm:t>
        <a:bodyPr/>
        <a:lstStyle/>
        <a:p>
          <a:endParaRPr lang="el-GR"/>
        </a:p>
      </dgm:t>
    </dgm:pt>
    <dgm:pt modelId="{BFA45A44-5751-433B-AEC5-11ED3C05D9AF}" type="pres">
      <dgm:prSet presAssocID="{5F1ED49B-79F1-4E72-BA9C-2AB1BC27F850}" presName="sp" presStyleCnt="0"/>
      <dgm:spPr/>
    </dgm:pt>
    <dgm:pt modelId="{F781D78C-35D1-4029-9A3B-5C37D0BC4451}" type="pres">
      <dgm:prSet presAssocID="{E3E089DD-A4CF-4394-827D-D4A5353D5B81}" presName="linNode" presStyleCnt="0"/>
      <dgm:spPr/>
    </dgm:pt>
    <dgm:pt modelId="{E28E65BB-DB34-466A-BCE3-11303E43C731}" type="pres">
      <dgm:prSet presAssocID="{E3E089DD-A4CF-4394-827D-D4A5353D5B81}" presName="parentText" presStyleLbl="node1" presStyleIdx="1" presStyleCnt="5" custScaleX="263408">
        <dgm:presLayoutVars>
          <dgm:chMax val="1"/>
          <dgm:bulletEnabled val="1"/>
        </dgm:presLayoutVars>
      </dgm:prSet>
      <dgm:spPr/>
      <dgm:t>
        <a:bodyPr/>
        <a:lstStyle/>
        <a:p>
          <a:endParaRPr lang="el-GR"/>
        </a:p>
      </dgm:t>
    </dgm:pt>
    <dgm:pt modelId="{472331C8-0A3C-4961-977C-03628FB71DBB}" type="pres">
      <dgm:prSet presAssocID="{0D8D6A3A-A7F6-4E6E-965F-B5A290710CDC}" presName="sp" presStyleCnt="0"/>
      <dgm:spPr/>
    </dgm:pt>
    <dgm:pt modelId="{423BB8C8-2CD6-46CC-A494-FA76FC01A33B}" type="pres">
      <dgm:prSet presAssocID="{A2683EFE-C6E1-480E-AEBA-4410694B6F02}" presName="linNode" presStyleCnt="0"/>
      <dgm:spPr/>
    </dgm:pt>
    <dgm:pt modelId="{3388E3A3-1ABD-4D53-9823-28F3D4CD55C7}" type="pres">
      <dgm:prSet presAssocID="{A2683EFE-C6E1-480E-AEBA-4410694B6F02}" presName="parentText" presStyleLbl="node1" presStyleIdx="2" presStyleCnt="5" custScaleX="263408">
        <dgm:presLayoutVars>
          <dgm:chMax val="1"/>
          <dgm:bulletEnabled val="1"/>
        </dgm:presLayoutVars>
      </dgm:prSet>
      <dgm:spPr/>
      <dgm:t>
        <a:bodyPr/>
        <a:lstStyle/>
        <a:p>
          <a:endParaRPr lang="el-GR"/>
        </a:p>
      </dgm:t>
    </dgm:pt>
    <dgm:pt modelId="{21C9D0F0-2645-4104-BE3D-CBBFF7AA77D2}" type="pres">
      <dgm:prSet presAssocID="{0FF43DD3-7F5D-4301-A91D-20B09D2E6B48}" presName="sp" presStyleCnt="0"/>
      <dgm:spPr/>
    </dgm:pt>
    <dgm:pt modelId="{4F40D537-695C-48A0-9857-A8DB574957ED}" type="pres">
      <dgm:prSet presAssocID="{5603878F-16D4-43FE-8EA3-46A0D97886B4}" presName="linNode" presStyleCnt="0"/>
      <dgm:spPr/>
    </dgm:pt>
    <dgm:pt modelId="{251E33B2-0CC8-483F-8669-46F77C15108A}" type="pres">
      <dgm:prSet presAssocID="{5603878F-16D4-43FE-8EA3-46A0D97886B4}" presName="parentText" presStyleLbl="node1" presStyleIdx="3" presStyleCnt="5" custScaleX="263408">
        <dgm:presLayoutVars>
          <dgm:chMax val="1"/>
          <dgm:bulletEnabled val="1"/>
        </dgm:presLayoutVars>
      </dgm:prSet>
      <dgm:spPr/>
      <dgm:t>
        <a:bodyPr/>
        <a:lstStyle/>
        <a:p>
          <a:endParaRPr lang="el-GR"/>
        </a:p>
      </dgm:t>
    </dgm:pt>
    <dgm:pt modelId="{2D17ED72-57D2-45A5-A327-54CAF6EE10FC}" type="pres">
      <dgm:prSet presAssocID="{E66DF320-303E-47A1-AFD6-BBE1D3C19CB8}" presName="sp" presStyleCnt="0"/>
      <dgm:spPr/>
    </dgm:pt>
    <dgm:pt modelId="{9187544F-0F6C-4419-92E7-AE57A274A3D2}" type="pres">
      <dgm:prSet presAssocID="{ADCF7360-498C-417F-A9A1-04AD048F77BB}" presName="linNode" presStyleCnt="0"/>
      <dgm:spPr/>
    </dgm:pt>
    <dgm:pt modelId="{6FEE91FD-4612-4929-BC29-41480EB7BA81}" type="pres">
      <dgm:prSet presAssocID="{ADCF7360-498C-417F-A9A1-04AD048F77BB}" presName="parentText" presStyleLbl="node1" presStyleIdx="4" presStyleCnt="5" custScaleX="265275">
        <dgm:presLayoutVars>
          <dgm:chMax val="1"/>
          <dgm:bulletEnabled val="1"/>
        </dgm:presLayoutVars>
      </dgm:prSet>
      <dgm:spPr/>
      <dgm:t>
        <a:bodyPr/>
        <a:lstStyle/>
        <a:p>
          <a:endParaRPr lang="el-GR"/>
        </a:p>
      </dgm:t>
    </dgm:pt>
  </dgm:ptLst>
  <dgm:cxnLst>
    <dgm:cxn modelId="{5D2CDAD6-084D-4CF8-8024-0A9D953ED2FD}" srcId="{249ECB0F-FBFC-4552-A589-E934F740E2EA}" destId="{5603878F-16D4-43FE-8EA3-46A0D97886B4}" srcOrd="3" destOrd="0" parTransId="{4F41DF10-C0E3-4ED6-9355-C91C0B766F28}" sibTransId="{E66DF320-303E-47A1-AFD6-BBE1D3C19CB8}"/>
    <dgm:cxn modelId="{028C2A0F-B02E-4F98-AB44-F2D1D00BBBCF}" type="presOf" srcId="{F05B7A21-C8AD-48D1-916A-D72DF70857A2}" destId="{CCBF6E81-D391-480E-8279-121C0EB6AFBA}" srcOrd="0" destOrd="0" presId="urn:microsoft.com/office/officeart/2005/8/layout/vList5"/>
    <dgm:cxn modelId="{F8A33312-FCF9-4B18-BC04-4A15E18267AA}" srcId="{249ECB0F-FBFC-4552-A589-E934F740E2EA}" destId="{A2683EFE-C6E1-480E-AEBA-4410694B6F02}" srcOrd="2" destOrd="0" parTransId="{066ED413-85C7-407F-8C3A-DE6D23647383}" sibTransId="{0FF43DD3-7F5D-4301-A91D-20B09D2E6B48}"/>
    <dgm:cxn modelId="{F600387C-3872-452F-BBDE-7969CF460CC1}" type="presOf" srcId="{249ECB0F-FBFC-4552-A589-E934F740E2EA}" destId="{1689EA12-B26B-4B9C-B5E2-DF692B8FE031}" srcOrd="0" destOrd="0" presId="urn:microsoft.com/office/officeart/2005/8/layout/vList5"/>
    <dgm:cxn modelId="{DB1A3F5D-35C7-4474-912F-F3B39ACB3F62}" type="presOf" srcId="{A2683EFE-C6E1-480E-AEBA-4410694B6F02}" destId="{3388E3A3-1ABD-4D53-9823-28F3D4CD55C7}" srcOrd="0" destOrd="0" presId="urn:microsoft.com/office/officeart/2005/8/layout/vList5"/>
    <dgm:cxn modelId="{D0687FD2-C859-47AC-A39E-68D5A52F3990}" srcId="{249ECB0F-FBFC-4552-A589-E934F740E2EA}" destId="{F05B7A21-C8AD-48D1-916A-D72DF70857A2}" srcOrd="0" destOrd="0" parTransId="{08A9988A-F645-4874-96C3-53E211ABB27E}" sibTransId="{5F1ED49B-79F1-4E72-BA9C-2AB1BC27F850}"/>
    <dgm:cxn modelId="{F5469F13-B4A4-41F8-97CD-32C1085B76AD}" type="presOf" srcId="{E3E089DD-A4CF-4394-827D-D4A5353D5B81}" destId="{E28E65BB-DB34-466A-BCE3-11303E43C731}" srcOrd="0" destOrd="0" presId="urn:microsoft.com/office/officeart/2005/8/layout/vList5"/>
    <dgm:cxn modelId="{2827EB59-E328-4FCD-8252-40045677B233}" srcId="{249ECB0F-FBFC-4552-A589-E934F740E2EA}" destId="{E3E089DD-A4CF-4394-827D-D4A5353D5B81}" srcOrd="1" destOrd="0" parTransId="{88136B45-6838-466C-9D2B-AA510342BEE1}" sibTransId="{0D8D6A3A-A7F6-4E6E-965F-B5A290710CDC}"/>
    <dgm:cxn modelId="{0451BAD4-0749-4622-A29C-E0EFD230874A}" type="presOf" srcId="{5603878F-16D4-43FE-8EA3-46A0D97886B4}" destId="{251E33B2-0CC8-483F-8669-46F77C15108A}" srcOrd="0" destOrd="0" presId="urn:microsoft.com/office/officeart/2005/8/layout/vList5"/>
    <dgm:cxn modelId="{06309387-BA23-456B-9248-C902845CCFE1}" type="presOf" srcId="{ADCF7360-498C-417F-A9A1-04AD048F77BB}" destId="{6FEE91FD-4612-4929-BC29-41480EB7BA81}" srcOrd="0" destOrd="0" presId="urn:microsoft.com/office/officeart/2005/8/layout/vList5"/>
    <dgm:cxn modelId="{FFD5243B-2785-402B-9515-C88B3754C585}" srcId="{249ECB0F-FBFC-4552-A589-E934F740E2EA}" destId="{ADCF7360-498C-417F-A9A1-04AD048F77BB}" srcOrd="4" destOrd="0" parTransId="{0C956D6D-BCBE-4063-A4E8-B3CC5AFF75BC}" sibTransId="{BD03F0BA-79F4-479A-878C-C8DF23ACD1D0}"/>
    <dgm:cxn modelId="{5A7B79CD-1262-42F5-BCB3-8659D5302DAD}" type="presParOf" srcId="{1689EA12-B26B-4B9C-B5E2-DF692B8FE031}" destId="{449ABA09-5903-43E9-9DF9-A26126D159EC}" srcOrd="0" destOrd="0" presId="urn:microsoft.com/office/officeart/2005/8/layout/vList5"/>
    <dgm:cxn modelId="{B79FF6F1-6D23-4EDB-A805-489FA8338A3F}" type="presParOf" srcId="{449ABA09-5903-43E9-9DF9-A26126D159EC}" destId="{CCBF6E81-D391-480E-8279-121C0EB6AFBA}" srcOrd="0" destOrd="0" presId="urn:microsoft.com/office/officeart/2005/8/layout/vList5"/>
    <dgm:cxn modelId="{FD31C843-4749-4423-95B2-B9A38303CB2D}" type="presParOf" srcId="{1689EA12-B26B-4B9C-B5E2-DF692B8FE031}" destId="{BFA45A44-5751-433B-AEC5-11ED3C05D9AF}" srcOrd="1" destOrd="0" presId="urn:microsoft.com/office/officeart/2005/8/layout/vList5"/>
    <dgm:cxn modelId="{B2E05289-954A-48CB-B6B2-C48D30261C38}" type="presParOf" srcId="{1689EA12-B26B-4B9C-B5E2-DF692B8FE031}" destId="{F781D78C-35D1-4029-9A3B-5C37D0BC4451}" srcOrd="2" destOrd="0" presId="urn:microsoft.com/office/officeart/2005/8/layout/vList5"/>
    <dgm:cxn modelId="{17BC5A8F-7B40-4AD1-8A76-A68334C39F55}" type="presParOf" srcId="{F781D78C-35D1-4029-9A3B-5C37D0BC4451}" destId="{E28E65BB-DB34-466A-BCE3-11303E43C731}" srcOrd="0" destOrd="0" presId="urn:microsoft.com/office/officeart/2005/8/layout/vList5"/>
    <dgm:cxn modelId="{28D3B6F9-FF88-42E0-B3BB-458417A380EF}" type="presParOf" srcId="{1689EA12-B26B-4B9C-B5E2-DF692B8FE031}" destId="{472331C8-0A3C-4961-977C-03628FB71DBB}" srcOrd="3" destOrd="0" presId="urn:microsoft.com/office/officeart/2005/8/layout/vList5"/>
    <dgm:cxn modelId="{D0C61B5C-7B03-4819-85BC-2D8E902332B1}" type="presParOf" srcId="{1689EA12-B26B-4B9C-B5E2-DF692B8FE031}" destId="{423BB8C8-2CD6-46CC-A494-FA76FC01A33B}" srcOrd="4" destOrd="0" presId="urn:microsoft.com/office/officeart/2005/8/layout/vList5"/>
    <dgm:cxn modelId="{9E3617A9-2C84-45FA-8C83-07D535685603}" type="presParOf" srcId="{423BB8C8-2CD6-46CC-A494-FA76FC01A33B}" destId="{3388E3A3-1ABD-4D53-9823-28F3D4CD55C7}" srcOrd="0" destOrd="0" presId="urn:microsoft.com/office/officeart/2005/8/layout/vList5"/>
    <dgm:cxn modelId="{81521BF5-A0CC-48CF-8D13-9A4EDE93F809}" type="presParOf" srcId="{1689EA12-B26B-4B9C-B5E2-DF692B8FE031}" destId="{21C9D0F0-2645-4104-BE3D-CBBFF7AA77D2}" srcOrd="5" destOrd="0" presId="urn:microsoft.com/office/officeart/2005/8/layout/vList5"/>
    <dgm:cxn modelId="{870333C6-C212-44D0-8BE2-05336961B750}" type="presParOf" srcId="{1689EA12-B26B-4B9C-B5E2-DF692B8FE031}" destId="{4F40D537-695C-48A0-9857-A8DB574957ED}" srcOrd="6" destOrd="0" presId="urn:microsoft.com/office/officeart/2005/8/layout/vList5"/>
    <dgm:cxn modelId="{95FBA082-02FD-44B5-BA38-6F4C34EDDD17}" type="presParOf" srcId="{4F40D537-695C-48A0-9857-A8DB574957ED}" destId="{251E33B2-0CC8-483F-8669-46F77C15108A}" srcOrd="0" destOrd="0" presId="urn:microsoft.com/office/officeart/2005/8/layout/vList5"/>
    <dgm:cxn modelId="{57ECA753-74A3-4DBF-B656-09C5E5FA35E4}" type="presParOf" srcId="{1689EA12-B26B-4B9C-B5E2-DF692B8FE031}" destId="{2D17ED72-57D2-45A5-A327-54CAF6EE10FC}" srcOrd="7" destOrd="0" presId="urn:microsoft.com/office/officeart/2005/8/layout/vList5"/>
    <dgm:cxn modelId="{3041FA8F-0ECC-4A91-BEF7-E759DE4168D6}" type="presParOf" srcId="{1689EA12-B26B-4B9C-B5E2-DF692B8FE031}" destId="{9187544F-0F6C-4419-92E7-AE57A274A3D2}" srcOrd="8" destOrd="0" presId="urn:microsoft.com/office/officeart/2005/8/layout/vList5"/>
    <dgm:cxn modelId="{B8ABB5A8-B009-4D04-A3AC-29D0A100AFC1}" type="presParOf" srcId="{9187544F-0F6C-4419-92E7-AE57A274A3D2}" destId="{6FEE91FD-4612-4929-BC29-41480EB7BA81}" srcOrd="0" destOrd="0" presId="urn:microsoft.com/office/officeart/2005/8/layout/vList5"/>
  </dgm:cxnLst>
  <dgm:bg/>
  <dgm:whole/>
  <dgm:extLst>
    <a:ext uri="http://schemas.microsoft.com/office/drawing/2008/diagram"/>
  </dgm:extLst>
</dgm:dataModel>
</file>

<file path=ppt/diagrams/data18.xml><?xml version="1.0" encoding="utf-8"?>
<dgm:dataModel xmlns:dgm="http://schemas.openxmlformats.org/drawingml/2006/diagram" xmlns:a="http://schemas.openxmlformats.org/drawingml/2006/main">
  <dgm:ptLst>
    <dgm:pt modelId="{5DC14FBA-6954-4E03-80D4-0D58D2F349F9}" type="doc">
      <dgm:prSet loTypeId="urn:microsoft.com/office/officeart/2005/8/layout/vList5" loCatId="list" qsTypeId="urn:microsoft.com/office/officeart/2005/8/quickstyle/3d2" qsCatId="3D" csTypeId="urn:microsoft.com/office/officeart/2005/8/colors/accent1_2#17" csCatId="accent1" phldr="1"/>
      <dgm:spPr/>
      <dgm:t>
        <a:bodyPr/>
        <a:lstStyle/>
        <a:p>
          <a:endParaRPr lang="el-GR"/>
        </a:p>
      </dgm:t>
    </dgm:pt>
    <dgm:pt modelId="{9AC708AB-F0CE-4EB2-AB79-886D566B35EE}">
      <dgm:prSet/>
      <dgm:spPr/>
      <dgm:t>
        <a:bodyPr/>
        <a:lstStyle/>
        <a:p>
          <a:pPr rtl="0"/>
          <a:r>
            <a:rPr lang="el-GR" smtClean="0"/>
            <a:t>Ολοκληρωμένος οικονομικός σχεδιασμός  </a:t>
          </a:r>
          <a:r>
            <a:rPr lang="en-US" smtClean="0"/>
            <a:t>(</a:t>
          </a:r>
          <a:r>
            <a:rPr lang="el-GR" smtClean="0"/>
            <a:t>επιχειρησιακό σχέδιο</a:t>
          </a:r>
          <a:r>
            <a:rPr lang="en-US" smtClean="0"/>
            <a:t>,</a:t>
          </a:r>
          <a:r>
            <a:rPr lang="el-GR" smtClean="0"/>
            <a:t> προϋπολογισμός, τεχνικό πρόγραμμα</a:t>
          </a:r>
          <a:r>
            <a:rPr lang="en-US" smtClean="0"/>
            <a:t>)</a:t>
          </a:r>
          <a:r>
            <a:rPr lang="el-GR" smtClean="0"/>
            <a:t>,</a:t>
          </a:r>
          <a:endParaRPr lang="el-GR"/>
        </a:p>
      </dgm:t>
    </dgm:pt>
    <dgm:pt modelId="{4D732B57-FF77-43CF-8832-236F72DEA530}" type="parTrans" cxnId="{065EB53E-6233-48F1-BB8A-FFB43077FB0F}">
      <dgm:prSet/>
      <dgm:spPr/>
      <dgm:t>
        <a:bodyPr/>
        <a:lstStyle/>
        <a:p>
          <a:endParaRPr lang="el-GR"/>
        </a:p>
      </dgm:t>
    </dgm:pt>
    <dgm:pt modelId="{591067C4-712A-4A08-A105-EE8459677638}" type="sibTrans" cxnId="{065EB53E-6233-48F1-BB8A-FFB43077FB0F}">
      <dgm:prSet/>
      <dgm:spPr/>
      <dgm:t>
        <a:bodyPr/>
        <a:lstStyle/>
        <a:p>
          <a:endParaRPr lang="el-GR"/>
        </a:p>
      </dgm:t>
    </dgm:pt>
    <dgm:pt modelId="{7953E6BF-7727-4C95-8395-7990ABE79D48}">
      <dgm:prSet/>
      <dgm:spPr/>
      <dgm:t>
        <a:bodyPr/>
        <a:lstStyle/>
        <a:p>
          <a:pPr rtl="0"/>
          <a:r>
            <a:rPr lang="el-GR" dirty="0" smtClean="0"/>
            <a:t>Ταμειακή υπηρεσία</a:t>
          </a:r>
          <a:r>
            <a:rPr lang="en-US" dirty="0" smtClean="0"/>
            <a:t> </a:t>
          </a:r>
          <a:r>
            <a:rPr lang="el-GR" dirty="0" smtClean="0"/>
            <a:t>σε όλους τους Δήμους &amp; τις Περιφέρειες,</a:t>
          </a:r>
          <a:endParaRPr lang="el-GR" dirty="0"/>
        </a:p>
      </dgm:t>
    </dgm:pt>
    <dgm:pt modelId="{91963090-2863-4E10-8EC8-7ACE8588917E}" type="parTrans" cxnId="{13EDD289-8E9C-4D49-ABD9-E91830E39A6E}">
      <dgm:prSet/>
      <dgm:spPr/>
      <dgm:t>
        <a:bodyPr/>
        <a:lstStyle/>
        <a:p>
          <a:endParaRPr lang="el-GR"/>
        </a:p>
      </dgm:t>
    </dgm:pt>
    <dgm:pt modelId="{369B537A-373F-4D6A-BDD7-6C8B2C2B5544}" type="sibTrans" cxnId="{13EDD289-8E9C-4D49-ABD9-E91830E39A6E}">
      <dgm:prSet/>
      <dgm:spPr/>
      <dgm:t>
        <a:bodyPr/>
        <a:lstStyle/>
        <a:p>
          <a:endParaRPr lang="el-GR"/>
        </a:p>
      </dgm:t>
    </dgm:pt>
    <dgm:pt modelId="{1E0BAC33-E405-4303-8112-E679D9A201F2}">
      <dgm:prSet/>
      <dgm:spPr/>
      <dgm:t>
        <a:bodyPr/>
        <a:lstStyle/>
        <a:p>
          <a:pPr rtl="0"/>
          <a:r>
            <a:rPr lang="el-GR" dirty="0" smtClean="0"/>
            <a:t>Βάσεις δεδομένων για οικονομικά στοιχεία &amp; προσωπικό,</a:t>
          </a:r>
          <a:endParaRPr lang="el-GR" dirty="0"/>
        </a:p>
      </dgm:t>
    </dgm:pt>
    <dgm:pt modelId="{1CCF992C-4C84-455F-9DFA-8FAA38BBB014}" type="parTrans" cxnId="{2959E8CE-DD46-46CA-8D58-24AF07FE360C}">
      <dgm:prSet/>
      <dgm:spPr/>
      <dgm:t>
        <a:bodyPr/>
        <a:lstStyle/>
        <a:p>
          <a:endParaRPr lang="el-GR"/>
        </a:p>
      </dgm:t>
    </dgm:pt>
    <dgm:pt modelId="{AB79477E-E03E-439B-92B4-40378155511B}" type="sibTrans" cxnId="{2959E8CE-DD46-46CA-8D58-24AF07FE360C}">
      <dgm:prSet/>
      <dgm:spPr/>
      <dgm:t>
        <a:bodyPr/>
        <a:lstStyle/>
        <a:p>
          <a:endParaRPr lang="el-GR"/>
        </a:p>
      </dgm:t>
    </dgm:pt>
    <dgm:pt modelId="{7F0F9741-4C98-40AF-8997-178A76E8B58C}">
      <dgm:prSet/>
      <dgm:spPr/>
      <dgm:t>
        <a:bodyPr/>
        <a:lstStyle/>
        <a:p>
          <a:pPr rtl="0"/>
          <a:r>
            <a:rPr lang="el-GR" dirty="0" smtClean="0"/>
            <a:t>Αριθμοδείκτες βάσει των οποίων γίνεται επιπλέον έλεγχος από το Ελεγκτικό Συνέδριο</a:t>
          </a:r>
          <a:r>
            <a:rPr lang="en-US" dirty="0" smtClean="0"/>
            <a:t> </a:t>
          </a:r>
          <a:endParaRPr lang="el-GR" dirty="0"/>
        </a:p>
      </dgm:t>
    </dgm:pt>
    <dgm:pt modelId="{C3F26F1D-FBF2-49A8-9C41-7DA79CDA46BD}" type="parTrans" cxnId="{94A15D5D-D0E3-40F8-ADAA-715481C3C296}">
      <dgm:prSet/>
      <dgm:spPr/>
      <dgm:t>
        <a:bodyPr/>
        <a:lstStyle/>
        <a:p>
          <a:endParaRPr lang="el-GR"/>
        </a:p>
      </dgm:t>
    </dgm:pt>
    <dgm:pt modelId="{4C98B5DD-12C5-4AB6-9098-89F477D9FEFC}" type="sibTrans" cxnId="{94A15D5D-D0E3-40F8-ADAA-715481C3C296}">
      <dgm:prSet/>
      <dgm:spPr/>
      <dgm:t>
        <a:bodyPr/>
        <a:lstStyle/>
        <a:p>
          <a:endParaRPr lang="el-GR"/>
        </a:p>
      </dgm:t>
    </dgm:pt>
    <dgm:pt modelId="{391E4E96-CC85-4FA6-A3E3-88AC36632B1C}" type="pres">
      <dgm:prSet presAssocID="{5DC14FBA-6954-4E03-80D4-0D58D2F349F9}" presName="Name0" presStyleCnt="0">
        <dgm:presLayoutVars>
          <dgm:dir/>
          <dgm:animLvl val="lvl"/>
          <dgm:resizeHandles val="exact"/>
        </dgm:presLayoutVars>
      </dgm:prSet>
      <dgm:spPr/>
      <dgm:t>
        <a:bodyPr/>
        <a:lstStyle/>
        <a:p>
          <a:endParaRPr lang="el-GR"/>
        </a:p>
      </dgm:t>
    </dgm:pt>
    <dgm:pt modelId="{78CE4BD0-60D1-4BAF-90EC-D0B5E09403CD}" type="pres">
      <dgm:prSet presAssocID="{9AC708AB-F0CE-4EB2-AB79-886D566B35EE}" presName="linNode" presStyleCnt="0"/>
      <dgm:spPr/>
    </dgm:pt>
    <dgm:pt modelId="{EFEF49AE-DEE1-4BD7-8B19-EF8A9E61471E}" type="pres">
      <dgm:prSet presAssocID="{9AC708AB-F0CE-4EB2-AB79-886D566B35EE}" presName="parentText" presStyleLbl="node1" presStyleIdx="0" presStyleCnt="4" custScaleX="254508">
        <dgm:presLayoutVars>
          <dgm:chMax val="1"/>
          <dgm:bulletEnabled val="1"/>
        </dgm:presLayoutVars>
      </dgm:prSet>
      <dgm:spPr/>
      <dgm:t>
        <a:bodyPr/>
        <a:lstStyle/>
        <a:p>
          <a:endParaRPr lang="el-GR"/>
        </a:p>
      </dgm:t>
    </dgm:pt>
    <dgm:pt modelId="{E5E85BBF-C807-4955-BF90-D43A374A646F}" type="pres">
      <dgm:prSet presAssocID="{591067C4-712A-4A08-A105-EE8459677638}" presName="sp" presStyleCnt="0"/>
      <dgm:spPr/>
    </dgm:pt>
    <dgm:pt modelId="{02D29AA1-38D1-4377-B4EB-4D26C077FAAB}" type="pres">
      <dgm:prSet presAssocID="{7953E6BF-7727-4C95-8395-7990ABE79D48}" presName="linNode" presStyleCnt="0"/>
      <dgm:spPr/>
    </dgm:pt>
    <dgm:pt modelId="{9AF11FE5-8C9C-4201-A125-C6F7150402EA}" type="pres">
      <dgm:prSet presAssocID="{7953E6BF-7727-4C95-8395-7990ABE79D48}" presName="parentText" presStyleLbl="node1" presStyleIdx="1" presStyleCnt="4" custScaleX="256376">
        <dgm:presLayoutVars>
          <dgm:chMax val="1"/>
          <dgm:bulletEnabled val="1"/>
        </dgm:presLayoutVars>
      </dgm:prSet>
      <dgm:spPr/>
      <dgm:t>
        <a:bodyPr/>
        <a:lstStyle/>
        <a:p>
          <a:endParaRPr lang="el-GR"/>
        </a:p>
      </dgm:t>
    </dgm:pt>
    <dgm:pt modelId="{1F283CF1-D478-4F98-B527-AD48BD4FA7BD}" type="pres">
      <dgm:prSet presAssocID="{369B537A-373F-4D6A-BDD7-6C8B2C2B5544}" presName="sp" presStyleCnt="0"/>
      <dgm:spPr/>
    </dgm:pt>
    <dgm:pt modelId="{F4C63BFE-5556-4624-967F-351AB912C2D2}" type="pres">
      <dgm:prSet presAssocID="{1E0BAC33-E405-4303-8112-E679D9A201F2}" presName="linNode" presStyleCnt="0"/>
      <dgm:spPr/>
    </dgm:pt>
    <dgm:pt modelId="{C8C63665-D734-4DE4-BF2F-73F95205A4E1}" type="pres">
      <dgm:prSet presAssocID="{1E0BAC33-E405-4303-8112-E679D9A201F2}" presName="parentText" presStyleLbl="node1" presStyleIdx="2" presStyleCnt="4" custScaleX="256376">
        <dgm:presLayoutVars>
          <dgm:chMax val="1"/>
          <dgm:bulletEnabled val="1"/>
        </dgm:presLayoutVars>
      </dgm:prSet>
      <dgm:spPr/>
      <dgm:t>
        <a:bodyPr/>
        <a:lstStyle/>
        <a:p>
          <a:endParaRPr lang="el-GR"/>
        </a:p>
      </dgm:t>
    </dgm:pt>
    <dgm:pt modelId="{B6919305-DAB7-40B3-B8B5-E22CD8F94B90}" type="pres">
      <dgm:prSet presAssocID="{AB79477E-E03E-439B-92B4-40378155511B}" presName="sp" presStyleCnt="0"/>
      <dgm:spPr/>
    </dgm:pt>
    <dgm:pt modelId="{B2C74B01-4B9C-425E-AA55-AC09C64E24D6}" type="pres">
      <dgm:prSet presAssocID="{7F0F9741-4C98-40AF-8997-178A76E8B58C}" presName="linNode" presStyleCnt="0"/>
      <dgm:spPr/>
    </dgm:pt>
    <dgm:pt modelId="{0424C426-96CC-492F-AF03-648A80642D57}" type="pres">
      <dgm:prSet presAssocID="{7F0F9741-4C98-40AF-8997-178A76E8B58C}" presName="parentText" presStyleLbl="node1" presStyleIdx="3" presStyleCnt="4" custScaleX="255384">
        <dgm:presLayoutVars>
          <dgm:chMax val="1"/>
          <dgm:bulletEnabled val="1"/>
        </dgm:presLayoutVars>
      </dgm:prSet>
      <dgm:spPr/>
      <dgm:t>
        <a:bodyPr/>
        <a:lstStyle/>
        <a:p>
          <a:endParaRPr lang="el-GR"/>
        </a:p>
      </dgm:t>
    </dgm:pt>
  </dgm:ptLst>
  <dgm:cxnLst>
    <dgm:cxn modelId="{065EB53E-6233-48F1-BB8A-FFB43077FB0F}" srcId="{5DC14FBA-6954-4E03-80D4-0D58D2F349F9}" destId="{9AC708AB-F0CE-4EB2-AB79-886D566B35EE}" srcOrd="0" destOrd="0" parTransId="{4D732B57-FF77-43CF-8832-236F72DEA530}" sibTransId="{591067C4-712A-4A08-A105-EE8459677638}"/>
    <dgm:cxn modelId="{79B8AB6E-8B49-4073-8C93-90C2B4603D86}" type="presOf" srcId="{9AC708AB-F0CE-4EB2-AB79-886D566B35EE}" destId="{EFEF49AE-DEE1-4BD7-8B19-EF8A9E61471E}" srcOrd="0" destOrd="0" presId="urn:microsoft.com/office/officeart/2005/8/layout/vList5"/>
    <dgm:cxn modelId="{2959E8CE-DD46-46CA-8D58-24AF07FE360C}" srcId="{5DC14FBA-6954-4E03-80D4-0D58D2F349F9}" destId="{1E0BAC33-E405-4303-8112-E679D9A201F2}" srcOrd="2" destOrd="0" parTransId="{1CCF992C-4C84-455F-9DFA-8FAA38BBB014}" sibTransId="{AB79477E-E03E-439B-92B4-40378155511B}"/>
    <dgm:cxn modelId="{2F2431AD-D21B-43D8-B2DB-F231E767CE35}" type="presOf" srcId="{7F0F9741-4C98-40AF-8997-178A76E8B58C}" destId="{0424C426-96CC-492F-AF03-648A80642D57}" srcOrd="0" destOrd="0" presId="urn:microsoft.com/office/officeart/2005/8/layout/vList5"/>
    <dgm:cxn modelId="{13EDD289-8E9C-4D49-ABD9-E91830E39A6E}" srcId="{5DC14FBA-6954-4E03-80D4-0D58D2F349F9}" destId="{7953E6BF-7727-4C95-8395-7990ABE79D48}" srcOrd="1" destOrd="0" parTransId="{91963090-2863-4E10-8EC8-7ACE8588917E}" sibTransId="{369B537A-373F-4D6A-BDD7-6C8B2C2B5544}"/>
    <dgm:cxn modelId="{65303E44-6B4E-496E-A160-BA4AA9B362BB}" type="presOf" srcId="{1E0BAC33-E405-4303-8112-E679D9A201F2}" destId="{C8C63665-D734-4DE4-BF2F-73F95205A4E1}" srcOrd="0" destOrd="0" presId="urn:microsoft.com/office/officeart/2005/8/layout/vList5"/>
    <dgm:cxn modelId="{19C45BFC-01A9-405B-BD31-DDDC78E791CE}" type="presOf" srcId="{7953E6BF-7727-4C95-8395-7990ABE79D48}" destId="{9AF11FE5-8C9C-4201-A125-C6F7150402EA}" srcOrd="0" destOrd="0" presId="urn:microsoft.com/office/officeart/2005/8/layout/vList5"/>
    <dgm:cxn modelId="{4C03F410-8062-41E4-9C1E-391F07150924}" type="presOf" srcId="{5DC14FBA-6954-4E03-80D4-0D58D2F349F9}" destId="{391E4E96-CC85-4FA6-A3E3-88AC36632B1C}" srcOrd="0" destOrd="0" presId="urn:microsoft.com/office/officeart/2005/8/layout/vList5"/>
    <dgm:cxn modelId="{94A15D5D-D0E3-40F8-ADAA-715481C3C296}" srcId="{5DC14FBA-6954-4E03-80D4-0D58D2F349F9}" destId="{7F0F9741-4C98-40AF-8997-178A76E8B58C}" srcOrd="3" destOrd="0" parTransId="{C3F26F1D-FBF2-49A8-9C41-7DA79CDA46BD}" sibTransId="{4C98B5DD-12C5-4AB6-9098-89F477D9FEFC}"/>
    <dgm:cxn modelId="{65780309-0E34-4A17-B656-4B192A1ACB61}" type="presParOf" srcId="{391E4E96-CC85-4FA6-A3E3-88AC36632B1C}" destId="{78CE4BD0-60D1-4BAF-90EC-D0B5E09403CD}" srcOrd="0" destOrd="0" presId="urn:microsoft.com/office/officeart/2005/8/layout/vList5"/>
    <dgm:cxn modelId="{D3C4D0E7-4A85-46A3-A13A-C83B4EBDC757}" type="presParOf" srcId="{78CE4BD0-60D1-4BAF-90EC-D0B5E09403CD}" destId="{EFEF49AE-DEE1-4BD7-8B19-EF8A9E61471E}" srcOrd="0" destOrd="0" presId="urn:microsoft.com/office/officeart/2005/8/layout/vList5"/>
    <dgm:cxn modelId="{90BADA08-498F-4E4C-912B-EF9B9D5A5C2C}" type="presParOf" srcId="{391E4E96-CC85-4FA6-A3E3-88AC36632B1C}" destId="{E5E85BBF-C807-4955-BF90-D43A374A646F}" srcOrd="1" destOrd="0" presId="urn:microsoft.com/office/officeart/2005/8/layout/vList5"/>
    <dgm:cxn modelId="{58739BE0-F50A-4C68-8F13-4CFDA3F1A6CC}" type="presParOf" srcId="{391E4E96-CC85-4FA6-A3E3-88AC36632B1C}" destId="{02D29AA1-38D1-4377-B4EB-4D26C077FAAB}" srcOrd="2" destOrd="0" presId="urn:microsoft.com/office/officeart/2005/8/layout/vList5"/>
    <dgm:cxn modelId="{79B8386A-01A8-4281-BA44-2A3BD8A70BDD}" type="presParOf" srcId="{02D29AA1-38D1-4377-B4EB-4D26C077FAAB}" destId="{9AF11FE5-8C9C-4201-A125-C6F7150402EA}" srcOrd="0" destOrd="0" presId="urn:microsoft.com/office/officeart/2005/8/layout/vList5"/>
    <dgm:cxn modelId="{F7AD5CA1-5BC5-49B6-9570-B88C93B3972A}" type="presParOf" srcId="{391E4E96-CC85-4FA6-A3E3-88AC36632B1C}" destId="{1F283CF1-D478-4F98-B527-AD48BD4FA7BD}" srcOrd="3" destOrd="0" presId="urn:microsoft.com/office/officeart/2005/8/layout/vList5"/>
    <dgm:cxn modelId="{17D4DF1F-F551-4FD0-9502-CDB29A5B3261}" type="presParOf" srcId="{391E4E96-CC85-4FA6-A3E3-88AC36632B1C}" destId="{F4C63BFE-5556-4624-967F-351AB912C2D2}" srcOrd="4" destOrd="0" presId="urn:microsoft.com/office/officeart/2005/8/layout/vList5"/>
    <dgm:cxn modelId="{BA7364AE-FBBE-4F7D-8F2C-7BD84BEC2125}" type="presParOf" srcId="{F4C63BFE-5556-4624-967F-351AB912C2D2}" destId="{C8C63665-D734-4DE4-BF2F-73F95205A4E1}" srcOrd="0" destOrd="0" presId="urn:microsoft.com/office/officeart/2005/8/layout/vList5"/>
    <dgm:cxn modelId="{A5B6FE61-F99E-4670-8FF6-61373392496A}" type="presParOf" srcId="{391E4E96-CC85-4FA6-A3E3-88AC36632B1C}" destId="{B6919305-DAB7-40B3-B8B5-E22CD8F94B90}" srcOrd="5" destOrd="0" presId="urn:microsoft.com/office/officeart/2005/8/layout/vList5"/>
    <dgm:cxn modelId="{ADA1CDCF-5799-454F-AC37-83EDD5E49718}" type="presParOf" srcId="{391E4E96-CC85-4FA6-A3E3-88AC36632B1C}" destId="{B2C74B01-4B9C-425E-AA55-AC09C64E24D6}" srcOrd="6" destOrd="0" presId="urn:microsoft.com/office/officeart/2005/8/layout/vList5"/>
    <dgm:cxn modelId="{CB605563-7DFB-4112-8B9F-B9572D2BBA49}" type="presParOf" srcId="{B2C74B01-4B9C-425E-AA55-AC09C64E24D6}" destId="{0424C426-96CC-492F-AF03-648A80642D57}" srcOrd="0" destOrd="0" presId="urn:microsoft.com/office/officeart/2005/8/layout/vList5"/>
  </dgm:cxnLst>
  <dgm:bg/>
  <dgm:whole/>
  <dgm:extLst>
    <a:ext uri="http://schemas.microsoft.com/office/drawing/2008/diagram"/>
  </dgm:extLst>
</dgm:dataModel>
</file>

<file path=ppt/diagrams/data19.xml><?xml version="1.0" encoding="utf-8"?>
<dgm:dataModel xmlns:dgm="http://schemas.openxmlformats.org/drawingml/2006/diagram" xmlns:a="http://schemas.openxmlformats.org/drawingml/2006/main">
  <dgm:ptLst>
    <dgm:pt modelId="{1E057D52-8B27-43E2-8F1F-75D19C022DEB}" type="doc">
      <dgm:prSet loTypeId="urn:microsoft.com/office/officeart/2005/8/layout/hProcess9" loCatId="process" qsTypeId="urn:microsoft.com/office/officeart/2005/8/quickstyle/3d3" qsCatId="3D" csTypeId="urn:microsoft.com/office/officeart/2005/8/colors/accent1_2#39" csCatId="accent1" phldr="1"/>
      <dgm:spPr/>
      <dgm:t>
        <a:bodyPr/>
        <a:lstStyle/>
        <a:p>
          <a:endParaRPr lang="el-GR"/>
        </a:p>
      </dgm:t>
    </dgm:pt>
    <dgm:pt modelId="{29A4C49C-169D-41D9-BDB0-DA9934796BCA}">
      <dgm:prSet/>
      <dgm:spPr/>
      <dgm:t>
        <a:bodyPr/>
        <a:lstStyle/>
        <a:p>
          <a:pPr rtl="0"/>
          <a:r>
            <a:rPr lang="el-GR" smtClean="0"/>
            <a:t>Έλεγχος από ελεγκτή νομιμότητας</a:t>
          </a:r>
          <a:endParaRPr lang="el-GR"/>
        </a:p>
      </dgm:t>
    </dgm:pt>
    <dgm:pt modelId="{4C80CC5E-4E8E-468F-A17E-E0698C6AE1E6}" type="parTrans" cxnId="{B065DEC0-5FF0-4F29-B71F-71CBA0A0972B}">
      <dgm:prSet/>
      <dgm:spPr/>
      <dgm:t>
        <a:bodyPr/>
        <a:lstStyle/>
        <a:p>
          <a:endParaRPr lang="el-GR"/>
        </a:p>
      </dgm:t>
    </dgm:pt>
    <dgm:pt modelId="{963B93D6-F5D1-4819-8E73-C2DFCCF168CB}" type="sibTrans" cxnId="{B065DEC0-5FF0-4F29-B71F-71CBA0A0972B}">
      <dgm:prSet/>
      <dgm:spPr/>
      <dgm:t>
        <a:bodyPr/>
        <a:lstStyle/>
        <a:p>
          <a:endParaRPr lang="el-GR"/>
        </a:p>
      </dgm:t>
    </dgm:pt>
    <dgm:pt modelId="{2A441F95-3B23-498F-8232-980BCABE311B}">
      <dgm:prSet/>
      <dgm:spPr/>
      <dgm:t>
        <a:bodyPr/>
        <a:lstStyle/>
        <a:p>
          <a:pPr rtl="0"/>
          <a:r>
            <a:rPr lang="el-GR" dirty="0" smtClean="0"/>
            <a:t>«Αν διαπιστωθεί κατά τον έλεγχο ότι οι δεν έχουν εγγραφεί οι υποχρεωτικές δαπάνες ή έσοδα που επιβάλλονται από το νόμο ή έχουν εγγραφεί έσοδα ή έξοδα που δεν προβλέπονται από το νόμο ή ότι </a:t>
          </a:r>
          <a:r>
            <a:rPr lang="el-GR" dirty="0" smtClean="0">
              <a:solidFill>
                <a:srgbClr val="FFFF00"/>
              </a:solidFill>
            </a:rPr>
            <a:t>το ύψος των εσόδων υπερβαίνει αναιτιολόγητα τις αποδόσεις του προηγούμενου οικονομικού έτους</a:t>
          </a:r>
          <a:r>
            <a:rPr lang="el-GR" dirty="0" smtClean="0"/>
            <a:t> καλεί το Δ.Σ. να αναμορφώσει τον προϋπολογισμό»</a:t>
          </a:r>
          <a:endParaRPr lang="el-GR" dirty="0"/>
        </a:p>
      </dgm:t>
    </dgm:pt>
    <dgm:pt modelId="{5F2F3A12-9D71-4583-BF93-8EC09BFBF477}" type="parTrans" cxnId="{036C8D58-56A7-424B-AF56-0762CEF13250}">
      <dgm:prSet/>
      <dgm:spPr/>
      <dgm:t>
        <a:bodyPr/>
        <a:lstStyle/>
        <a:p>
          <a:endParaRPr lang="el-GR"/>
        </a:p>
      </dgm:t>
    </dgm:pt>
    <dgm:pt modelId="{010873CE-4D72-49FA-AC4D-B45A1E6C3E56}" type="sibTrans" cxnId="{036C8D58-56A7-424B-AF56-0762CEF13250}">
      <dgm:prSet/>
      <dgm:spPr/>
      <dgm:t>
        <a:bodyPr/>
        <a:lstStyle/>
        <a:p>
          <a:endParaRPr lang="el-GR"/>
        </a:p>
      </dgm:t>
    </dgm:pt>
    <dgm:pt modelId="{30BC8271-43FB-4689-AC57-AA1492505558}">
      <dgm:prSet/>
      <dgm:spPr/>
      <dgm:t>
        <a:bodyPr/>
        <a:lstStyle/>
        <a:p>
          <a:pPr rtl="0"/>
          <a:r>
            <a:rPr lang="el-GR" smtClean="0"/>
            <a:t>Ανάρτηση οικονομικής κατάστασης προϋπολογισμού από στην ιστοσελίδα του Δήμου και σε μια τοπική εφημερίδα </a:t>
          </a:r>
          <a:endParaRPr lang="el-GR"/>
        </a:p>
      </dgm:t>
    </dgm:pt>
    <dgm:pt modelId="{2FBBA251-8147-4C2F-9CA9-AC87369218D4}" type="parTrans" cxnId="{EC482973-3280-4AF2-9FE1-0CBEB3CC5E87}">
      <dgm:prSet/>
      <dgm:spPr/>
      <dgm:t>
        <a:bodyPr/>
        <a:lstStyle/>
        <a:p>
          <a:endParaRPr lang="el-GR"/>
        </a:p>
      </dgm:t>
    </dgm:pt>
    <dgm:pt modelId="{9CBA2316-C277-4078-98A9-34851F172F52}" type="sibTrans" cxnId="{EC482973-3280-4AF2-9FE1-0CBEB3CC5E87}">
      <dgm:prSet/>
      <dgm:spPr/>
      <dgm:t>
        <a:bodyPr/>
        <a:lstStyle/>
        <a:p>
          <a:endParaRPr lang="el-GR"/>
        </a:p>
      </dgm:t>
    </dgm:pt>
    <dgm:pt modelId="{780DD8C4-0BFF-4F85-9DE6-EB75FFFAF2AC}" type="pres">
      <dgm:prSet presAssocID="{1E057D52-8B27-43E2-8F1F-75D19C022DEB}" presName="CompostProcess" presStyleCnt="0">
        <dgm:presLayoutVars>
          <dgm:dir/>
          <dgm:resizeHandles val="exact"/>
        </dgm:presLayoutVars>
      </dgm:prSet>
      <dgm:spPr/>
      <dgm:t>
        <a:bodyPr/>
        <a:lstStyle/>
        <a:p>
          <a:endParaRPr lang="el-GR"/>
        </a:p>
      </dgm:t>
    </dgm:pt>
    <dgm:pt modelId="{FF2A9507-6E5A-41AB-9D34-DA514AB16F90}" type="pres">
      <dgm:prSet presAssocID="{1E057D52-8B27-43E2-8F1F-75D19C022DEB}" presName="arrow" presStyleLbl="bgShp" presStyleIdx="0" presStyleCnt="1"/>
      <dgm:spPr/>
    </dgm:pt>
    <dgm:pt modelId="{0EF3FE2F-872D-4AD6-8F56-054642C50A92}" type="pres">
      <dgm:prSet presAssocID="{1E057D52-8B27-43E2-8F1F-75D19C022DEB}" presName="linearProcess" presStyleCnt="0"/>
      <dgm:spPr/>
    </dgm:pt>
    <dgm:pt modelId="{041E4845-8B00-4E4A-AE6C-2D22A684C9C7}" type="pres">
      <dgm:prSet presAssocID="{29A4C49C-169D-41D9-BDB0-DA9934796BCA}" presName="textNode" presStyleLbl="node1" presStyleIdx="0" presStyleCnt="3" custScaleX="63218" custScaleY="78122">
        <dgm:presLayoutVars>
          <dgm:bulletEnabled val="1"/>
        </dgm:presLayoutVars>
      </dgm:prSet>
      <dgm:spPr/>
      <dgm:t>
        <a:bodyPr/>
        <a:lstStyle/>
        <a:p>
          <a:endParaRPr lang="el-GR"/>
        </a:p>
      </dgm:t>
    </dgm:pt>
    <dgm:pt modelId="{F0A7C97B-EEC7-4D8E-81E9-D183B2761628}" type="pres">
      <dgm:prSet presAssocID="{963B93D6-F5D1-4819-8E73-C2DFCCF168CB}" presName="sibTrans" presStyleCnt="0"/>
      <dgm:spPr/>
    </dgm:pt>
    <dgm:pt modelId="{7B1EBDD9-FF37-44F2-90E0-CD8578CFB948}" type="pres">
      <dgm:prSet presAssocID="{2A441F95-3B23-498F-8232-980BCABE311B}" presName="textNode" presStyleLbl="node1" presStyleIdx="1" presStyleCnt="3">
        <dgm:presLayoutVars>
          <dgm:bulletEnabled val="1"/>
        </dgm:presLayoutVars>
      </dgm:prSet>
      <dgm:spPr/>
      <dgm:t>
        <a:bodyPr/>
        <a:lstStyle/>
        <a:p>
          <a:endParaRPr lang="el-GR"/>
        </a:p>
      </dgm:t>
    </dgm:pt>
    <dgm:pt modelId="{9E5EE5B0-327B-4DA9-950B-59E44EE66C4E}" type="pres">
      <dgm:prSet presAssocID="{010873CE-4D72-49FA-AC4D-B45A1E6C3E56}" presName="sibTrans" presStyleCnt="0"/>
      <dgm:spPr/>
    </dgm:pt>
    <dgm:pt modelId="{170BBC92-79E5-40EE-8F58-C5C5312CC294}" type="pres">
      <dgm:prSet presAssocID="{30BC8271-43FB-4689-AC57-AA1492505558}" presName="textNode" presStyleLbl="node1" presStyleIdx="2" presStyleCnt="3" custScaleX="66931" custScaleY="78122">
        <dgm:presLayoutVars>
          <dgm:bulletEnabled val="1"/>
        </dgm:presLayoutVars>
      </dgm:prSet>
      <dgm:spPr/>
      <dgm:t>
        <a:bodyPr/>
        <a:lstStyle/>
        <a:p>
          <a:endParaRPr lang="el-GR"/>
        </a:p>
      </dgm:t>
    </dgm:pt>
  </dgm:ptLst>
  <dgm:cxnLst>
    <dgm:cxn modelId="{036C8D58-56A7-424B-AF56-0762CEF13250}" srcId="{1E057D52-8B27-43E2-8F1F-75D19C022DEB}" destId="{2A441F95-3B23-498F-8232-980BCABE311B}" srcOrd="1" destOrd="0" parTransId="{5F2F3A12-9D71-4583-BF93-8EC09BFBF477}" sibTransId="{010873CE-4D72-49FA-AC4D-B45A1E6C3E56}"/>
    <dgm:cxn modelId="{1608856F-A3DB-4C8F-8454-3A659C2F67CE}" type="presOf" srcId="{29A4C49C-169D-41D9-BDB0-DA9934796BCA}" destId="{041E4845-8B00-4E4A-AE6C-2D22A684C9C7}" srcOrd="0" destOrd="0" presId="urn:microsoft.com/office/officeart/2005/8/layout/hProcess9"/>
    <dgm:cxn modelId="{46ECC8F3-7EF7-48C1-918D-FAAF8615184B}" type="presOf" srcId="{30BC8271-43FB-4689-AC57-AA1492505558}" destId="{170BBC92-79E5-40EE-8F58-C5C5312CC294}" srcOrd="0" destOrd="0" presId="urn:microsoft.com/office/officeart/2005/8/layout/hProcess9"/>
    <dgm:cxn modelId="{B065DEC0-5FF0-4F29-B71F-71CBA0A0972B}" srcId="{1E057D52-8B27-43E2-8F1F-75D19C022DEB}" destId="{29A4C49C-169D-41D9-BDB0-DA9934796BCA}" srcOrd="0" destOrd="0" parTransId="{4C80CC5E-4E8E-468F-A17E-E0698C6AE1E6}" sibTransId="{963B93D6-F5D1-4819-8E73-C2DFCCF168CB}"/>
    <dgm:cxn modelId="{9C909E94-7E2B-410B-BC43-A4CB9894A03B}" type="presOf" srcId="{1E057D52-8B27-43E2-8F1F-75D19C022DEB}" destId="{780DD8C4-0BFF-4F85-9DE6-EB75FFFAF2AC}" srcOrd="0" destOrd="0" presId="urn:microsoft.com/office/officeart/2005/8/layout/hProcess9"/>
    <dgm:cxn modelId="{EC482973-3280-4AF2-9FE1-0CBEB3CC5E87}" srcId="{1E057D52-8B27-43E2-8F1F-75D19C022DEB}" destId="{30BC8271-43FB-4689-AC57-AA1492505558}" srcOrd="2" destOrd="0" parTransId="{2FBBA251-8147-4C2F-9CA9-AC87369218D4}" sibTransId="{9CBA2316-C277-4078-98A9-34851F172F52}"/>
    <dgm:cxn modelId="{804D2218-78B7-470F-8873-1BD830A1FAF3}" type="presOf" srcId="{2A441F95-3B23-498F-8232-980BCABE311B}" destId="{7B1EBDD9-FF37-44F2-90E0-CD8578CFB948}" srcOrd="0" destOrd="0" presId="urn:microsoft.com/office/officeart/2005/8/layout/hProcess9"/>
    <dgm:cxn modelId="{23AC66A3-BACE-4C05-B729-92445DE599DA}" type="presParOf" srcId="{780DD8C4-0BFF-4F85-9DE6-EB75FFFAF2AC}" destId="{FF2A9507-6E5A-41AB-9D34-DA514AB16F90}" srcOrd="0" destOrd="0" presId="urn:microsoft.com/office/officeart/2005/8/layout/hProcess9"/>
    <dgm:cxn modelId="{1759A88A-2F8C-435F-ACE8-D9EAC6E1688B}" type="presParOf" srcId="{780DD8C4-0BFF-4F85-9DE6-EB75FFFAF2AC}" destId="{0EF3FE2F-872D-4AD6-8F56-054642C50A92}" srcOrd="1" destOrd="0" presId="urn:microsoft.com/office/officeart/2005/8/layout/hProcess9"/>
    <dgm:cxn modelId="{ED6BAEF2-19AC-4DAE-BA11-45CD2A3FBC54}" type="presParOf" srcId="{0EF3FE2F-872D-4AD6-8F56-054642C50A92}" destId="{041E4845-8B00-4E4A-AE6C-2D22A684C9C7}" srcOrd="0" destOrd="0" presId="urn:microsoft.com/office/officeart/2005/8/layout/hProcess9"/>
    <dgm:cxn modelId="{26B4468C-FD2F-4E63-B98F-103F0EFBFD0B}" type="presParOf" srcId="{0EF3FE2F-872D-4AD6-8F56-054642C50A92}" destId="{F0A7C97B-EEC7-4D8E-81E9-D183B2761628}" srcOrd="1" destOrd="0" presId="urn:microsoft.com/office/officeart/2005/8/layout/hProcess9"/>
    <dgm:cxn modelId="{75BCCE0F-983A-4E52-A468-BC22BCCB1DFA}" type="presParOf" srcId="{0EF3FE2F-872D-4AD6-8F56-054642C50A92}" destId="{7B1EBDD9-FF37-44F2-90E0-CD8578CFB948}" srcOrd="2" destOrd="0" presId="urn:microsoft.com/office/officeart/2005/8/layout/hProcess9"/>
    <dgm:cxn modelId="{D3CA3A88-8C82-4A69-A46D-0C10DE17CBCC}" type="presParOf" srcId="{0EF3FE2F-872D-4AD6-8F56-054642C50A92}" destId="{9E5EE5B0-327B-4DA9-950B-59E44EE66C4E}" srcOrd="3" destOrd="0" presId="urn:microsoft.com/office/officeart/2005/8/layout/hProcess9"/>
    <dgm:cxn modelId="{37E10177-2E9C-4271-8E5E-79CC8F3D1C6A}" type="presParOf" srcId="{0EF3FE2F-872D-4AD6-8F56-054642C50A92}" destId="{170BBC92-79E5-40EE-8F58-C5C5312CC294}" srcOrd="4" destOrd="0" presId="urn:microsoft.com/office/officeart/2005/8/layout/hProcess9"/>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CC18E12E-7EDC-4681-AE93-9CDF09062581}" type="doc">
      <dgm:prSet loTypeId="urn:microsoft.com/office/officeart/2005/8/layout/vList2" loCatId="list" qsTypeId="urn:microsoft.com/office/officeart/2005/8/quickstyle/3d1" qsCatId="3D" csTypeId="urn:microsoft.com/office/officeart/2005/8/colors/accent1_2#1" csCatId="accent1" phldr="1"/>
      <dgm:spPr/>
      <dgm:t>
        <a:bodyPr/>
        <a:lstStyle/>
        <a:p>
          <a:endParaRPr lang="el-GR"/>
        </a:p>
      </dgm:t>
    </dgm:pt>
    <dgm:pt modelId="{B2912C7D-1C68-4705-AA4B-DB29C5DD72E7}">
      <dgm:prSet/>
      <dgm:spPr>
        <a:solidFill>
          <a:schemeClr val="accent3">
            <a:lumMod val="75000"/>
          </a:schemeClr>
        </a:solidFill>
        <a:ln w="28575"/>
      </dgm:spPr>
      <dgm:t>
        <a:bodyPr/>
        <a:lstStyle/>
        <a:p>
          <a:pPr algn="ctr" rtl="0"/>
          <a:r>
            <a:rPr lang="el-GR" b="0" i="0" baseline="0" dirty="0" smtClean="0"/>
            <a:t>Η ΕΝΔΟΔΗΜΟΤΙΚΗ ΑΠΟΚΕΝΤΡΩΣΗ </a:t>
          </a:r>
          <a:endParaRPr lang="el-GR" dirty="0"/>
        </a:p>
      </dgm:t>
    </dgm:pt>
    <dgm:pt modelId="{1DDE8675-35B0-4985-8E24-9783115BFF15}" type="parTrans" cxnId="{70B7453B-8A36-4EB1-9FB0-81E05E58775B}">
      <dgm:prSet/>
      <dgm:spPr/>
      <dgm:t>
        <a:bodyPr/>
        <a:lstStyle/>
        <a:p>
          <a:endParaRPr lang="el-GR"/>
        </a:p>
      </dgm:t>
    </dgm:pt>
    <dgm:pt modelId="{E5194F37-4115-4412-B504-5FC9F5D2181E}" type="sibTrans" cxnId="{70B7453B-8A36-4EB1-9FB0-81E05E58775B}">
      <dgm:prSet/>
      <dgm:spPr/>
      <dgm:t>
        <a:bodyPr/>
        <a:lstStyle/>
        <a:p>
          <a:endParaRPr lang="el-GR"/>
        </a:p>
      </dgm:t>
    </dgm:pt>
    <dgm:pt modelId="{484B3F08-57AC-4983-AFE9-A37F9900F253}" type="pres">
      <dgm:prSet presAssocID="{CC18E12E-7EDC-4681-AE93-9CDF09062581}" presName="linear" presStyleCnt="0">
        <dgm:presLayoutVars>
          <dgm:animLvl val="lvl"/>
          <dgm:resizeHandles val="exact"/>
        </dgm:presLayoutVars>
      </dgm:prSet>
      <dgm:spPr/>
      <dgm:t>
        <a:bodyPr/>
        <a:lstStyle/>
        <a:p>
          <a:endParaRPr lang="el-GR"/>
        </a:p>
      </dgm:t>
    </dgm:pt>
    <dgm:pt modelId="{06F76F81-1DBF-4FDF-B659-E11EB60529A3}" type="pres">
      <dgm:prSet presAssocID="{B2912C7D-1C68-4705-AA4B-DB29C5DD72E7}" presName="parentText" presStyleLbl="node1" presStyleIdx="0" presStyleCnt="1">
        <dgm:presLayoutVars>
          <dgm:chMax val="0"/>
          <dgm:bulletEnabled val="1"/>
        </dgm:presLayoutVars>
      </dgm:prSet>
      <dgm:spPr/>
      <dgm:t>
        <a:bodyPr/>
        <a:lstStyle/>
        <a:p>
          <a:endParaRPr lang="el-GR"/>
        </a:p>
      </dgm:t>
    </dgm:pt>
  </dgm:ptLst>
  <dgm:cxnLst>
    <dgm:cxn modelId="{70B7453B-8A36-4EB1-9FB0-81E05E58775B}" srcId="{CC18E12E-7EDC-4681-AE93-9CDF09062581}" destId="{B2912C7D-1C68-4705-AA4B-DB29C5DD72E7}" srcOrd="0" destOrd="0" parTransId="{1DDE8675-35B0-4985-8E24-9783115BFF15}" sibTransId="{E5194F37-4115-4412-B504-5FC9F5D2181E}"/>
    <dgm:cxn modelId="{0DF68B93-F799-4FF8-913B-4E4DFFB2439F}" type="presOf" srcId="{CC18E12E-7EDC-4681-AE93-9CDF09062581}" destId="{484B3F08-57AC-4983-AFE9-A37F9900F253}" srcOrd="0" destOrd="0" presId="urn:microsoft.com/office/officeart/2005/8/layout/vList2"/>
    <dgm:cxn modelId="{C5AA580D-8992-4653-8D17-ECBE9AF83893}" type="presOf" srcId="{B2912C7D-1C68-4705-AA4B-DB29C5DD72E7}" destId="{06F76F81-1DBF-4FDF-B659-E11EB60529A3}" srcOrd="0" destOrd="0" presId="urn:microsoft.com/office/officeart/2005/8/layout/vList2"/>
    <dgm:cxn modelId="{94C7C973-77D3-4732-AEE1-3FED3F6DBDC3}" type="presParOf" srcId="{484B3F08-57AC-4983-AFE9-A37F9900F253}" destId="{06F76F81-1DBF-4FDF-B659-E11EB60529A3}" srcOrd="0" destOrd="0" presId="urn:microsoft.com/office/officeart/2005/8/layout/vList2"/>
  </dgm:cxnLst>
  <dgm:bg/>
  <dgm:whole/>
  <dgm:extLst>
    <a:ext uri="http://schemas.microsoft.com/office/drawing/2008/diagram"/>
  </dgm:extLst>
</dgm:dataModel>
</file>

<file path=ppt/diagrams/data20.xml><?xml version="1.0" encoding="utf-8"?>
<dgm:dataModel xmlns:dgm="http://schemas.openxmlformats.org/drawingml/2006/diagram" xmlns:a="http://schemas.openxmlformats.org/drawingml/2006/main">
  <dgm:ptLst>
    <dgm:pt modelId="{BB25A867-74C7-4C8A-93FF-19843BA5D852}" type="doc">
      <dgm:prSet loTypeId="urn:microsoft.com/office/officeart/2005/8/layout/orgChart1" loCatId="hierarchy" qsTypeId="urn:microsoft.com/office/officeart/2005/8/quickstyle/simple1#4" qsCatId="simple" csTypeId="urn:microsoft.com/office/officeart/2005/8/colors/accent1_2#9" csCatId="accent1"/>
      <dgm:spPr/>
    </dgm:pt>
    <dgm:pt modelId="{E73E46FB-A5DE-4F2D-99F3-5553F8C294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ΑΝΑΠΤΥΞΙΑΚΕΣ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ΠΡΟΤΕΡΑΙΟΤΗΤΕΣ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chemeClr val="tx1"/>
            </a:solidFill>
            <a:effectLst/>
            <a:latin typeface="Arial" pitchFamily="34" charset="0"/>
            <a:cs typeface="Arial" pitchFamily="34" charset="0"/>
          </a:endParaRPr>
        </a:p>
      </dgm:t>
    </dgm:pt>
    <dgm:pt modelId="{2E744D1E-2FB4-4271-8EFE-4037A388DAB1}" type="parTrans" cxnId="{46998B0D-027F-4537-9728-D5C3232DB4F6}">
      <dgm:prSet/>
      <dgm:spPr/>
    </dgm:pt>
    <dgm:pt modelId="{BE30369A-05F1-4069-B7F1-477E6FEE42FA}" type="sibTrans" cxnId="{46998B0D-027F-4537-9728-D5C3232DB4F6}">
      <dgm:prSet/>
      <dgm:spPr/>
    </dgm:pt>
    <dgm:pt modelId="{BB8C94D2-2C49-49D3-BC40-694931E047F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smtClean="0">
              <a:ln>
                <a:noFill/>
              </a:ln>
              <a:solidFill>
                <a:schemeClr val="tx1"/>
              </a:solidFill>
              <a:effectLst/>
              <a:latin typeface="Arial" pitchFamily="34" charset="0"/>
              <a:cs typeface="Arial" pitchFamily="34" charset="0"/>
            </a:rPr>
            <a:t>ΑΞΟΝΑΣ 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ΦΥΣΙΚΟ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ΟΙΚΙΣΤΙΚΟ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 ΠΕΡΙΒΑΛΛΟΝ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chemeClr val="tx1"/>
            </a:solidFill>
            <a:effectLst/>
            <a:latin typeface="Arial" pitchFamily="34" charset="0"/>
            <a:cs typeface="Arial" pitchFamily="34" charset="0"/>
          </a:endParaRPr>
        </a:p>
      </dgm:t>
    </dgm:pt>
    <dgm:pt modelId="{7847E56C-96B8-40E2-B273-5DFDC8A1B3CD}" type="parTrans" cxnId="{41F125F5-9AA4-4383-9269-F1AB8B470A81}">
      <dgm:prSet/>
      <dgm:spPr/>
    </dgm:pt>
    <dgm:pt modelId="{4EFC09C1-21AD-465B-AC56-5DE1E893C47E}" type="sibTrans" cxnId="{41F125F5-9AA4-4383-9269-F1AB8B470A81}">
      <dgm:prSet/>
      <dgm:spPr/>
    </dgm:pt>
    <dgm:pt modelId="{08A9CDC8-69E6-4337-9EF2-3AAD1CE1741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smtClean="0">
              <a:ln>
                <a:noFill/>
              </a:ln>
              <a:solidFill>
                <a:schemeClr val="tx1"/>
              </a:solidFill>
              <a:effectLst/>
              <a:latin typeface="Arial" pitchFamily="34" charset="0"/>
              <a:cs typeface="Arial" pitchFamily="34" charset="0"/>
            </a:rPr>
            <a:t>ΑΞΟΝΑΣ 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ΚΟΙΝΩΝΙΚΗ ΠΟΛΙΤΙΚΗ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ΠΑΙΔΕΙΑ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ΠΟΛΙΤΙΣΜΟΣ</a:t>
          </a:r>
          <a:endParaRPr kumimoji="0" lang="en-US" b="1" i="0" u="none" strike="noStrike" cap="none" normalizeH="0" baseline="0" smtClean="0">
            <a:ln>
              <a:noFill/>
            </a:ln>
            <a:solidFill>
              <a:schemeClr val="tx1"/>
            </a:solidFill>
            <a:effectLst/>
            <a:latin typeface="Arial" pitchFamily="34" charset="0"/>
            <a:cs typeface="Arial" pitchFamily="34" charset="0"/>
          </a:endParaRPr>
        </a:p>
      </dgm:t>
    </dgm:pt>
    <dgm:pt modelId="{4487E9EF-B3C0-4759-A6EC-16ECCA319B86}" type="parTrans" cxnId="{48FF152E-7EB9-4B8A-A5A2-C7AB83AEE683}">
      <dgm:prSet/>
      <dgm:spPr/>
    </dgm:pt>
    <dgm:pt modelId="{4B242140-83B5-44D1-99C5-5F582B481F6C}" type="sibTrans" cxnId="{48FF152E-7EB9-4B8A-A5A2-C7AB83AEE683}">
      <dgm:prSet/>
      <dgm:spPr/>
    </dgm:pt>
    <dgm:pt modelId="{27A4AEE0-1DE8-4B13-BD5F-48D0C70BD17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smtClean="0">
              <a:ln>
                <a:noFill/>
              </a:ln>
              <a:solidFill>
                <a:schemeClr val="tx1"/>
              </a:solidFill>
              <a:effectLst/>
              <a:latin typeface="Arial" pitchFamily="34" charset="0"/>
              <a:cs typeface="Arial" pitchFamily="34" charset="0"/>
            </a:rPr>
            <a:t>ΑΞΟΝΑΣ 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0" i="0" u="sng"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0" i="0" u="sng"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ΤΟΠΙΚΗ ΟΙΚΟΝΟΜΙΑ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ΚΑΙ ΑΠΑΣΧΟΛΗΣΗ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cs typeface="Arial" pitchFamily="34" charset="0"/>
            </a:rPr>
            <a:t> </a:t>
          </a:r>
          <a:endParaRPr kumimoji="0" lang="el-GR"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5825C336-B63A-4309-B515-F20FA4E5A66D}" type="parTrans" cxnId="{B9B65308-57D4-4EA2-A811-58247CD52386}">
      <dgm:prSet/>
      <dgm:spPr/>
    </dgm:pt>
    <dgm:pt modelId="{1F8B1CBA-0C09-442D-9D5B-12133839183E}" type="sibTrans" cxnId="{B9B65308-57D4-4EA2-A811-58247CD52386}">
      <dgm:prSet/>
      <dgm:spPr/>
    </dgm:pt>
    <dgm:pt modelId="{B46FB488-09A0-4673-9CD7-36D745920E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smtClean="0">
              <a:ln>
                <a:noFill/>
              </a:ln>
              <a:solidFill>
                <a:schemeClr val="tx1"/>
              </a:solidFill>
              <a:effectLst/>
              <a:latin typeface="Arial" pitchFamily="34" charset="0"/>
              <a:cs typeface="Arial" pitchFamily="34" charset="0"/>
            </a:rPr>
            <a:t>ΑΞΟΝΑΣ 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ΒΕΛΤΙΩΣΗ ΤΗΣ</a:t>
          </a:r>
          <a:endParaRPr kumimoji="0" lang="en-US"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ΔΙΟΙΚΗΤΙΚΗΣ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ΙΚΑΝΟΤΗΤΑΣ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latin typeface="Arial" pitchFamily="34" charset="0"/>
              <a:cs typeface="Arial" pitchFamily="34" charset="0"/>
            </a:rPr>
            <a:t>ΤΟΥ ΔΗΜΟΥ</a:t>
          </a:r>
          <a:r>
            <a:rPr kumimoji="0" lang="en-US" b="0" i="0" u="none" strike="noStrike" cap="none" normalizeH="0" baseline="0" smtClean="0">
              <a:ln>
                <a:noFill/>
              </a:ln>
              <a:solidFill>
                <a:schemeClr val="tx1"/>
              </a:solidFill>
              <a:effectLst/>
              <a:latin typeface="Arial" pitchFamily="34" charset="0"/>
              <a:cs typeface="Arial" pitchFamily="34" charset="0"/>
            </a:rPr>
            <a:t> </a:t>
          </a:r>
          <a:endParaRPr kumimoji="0" lang="el-GR"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4FF4CB99-5C78-446A-8C84-8E5731CB4D0A}" type="parTrans" cxnId="{E7C6D7D5-F458-450C-A442-937062834A7E}">
      <dgm:prSet/>
      <dgm:spPr/>
    </dgm:pt>
    <dgm:pt modelId="{DD60A76C-0909-403B-8488-260D3AEFFADB}" type="sibTrans" cxnId="{E7C6D7D5-F458-450C-A442-937062834A7E}">
      <dgm:prSet/>
      <dgm:spPr/>
    </dgm:pt>
    <dgm:pt modelId="{0C61C9BA-CAA5-4A6C-9584-F517D6D2D563}" type="pres">
      <dgm:prSet presAssocID="{BB25A867-74C7-4C8A-93FF-19843BA5D852}" presName="hierChild1" presStyleCnt="0">
        <dgm:presLayoutVars>
          <dgm:orgChart val="1"/>
          <dgm:chPref val="1"/>
          <dgm:dir/>
          <dgm:animOne val="branch"/>
          <dgm:animLvl val="lvl"/>
          <dgm:resizeHandles/>
        </dgm:presLayoutVars>
      </dgm:prSet>
      <dgm:spPr/>
    </dgm:pt>
    <dgm:pt modelId="{EC459F82-4458-4E64-B67A-BD6208F7C463}" type="pres">
      <dgm:prSet presAssocID="{E73E46FB-A5DE-4F2D-99F3-5553F8C2942C}" presName="hierRoot1" presStyleCnt="0">
        <dgm:presLayoutVars>
          <dgm:hierBranch/>
        </dgm:presLayoutVars>
      </dgm:prSet>
      <dgm:spPr/>
    </dgm:pt>
    <dgm:pt modelId="{4AF452E2-80CC-4B98-A25B-6588B65B3DEE}" type="pres">
      <dgm:prSet presAssocID="{E73E46FB-A5DE-4F2D-99F3-5553F8C2942C}" presName="rootComposite1" presStyleCnt="0"/>
      <dgm:spPr/>
    </dgm:pt>
    <dgm:pt modelId="{27ED02FD-704C-4DB8-929B-38CD493D5B91}" type="pres">
      <dgm:prSet presAssocID="{E73E46FB-A5DE-4F2D-99F3-5553F8C2942C}" presName="rootText1" presStyleLbl="node0" presStyleIdx="0" presStyleCnt="1">
        <dgm:presLayoutVars>
          <dgm:chPref val="3"/>
        </dgm:presLayoutVars>
      </dgm:prSet>
      <dgm:spPr/>
      <dgm:t>
        <a:bodyPr/>
        <a:lstStyle/>
        <a:p>
          <a:endParaRPr lang="el-GR"/>
        </a:p>
      </dgm:t>
    </dgm:pt>
    <dgm:pt modelId="{94595853-8D28-452F-8725-6793204F1461}" type="pres">
      <dgm:prSet presAssocID="{E73E46FB-A5DE-4F2D-99F3-5553F8C2942C}" presName="rootConnector1" presStyleLbl="node1" presStyleIdx="0" presStyleCnt="0"/>
      <dgm:spPr/>
      <dgm:t>
        <a:bodyPr/>
        <a:lstStyle/>
        <a:p>
          <a:endParaRPr lang="el-GR"/>
        </a:p>
      </dgm:t>
    </dgm:pt>
    <dgm:pt modelId="{D959EE1D-FA05-4C45-A927-AFFFFD62291C}" type="pres">
      <dgm:prSet presAssocID="{E73E46FB-A5DE-4F2D-99F3-5553F8C2942C}" presName="hierChild2" presStyleCnt="0"/>
      <dgm:spPr/>
    </dgm:pt>
    <dgm:pt modelId="{FE7243CC-1B77-4AB3-B3C5-46752D161DCF}" type="pres">
      <dgm:prSet presAssocID="{7847E56C-96B8-40E2-B273-5DFDC8A1B3CD}" presName="Name35" presStyleLbl="parChTrans1D2" presStyleIdx="0" presStyleCnt="4"/>
      <dgm:spPr/>
    </dgm:pt>
    <dgm:pt modelId="{CC9E4B60-604B-476A-94F2-BE69D6381E50}" type="pres">
      <dgm:prSet presAssocID="{BB8C94D2-2C49-49D3-BC40-694931E047FB}" presName="hierRoot2" presStyleCnt="0">
        <dgm:presLayoutVars>
          <dgm:hierBranch/>
        </dgm:presLayoutVars>
      </dgm:prSet>
      <dgm:spPr/>
    </dgm:pt>
    <dgm:pt modelId="{66D5A5BB-7E4C-4925-A3F0-F3DF9C400DC1}" type="pres">
      <dgm:prSet presAssocID="{BB8C94D2-2C49-49D3-BC40-694931E047FB}" presName="rootComposite" presStyleCnt="0"/>
      <dgm:spPr/>
    </dgm:pt>
    <dgm:pt modelId="{3641533A-08B9-41A8-8409-98091A100601}" type="pres">
      <dgm:prSet presAssocID="{BB8C94D2-2C49-49D3-BC40-694931E047FB}" presName="rootText" presStyleLbl="node2" presStyleIdx="0" presStyleCnt="4">
        <dgm:presLayoutVars>
          <dgm:chPref val="3"/>
        </dgm:presLayoutVars>
      </dgm:prSet>
      <dgm:spPr/>
      <dgm:t>
        <a:bodyPr/>
        <a:lstStyle/>
        <a:p>
          <a:endParaRPr lang="el-GR"/>
        </a:p>
      </dgm:t>
    </dgm:pt>
    <dgm:pt modelId="{8E113297-F41B-43E8-85AB-F1F3DB2981DD}" type="pres">
      <dgm:prSet presAssocID="{BB8C94D2-2C49-49D3-BC40-694931E047FB}" presName="rootConnector" presStyleLbl="node2" presStyleIdx="0" presStyleCnt="4"/>
      <dgm:spPr/>
      <dgm:t>
        <a:bodyPr/>
        <a:lstStyle/>
        <a:p>
          <a:endParaRPr lang="el-GR"/>
        </a:p>
      </dgm:t>
    </dgm:pt>
    <dgm:pt modelId="{96AE98B3-1246-4115-B5DA-44D08561A60E}" type="pres">
      <dgm:prSet presAssocID="{BB8C94D2-2C49-49D3-BC40-694931E047FB}" presName="hierChild4" presStyleCnt="0"/>
      <dgm:spPr/>
    </dgm:pt>
    <dgm:pt modelId="{DE38FEE1-1F34-4F22-A76A-9B20DF590FD6}" type="pres">
      <dgm:prSet presAssocID="{BB8C94D2-2C49-49D3-BC40-694931E047FB}" presName="hierChild5" presStyleCnt="0"/>
      <dgm:spPr/>
    </dgm:pt>
    <dgm:pt modelId="{47380843-678B-4D37-AAAF-FE09FFD34B80}" type="pres">
      <dgm:prSet presAssocID="{4487E9EF-B3C0-4759-A6EC-16ECCA319B86}" presName="Name35" presStyleLbl="parChTrans1D2" presStyleIdx="1" presStyleCnt="4"/>
      <dgm:spPr/>
    </dgm:pt>
    <dgm:pt modelId="{B0F1F27B-FE0C-49FA-9E30-7B7AC1A450B2}" type="pres">
      <dgm:prSet presAssocID="{08A9CDC8-69E6-4337-9EF2-3AAD1CE17412}" presName="hierRoot2" presStyleCnt="0">
        <dgm:presLayoutVars>
          <dgm:hierBranch/>
        </dgm:presLayoutVars>
      </dgm:prSet>
      <dgm:spPr/>
    </dgm:pt>
    <dgm:pt modelId="{DD5C891E-EEAE-4F9F-AD86-D59259FCA89E}" type="pres">
      <dgm:prSet presAssocID="{08A9CDC8-69E6-4337-9EF2-3AAD1CE17412}" presName="rootComposite" presStyleCnt="0"/>
      <dgm:spPr/>
    </dgm:pt>
    <dgm:pt modelId="{0D8141B7-5AF7-4140-B769-AB064C54B2BA}" type="pres">
      <dgm:prSet presAssocID="{08A9CDC8-69E6-4337-9EF2-3AAD1CE17412}" presName="rootText" presStyleLbl="node2" presStyleIdx="1" presStyleCnt="4">
        <dgm:presLayoutVars>
          <dgm:chPref val="3"/>
        </dgm:presLayoutVars>
      </dgm:prSet>
      <dgm:spPr/>
      <dgm:t>
        <a:bodyPr/>
        <a:lstStyle/>
        <a:p>
          <a:endParaRPr lang="el-GR"/>
        </a:p>
      </dgm:t>
    </dgm:pt>
    <dgm:pt modelId="{DDF0AAAD-0584-4833-91D8-843AAF2F9D87}" type="pres">
      <dgm:prSet presAssocID="{08A9CDC8-69E6-4337-9EF2-3AAD1CE17412}" presName="rootConnector" presStyleLbl="node2" presStyleIdx="1" presStyleCnt="4"/>
      <dgm:spPr/>
      <dgm:t>
        <a:bodyPr/>
        <a:lstStyle/>
        <a:p>
          <a:endParaRPr lang="el-GR"/>
        </a:p>
      </dgm:t>
    </dgm:pt>
    <dgm:pt modelId="{99963603-72D3-453D-9DBE-BF7FECE9D50B}" type="pres">
      <dgm:prSet presAssocID="{08A9CDC8-69E6-4337-9EF2-3AAD1CE17412}" presName="hierChild4" presStyleCnt="0"/>
      <dgm:spPr/>
    </dgm:pt>
    <dgm:pt modelId="{5F1F579B-FFE1-4AC7-AC50-264F66CE483C}" type="pres">
      <dgm:prSet presAssocID="{08A9CDC8-69E6-4337-9EF2-3AAD1CE17412}" presName="hierChild5" presStyleCnt="0"/>
      <dgm:spPr/>
    </dgm:pt>
    <dgm:pt modelId="{919365F9-3837-43EA-8D94-20C210BB263C}" type="pres">
      <dgm:prSet presAssocID="{5825C336-B63A-4309-B515-F20FA4E5A66D}" presName="Name35" presStyleLbl="parChTrans1D2" presStyleIdx="2" presStyleCnt="4"/>
      <dgm:spPr/>
    </dgm:pt>
    <dgm:pt modelId="{A2F2BA40-6946-4D77-91DA-4D0830B5C3A4}" type="pres">
      <dgm:prSet presAssocID="{27A4AEE0-1DE8-4B13-BD5F-48D0C70BD17B}" presName="hierRoot2" presStyleCnt="0">
        <dgm:presLayoutVars>
          <dgm:hierBranch/>
        </dgm:presLayoutVars>
      </dgm:prSet>
      <dgm:spPr/>
    </dgm:pt>
    <dgm:pt modelId="{F530A69D-5C31-4812-9D34-699AE4369F33}" type="pres">
      <dgm:prSet presAssocID="{27A4AEE0-1DE8-4B13-BD5F-48D0C70BD17B}" presName="rootComposite" presStyleCnt="0"/>
      <dgm:spPr/>
    </dgm:pt>
    <dgm:pt modelId="{89D361C2-81F5-46F5-8431-3E2BA16278CC}" type="pres">
      <dgm:prSet presAssocID="{27A4AEE0-1DE8-4B13-BD5F-48D0C70BD17B}" presName="rootText" presStyleLbl="node2" presStyleIdx="2" presStyleCnt="4">
        <dgm:presLayoutVars>
          <dgm:chPref val="3"/>
        </dgm:presLayoutVars>
      </dgm:prSet>
      <dgm:spPr/>
      <dgm:t>
        <a:bodyPr/>
        <a:lstStyle/>
        <a:p>
          <a:endParaRPr lang="el-GR"/>
        </a:p>
      </dgm:t>
    </dgm:pt>
    <dgm:pt modelId="{A6E12887-0B6C-4804-A2E4-CD16C41BC2BC}" type="pres">
      <dgm:prSet presAssocID="{27A4AEE0-1DE8-4B13-BD5F-48D0C70BD17B}" presName="rootConnector" presStyleLbl="node2" presStyleIdx="2" presStyleCnt="4"/>
      <dgm:spPr/>
      <dgm:t>
        <a:bodyPr/>
        <a:lstStyle/>
        <a:p>
          <a:endParaRPr lang="el-GR"/>
        </a:p>
      </dgm:t>
    </dgm:pt>
    <dgm:pt modelId="{1932DE3A-DFD3-4761-B0FF-D1DCC991CE94}" type="pres">
      <dgm:prSet presAssocID="{27A4AEE0-1DE8-4B13-BD5F-48D0C70BD17B}" presName="hierChild4" presStyleCnt="0"/>
      <dgm:spPr/>
    </dgm:pt>
    <dgm:pt modelId="{442E404F-13E0-4106-B073-45D402D555D7}" type="pres">
      <dgm:prSet presAssocID="{27A4AEE0-1DE8-4B13-BD5F-48D0C70BD17B}" presName="hierChild5" presStyleCnt="0"/>
      <dgm:spPr/>
    </dgm:pt>
    <dgm:pt modelId="{BF9F15FC-D84B-430B-869E-6CD1AA74D003}" type="pres">
      <dgm:prSet presAssocID="{4FF4CB99-5C78-446A-8C84-8E5731CB4D0A}" presName="Name35" presStyleLbl="parChTrans1D2" presStyleIdx="3" presStyleCnt="4"/>
      <dgm:spPr/>
    </dgm:pt>
    <dgm:pt modelId="{855B6EBA-02DE-4A13-97C2-E9216ACE310A}" type="pres">
      <dgm:prSet presAssocID="{B46FB488-09A0-4673-9CD7-36D745920E96}" presName="hierRoot2" presStyleCnt="0">
        <dgm:presLayoutVars>
          <dgm:hierBranch/>
        </dgm:presLayoutVars>
      </dgm:prSet>
      <dgm:spPr/>
    </dgm:pt>
    <dgm:pt modelId="{9ACDD7C8-F42C-44C4-B6A7-CC0D614AB8D9}" type="pres">
      <dgm:prSet presAssocID="{B46FB488-09A0-4673-9CD7-36D745920E96}" presName="rootComposite" presStyleCnt="0"/>
      <dgm:spPr/>
    </dgm:pt>
    <dgm:pt modelId="{573B95F1-5F5A-4C15-B8BA-11F789EB47D3}" type="pres">
      <dgm:prSet presAssocID="{B46FB488-09A0-4673-9CD7-36D745920E96}" presName="rootText" presStyleLbl="node2" presStyleIdx="3" presStyleCnt="4">
        <dgm:presLayoutVars>
          <dgm:chPref val="3"/>
        </dgm:presLayoutVars>
      </dgm:prSet>
      <dgm:spPr/>
      <dgm:t>
        <a:bodyPr/>
        <a:lstStyle/>
        <a:p>
          <a:endParaRPr lang="el-GR"/>
        </a:p>
      </dgm:t>
    </dgm:pt>
    <dgm:pt modelId="{24865426-D159-427B-9FB1-8692F39CBB87}" type="pres">
      <dgm:prSet presAssocID="{B46FB488-09A0-4673-9CD7-36D745920E96}" presName="rootConnector" presStyleLbl="node2" presStyleIdx="3" presStyleCnt="4"/>
      <dgm:spPr/>
      <dgm:t>
        <a:bodyPr/>
        <a:lstStyle/>
        <a:p>
          <a:endParaRPr lang="el-GR"/>
        </a:p>
      </dgm:t>
    </dgm:pt>
    <dgm:pt modelId="{322FB4CA-AC99-4357-8460-0B03351A3D75}" type="pres">
      <dgm:prSet presAssocID="{B46FB488-09A0-4673-9CD7-36D745920E96}" presName="hierChild4" presStyleCnt="0"/>
      <dgm:spPr/>
    </dgm:pt>
    <dgm:pt modelId="{FB0A911D-163C-41D9-900C-149DA79D75CE}" type="pres">
      <dgm:prSet presAssocID="{B46FB488-09A0-4673-9CD7-36D745920E96}" presName="hierChild5" presStyleCnt="0"/>
      <dgm:spPr/>
    </dgm:pt>
    <dgm:pt modelId="{7DF7332E-AE54-4803-ADC9-0C61CE16C86C}" type="pres">
      <dgm:prSet presAssocID="{E73E46FB-A5DE-4F2D-99F3-5553F8C2942C}" presName="hierChild3" presStyleCnt="0"/>
      <dgm:spPr/>
    </dgm:pt>
  </dgm:ptLst>
  <dgm:cxnLst>
    <dgm:cxn modelId="{CDE7572F-2DF8-470B-9CAB-E1AE74382338}" type="presOf" srcId="{E73E46FB-A5DE-4F2D-99F3-5553F8C2942C}" destId="{27ED02FD-704C-4DB8-929B-38CD493D5B91}" srcOrd="0" destOrd="0" presId="urn:microsoft.com/office/officeart/2005/8/layout/orgChart1"/>
    <dgm:cxn modelId="{6344B14B-844F-4C39-863E-3878DCF44A2B}" type="presOf" srcId="{4FF4CB99-5C78-446A-8C84-8E5731CB4D0A}" destId="{BF9F15FC-D84B-430B-869E-6CD1AA74D003}" srcOrd="0" destOrd="0" presId="urn:microsoft.com/office/officeart/2005/8/layout/orgChart1"/>
    <dgm:cxn modelId="{539F5802-DE46-4DC9-BE45-72EB1AC2A2F3}" type="presOf" srcId="{B46FB488-09A0-4673-9CD7-36D745920E96}" destId="{573B95F1-5F5A-4C15-B8BA-11F789EB47D3}" srcOrd="0" destOrd="0" presId="urn:microsoft.com/office/officeart/2005/8/layout/orgChart1"/>
    <dgm:cxn modelId="{63282AEA-E34B-4E95-99A1-E5119BAC526A}" type="presOf" srcId="{27A4AEE0-1DE8-4B13-BD5F-48D0C70BD17B}" destId="{A6E12887-0B6C-4804-A2E4-CD16C41BC2BC}" srcOrd="1" destOrd="0" presId="urn:microsoft.com/office/officeart/2005/8/layout/orgChart1"/>
    <dgm:cxn modelId="{D0CE4E64-9F5F-415E-9D5E-0E04840EA528}" type="presOf" srcId="{08A9CDC8-69E6-4337-9EF2-3AAD1CE17412}" destId="{0D8141B7-5AF7-4140-B769-AB064C54B2BA}" srcOrd="0" destOrd="0" presId="urn:microsoft.com/office/officeart/2005/8/layout/orgChart1"/>
    <dgm:cxn modelId="{41F125F5-9AA4-4383-9269-F1AB8B470A81}" srcId="{E73E46FB-A5DE-4F2D-99F3-5553F8C2942C}" destId="{BB8C94D2-2C49-49D3-BC40-694931E047FB}" srcOrd="0" destOrd="0" parTransId="{7847E56C-96B8-40E2-B273-5DFDC8A1B3CD}" sibTransId="{4EFC09C1-21AD-465B-AC56-5DE1E893C47E}"/>
    <dgm:cxn modelId="{46998B0D-027F-4537-9728-D5C3232DB4F6}" srcId="{BB25A867-74C7-4C8A-93FF-19843BA5D852}" destId="{E73E46FB-A5DE-4F2D-99F3-5553F8C2942C}" srcOrd="0" destOrd="0" parTransId="{2E744D1E-2FB4-4271-8EFE-4037A388DAB1}" sibTransId="{BE30369A-05F1-4069-B7F1-477E6FEE42FA}"/>
    <dgm:cxn modelId="{0A0F9B01-60B2-4F44-845F-AC57E7325489}" type="presOf" srcId="{B46FB488-09A0-4673-9CD7-36D745920E96}" destId="{24865426-D159-427B-9FB1-8692F39CBB87}" srcOrd="1" destOrd="0" presId="urn:microsoft.com/office/officeart/2005/8/layout/orgChart1"/>
    <dgm:cxn modelId="{DB660807-B72C-4A45-ADBB-109DB0EE6953}" type="presOf" srcId="{4487E9EF-B3C0-4759-A6EC-16ECCA319B86}" destId="{47380843-678B-4D37-AAAF-FE09FFD34B80}" srcOrd="0" destOrd="0" presId="urn:microsoft.com/office/officeart/2005/8/layout/orgChart1"/>
    <dgm:cxn modelId="{2D8A4951-5333-4D09-B50D-06FDEAAE2271}" type="presOf" srcId="{BB8C94D2-2C49-49D3-BC40-694931E047FB}" destId="{3641533A-08B9-41A8-8409-98091A100601}" srcOrd="0" destOrd="0" presId="urn:microsoft.com/office/officeart/2005/8/layout/orgChart1"/>
    <dgm:cxn modelId="{48FF152E-7EB9-4B8A-A5A2-C7AB83AEE683}" srcId="{E73E46FB-A5DE-4F2D-99F3-5553F8C2942C}" destId="{08A9CDC8-69E6-4337-9EF2-3AAD1CE17412}" srcOrd="1" destOrd="0" parTransId="{4487E9EF-B3C0-4759-A6EC-16ECCA319B86}" sibTransId="{4B242140-83B5-44D1-99C5-5F582B481F6C}"/>
    <dgm:cxn modelId="{262E2311-884A-4069-8707-D33468C0D3E0}" type="presOf" srcId="{BB25A867-74C7-4C8A-93FF-19843BA5D852}" destId="{0C61C9BA-CAA5-4A6C-9584-F517D6D2D563}" srcOrd="0" destOrd="0" presId="urn:microsoft.com/office/officeart/2005/8/layout/orgChart1"/>
    <dgm:cxn modelId="{5F745E71-3046-428A-AEBB-F1AE4540F040}" type="presOf" srcId="{BB8C94D2-2C49-49D3-BC40-694931E047FB}" destId="{8E113297-F41B-43E8-85AB-F1F3DB2981DD}" srcOrd="1" destOrd="0" presId="urn:microsoft.com/office/officeart/2005/8/layout/orgChart1"/>
    <dgm:cxn modelId="{21300062-1372-4346-8320-A9E9E0C983FC}" type="presOf" srcId="{5825C336-B63A-4309-B515-F20FA4E5A66D}" destId="{919365F9-3837-43EA-8D94-20C210BB263C}" srcOrd="0" destOrd="0" presId="urn:microsoft.com/office/officeart/2005/8/layout/orgChart1"/>
    <dgm:cxn modelId="{1C7029A9-DBEA-4840-A549-3382CB6C0AE6}" type="presOf" srcId="{7847E56C-96B8-40E2-B273-5DFDC8A1B3CD}" destId="{FE7243CC-1B77-4AB3-B3C5-46752D161DCF}" srcOrd="0" destOrd="0" presId="urn:microsoft.com/office/officeart/2005/8/layout/orgChart1"/>
    <dgm:cxn modelId="{C077E37F-F1A1-4D38-974F-C4C894B2408E}" type="presOf" srcId="{E73E46FB-A5DE-4F2D-99F3-5553F8C2942C}" destId="{94595853-8D28-452F-8725-6793204F1461}" srcOrd="1" destOrd="0" presId="urn:microsoft.com/office/officeart/2005/8/layout/orgChart1"/>
    <dgm:cxn modelId="{E1CE1D35-AB9F-4779-946E-E564C937D332}" type="presOf" srcId="{27A4AEE0-1DE8-4B13-BD5F-48D0C70BD17B}" destId="{89D361C2-81F5-46F5-8431-3E2BA16278CC}" srcOrd="0" destOrd="0" presId="urn:microsoft.com/office/officeart/2005/8/layout/orgChart1"/>
    <dgm:cxn modelId="{E7C6D7D5-F458-450C-A442-937062834A7E}" srcId="{E73E46FB-A5DE-4F2D-99F3-5553F8C2942C}" destId="{B46FB488-09A0-4673-9CD7-36D745920E96}" srcOrd="3" destOrd="0" parTransId="{4FF4CB99-5C78-446A-8C84-8E5731CB4D0A}" sibTransId="{DD60A76C-0909-403B-8488-260D3AEFFADB}"/>
    <dgm:cxn modelId="{B9B65308-57D4-4EA2-A811-58247CD52386}" srcId="{E73E46FB-A5DE-4F2D-99F3-5553F8C2942C}" destId="{27A4AEE0-1DE8-4B13-BD5F-48D0C70BD17B}" srcOrd="2" destOrd="0" parTransId="{5825C336-B63A-4309-B515-F20FA4E5A66D}" sibTransId="{1F8B1CBA-0C09-442D-9D5B-12133839183E}"/>
    <dgm:cxn modelId="{04FDFE85-49A3-41FB-A258-47A70CA5F707}" type="presOf" srcId="{08A9CDC8-69E6-4337-9EF2-3AAD1CE17412}" destId="{DDF0AAAD-0584-4833-91D8-843AAF2F9D87}" srcOrd="1" destOrd="0" presId="urn:microsoft.com/office/officeart/2005/8/layout/orgChart1"/>
    <dgm:cxn modelId="{03EB66CD-9D0D-4369-8CEE-78E4F507B39A}" type="presParOf" srcId="{0C61C9BA-CAA5-4A6C-9584-F517D6D2D563}" destId="{EC459F82-4458-4E64-B67A-BD6208F7C463}" srcOrd="0" destOrd="0" presId="urn:microsoft.com/office/officeart/2005/8/layout/orgChart1"/>
    <dgm:cxn modelId="{ACFC130D-F8E2-404A-874B-A8F211A8F550}" type="presParOf" srcId="{EC459F82-4458-4E64-B67A-BD6208F7C463}" destId="{4AF452E2-80CC-4B98-A25B-6588B65B3DEE}" srcOrd="0" destOrd="0" presId="urn:microsoft.com/office/officeart/2005/8/layout/orgChart1"/>
    <dgm:cxn modelId="{DD902B0F-6377-4007-81A5-3EA9E5A6393F}" type="presParOf" srcId="{4AF452E2-80CC-4B98-A25B-6588B65B3DEE}" destId="{27ED02FD-704C-4DB8-929B-38CD493D5B91}" srcOrd="0" destOrd="0" presId="urn:microsoft.com/office/officeart/2005/8/layout/orgChart1"/>
    <dgm:cxn modelId="{A7B2B919-4B31-4873-90A7-146CBBC39D7D}" type="presParOf" srcId="{4AF452E2-80CC-4B98-A25B-6588B65B3DEE}" destId="{94595853-8D28-452F-8725-6793204F1461}" srcOrd="1" destOrd="0" presId="urn:microsoft.com/office/officeart/2005/8/layout/orgChart1"/>
    <dgm:cxn modelId="{9C980475-84DE-4EFF-AAE5-EAC97AA0AF68}" type="presParOf" srcId="{EC459F82-4458-4E64-B67A-BD6208F7C463}" destId="{D959EE1D-FA05-4C45-A927-AFFFFD62291C}" srcOrd="1" destOrd="0" presId="urn:microsoft.com/office/officeart/2005/8/layout/orgChart1"/>
    <dgm:cxn modelId="{0B755771-A90A-473E-A189-2D52EA1E8071}" type="presParOf" srcId="{D959EE1D-FA05-4C45-A927-AFFFFD62291C}" destId="{FE7243CC-1B77-4AB3-B3C5-46752D161DCF}" srcOrd="0" destOrd="0" presId="urn:microsoft.com/office/officeart/2005/8/layout/orgChart1"/>
    <dgm:cxn modelId="{720C6770-E321-4471-BB4C-AF0A123AA891}" type="presParOf" srcId="{D959EE1D-FA05-4C45-A927-AFFFFD62291C}" destId="{CC9E4B60-604B-476A-94F2-BE69D6381E50}" srcOrd="1" destOrd="0" presId="urn:microsoft.com/office/officeart/2005/8/layout/orgChart1"/>
    <dgm:cxn modelId="{F09D2194-041B-4C75-A7FA-75013110A064}" type="presParOf" srcId="{CC9E4B60-604B-476A-94F2-BE69D6381E50}" destId="{66D5A5BB-7E4C-4925-A3F0-F3DF9C400DC1}" srcOrd="0" destOrd="0" presId="urn:microsoft.com/office/officeart/2005/8/layout/orgChart1"/>
    <dgm:cxn modelId="{F8347F40-CDFE-4A32-909B-29C75904E4C9}" type="presParOf" srcId="{66D5A5BB-7E4C-4925-A3F0-F3DF9C400DC1}" destId="{3641533A-08B9-41A8-8409-98091A100601}" srcOrd="0" destOrd="0" presId="urn:microsoft.com/office/officeart/2005/8/layout/orgChart1"/>
    <dgm:cxn modelId="{DDC95B4D-65F6-4CFF-9AF8-DB1A766CE4B1}" type="presParOf" srcId="{66D5A5BB-7E4C-4925-A3F0-F3DF9C400DC1}" destId="{8E113297-F41B-43E8-85AB-F1F3DB2981DD}" srcOrd="1" destOrd="0" presId="urn:microsoft.com/office/officeart/2005/8/layout/orgChart1"/>
    <dgm:cxn modelId="{2CB28B2B-0653-42F1-8D6B-AC376B95E2E7}" type="presParOf" srcId="{CC9E4B60-604B-476A-94F2-BE69D6381E50}" destId="{96AE98B3-1246-4115-B5DA-44D08561A60E}" srcOrd="1" destOrd="0" presId="urn:microsoft.com/office/officeart/2005/8/layout/orgChart1"/>
    <dgm:cxn modelId="{CADCDDBE-87D0-4CC8-AB7B-8911AA67EB45}" type="presParOf" srcId="{CC9E4B60-604B-476A-94F2-BE69D6381E50}" destId="{DE38FEE1-1F34-4F22-A76A-9B20DF590FD6}" srcOrd="2" destOrd="0" presId="urn:microsoft.com/office/officeart/2005/8/layout/orgChart1"/>
    <dgm:cxn modelId="{4A58BD6C-031E-4178-AD90-6AC09C0180E6}" type="presParOf" srcId="{D959EE1D-FA05-4C45-A927-AFFFFD62291C}" destId="{47380843-678B-4D37-AAAF-FE09FFD34B80}" srcOrd="2" destOrd="0" presId="urn:microsoft.com/office/officeart/2005/8/layout/orgChart1"/>
    <dgm:cxn modelId="{6B8308C9-4EB6-46B6-B954-71D7410AFDF7}" type="presParOf" srcId="{D959EE1D-FA05-4C45-A927-AFFFFD62291C}" destId="{B0F1F27B-FE0C-49FA-9E30-7B7AC1A450B2}" srcOrd="3" destOrd="0" presId="urn:microsoft.com/office/officeart/2005/8/layout/orgChart1"/>
    <dgm:cxn modelId="{4F70BFDC-EB33-4A1F-AD60-1B76B23012D1}" type="presParOf" srcId="{B0F1F27B-FE0C-49FA-9E30-7B7AC1A450B2}" destId="{DD5C891E-EEAE-4F9F-AD86-D59259FCA89E}" srcOrd="0" destOrd="0" presId="urn:microsoft.com/office/officeart/2005/8/layout/orgChart1"/>
    <dgm:cxn modelId="{BEE5822A-B81C-41AC-A5D7-3E232860900D}" type="presParOf" srcId="{DD5C891E-EEAE-4F9F-AD86-D59259FCA89E}" destId="{0D8141B7-5AF7-4140-B769-AB064C54B2BA}" srcOrd="0" destOrd="0" presId="urn:microsoft.com/office/officeart/2005/8/layout/orgChart1"/>
    <dgm:cxn modelId="{DE31213B-6625-4C6C-9F22-A22A595B44FF}" type="presParOf" srcId="{DD5C891E-EEAE-4F9F-AD86-D59259FCA89E}" destId="{DDF0AAAD-0584-4833-91D8-843AAF2F9D87}" srcOrd="1" destOrd="0" presId="urn:microsoft.com/office/officeart/2005/8/layout/orgChart1"/>
    <dgm:cxn modelId="{2B527A57-7EDF-411E-997E-5C7D53FEBA84}" type="presParOf" srcId="{B0F1F27B-FE0C-49FA-9E30-7B7AC1A450B2}" destId="{99963603-72D3-453D-9DBE-BF7FECE9D50B}" srcOrd="1" destOrd="0" presId="urn:microsoft.com/office/officeart/2005/8/layout/orgChart1"/>
    <dgm:cxn modelId="{73432F9D-A73F-4313-B2DF-3E79DD1633C9}" type="presParOf" srcId="{B0F1F27B-FE0C-49FA-9E30-7B7AC1A450B2}" destId="{5F1F579B-FFE1-4AC7-AC50-264F66CE483C}" srcOrd="2" destOrd="0" presId="urn:microsoft.com/office/officeart/2005/8/layout/orgChart1"/>
    <dgm:cxn modelId="{544A4179-E31B-46EA-B7EA-D1544A89CE62}" type="presParOf" srcId="{D959EE1D-FA05-4C45-A927-AFFFFD62291C}" destId="{919365F9-3837-43EA-8D94-20C210BB263C}" srcOrd="4" destOrd="0" presId="urn:microsoft.com/office/officeart/2005/8/layout/orgChart1"/>
    <dgm:cxn modelId="{4FE1A856-5B9F-467B-8902-DFDAFE80B3EB}" type="presParOf" srcId="{D959EE1D-FA05-4C45-A927-AFFFFD62291C}" destId="{A2F2BA40-6946-4D77-91DA-4D0830B5C3A4}" srcOrd="5" destOrd="0" presId="urn:microsoft.com/office/officeart/2005/8/layout/orgChart1"/>
    <dgm:cxn modelId="{2F49E7E0-1C8A-4583-9854-8263A8D9FDAB}" type="presParOf" srcId="{A2F2BA40-6946-4D77-91DA-4D0830B5C3A4}" destId="{F530A69D-5C31-4812-9D34-699AE4369F33}" srcOrd="0" destOrd="0" presId="urn:microsoft.com/office/officeart/2005/8/layout/orgChart1"/>
    <dgm:cxn modelId="{FF46F369-A405-4E08-AFB4-55646FFBF33F}" type="presParOf" srcId="{F530A69D-5C31-4812-9D34-699AE4369F33}" destId="{89D361C2-81F5-46F5-8431-3E2BA16278CC}" srcOrd="0" destOrd="0" presId="urn:microsoft.com/office/officeart/2005/8/layout/orgChart1"/>
    <dgm:cxn modelId="{A805D07D-F780-41D8-B47A-352015D4EA4A}" type="presParOf" srcId="{F530A69D-5C31-4812-9D34-699AE4369F33}" destId="{A6E12887-0B6C-4804-A2E4-CD16C41BC2BC}" srcOrd="1" destOrd="0" presId="urn:microsoft.com/office/officeart/2005/8/layout/orgChart1"/>
    <dgm:cxn modelId="{8DFFFDB0-0DFD-415F-9B38-5817EAD3EF29}" type="presParOf" srcId="{A2F2BA40-6946-4D77-91DA-4D0830B5C3A4}" destId="{1932DE3A-DFD3-4761-B0FF-D1DCC991CE94}" srcOrd="1" destOrd="0" presId="urn:microsoft.com/office/officeart/2005/8/layout/orgChart1"/>
    <dgm:cxn modelId="{6B56A375-CCE6-43C0-BA30-F6639B44D108}" type="presParOf" srcId="{A2F2BA40-6946-4D77-91DA-4D0830B5C3A4}" destId="{442E404F-13E0-4106-B073-45D402D555D7}" srcOrd="2" destOrd="0" presId="urn:microsoft.com/office/officeart/2005/8/layout/orgChart1"/>
    <dgm:cxn modelId="{D8340562-82D1-459B-8633-B62DAE67E7C2}" type="presParOf" srcId="{D959EE1D-FA05-4C45-A927-AFFFFD62291C}" destId="{BF9F15FC-D84B-430B-869E-6CD1AA74D003}" srcOrd="6" destOrd="0" presId="urn:microsoft.com/office/officeart/2005/8/layout/orgChart1"/>
    <dgm:cxn modelId="{E02031FE-3B62-4C66-A915-2EAF10070E81}" type="presParOf" srcId="{D959EE1D-FA05-4C45-A927-AFFFFD62291C}" destId="{855B6EBA-02DE-4A13-97C2-E9216ACE310A}" srcOrd="7" destOrd="0" presId="urn:microsoft.com/office/officeart/2005/8/layout/orgChart1"/>
    <dgm:cxn modelId="{B28DBE09-423E-4DAA-9EBE-D7DE7EEF1117}" type="presParOf" srcId="{855B6EBA-02DE-4A13-97C2-E9216ACE310A}" destId="{9ACDD7C8-F42C-44C4-B6A7-CC0D614AB8D9}" srcOrd="0" destOrd="0" presId="urn:microsoft.com/office/officeart/2005/8/layout/orgChart1"/>
    <dgm:cxn modelId="{25785DCA-6353-43BD-8AF3-CE4C64E9658C}" type="presParOf" srcId="{9ACDD7C8-F42C-44C4-B6A7-CC0D614AB8D9}" destId="{573B95F1-5F5A-4C15-B8BA-11F789EB47D3}" srcOrd="0" destOrd="0" presId="urn:microsoft.com/office/officeart/2005/8/layout/orgChart1"/>
    <dgm:cxn modelId="{E63C16F6-137C-4DBC-9816-5169261996AC}" type="presParOf" srcId="{9ACDD7C8-F42C-44C4-B6A7-CC0D614AB8D9}" destId="{24865426-D159-427B-9FB1-8692F39CBB87}" srcOrd="1" destOrd="0" presId="urn:microsoft.com/office/officeart/2005/8/layout/orgChart1"/>
    <dgm:cxn modelId="{BA635264-624C-45B4-8F5A-6BF86A8A3D9C}" type="presParOf" srcId="{855B6EBA-02DE-4A13-97C2-E9216ACE310A}" destId="{322FB4CA-AC99-4357-8460-0B03351A3D75}" srcOrd="1" destOrd="0" presId="urn:microsoft.com/office/officeart/2005/8/layout/orgChart1"/>
    <dgm:cxn modelId="{75445453-BC8A-42C8-9FB6-76E7B5C82D74}" type="presParOf" srcId="{855B6EBA-02DE-4A13-97C2-E9216ACE310A}" destId="{FB0A911D-163C-41D9-900C-149DA79D75CE}" srcOrd="2" destOrd="0" presId="urn:microsoft.com/office/officeart/2005/8/layout/orgChart1"/>
    <dgm:cxn modelId="{152B0024-83E6-4BFD-A389-878A839C288D}" type="presParOf" srcId="{EC459F82-4458-4E64-B67A-BD6208F7C463}" destId="{7DF7332E-AE54-4803-ADC9-0C61CE16C86C}" srcOrd="2" destOrd="0" presId="urn:microsoft.com/office/officeart/2005/8/layout/orgChart1"/>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2641D029-B971-4DF3-A39F-E13967668428}" type="doc">
      <dgm:prSet loTypeId="urn:microsoft.com/office/officeart/2005/8/layout/venn1" loCatId="relationship" qsTypeId="urn:microsoft.com/office/officeart/2005/8/quickstyle/simple1#1" qsCatId="simple" csTypeId="urn:microsoft.com/office/officeart/2005/8/colors/accent1_2#2" csCatId="accent1" phldr="1"/>
      <dgm:spPr/>
      <dgm:t>
        <a:bodyPr/>
        <a:lstStyle/>
        <a:p>
          <a:endParaRPr lang="el-GR"/>
        </a:p>
      </dgm:t>
    </dgm:pt>
    <dgm:pt modelId="{E1047E89-21F6-4B1A-A440-0FFE01E6484D}">
      <dgm:prSet>
        <dgm:style>
          <a:lnRef idx="3">
            <a:schemeClr val="lt1"/>
          </a:lnRef>
          <a:fillRef idx="1">
            <a:schemeClr val="accent1"/>
          </a:fillRef>
          <a:effectRef idx="1">
            <a:schemeClr val="accent1"/>
          </a:effectRef>
          <a:fontRef idx="minor">
            <a:schemeClr val="lt1"/>
          </a:fontRef>
        </dgm:style>
      </dgm:prSet>
      <dgm:spPr>
        <a:solidFill>
          <a:srgbClr val="002060"/>
        </a:solidFill>
      </dgm:spPr>
      <dgm:t>
        <a:bodyPr/>
        <a:lstStyle/>
        <a:p>
          <a:pPr rtl="0"/>
          <a:r>
            <a:rPr lang="el-GR" b="1" i="0" baseline="0" dirty="0" smtClean="0">
              <a:solidFill>
                <a:schemeClr val="bg1"/>
              </a:solidFill>
            </a:rPr>
            <a:t>Τα δημοτικά διαμερίσματα  στα οποία βάσει του ΔΚΚ διαιρούνται οι Δήμοι με πληθυσμό άνω των 100.000 κατοίκων</a:t>
          </a:r>
          <a:r>
            <a:rPr lang="el-GR" b="0" i="0" baseline="0" dirty="0" smtClean="0">
              <a:solidFill>
                <a:schemeClr val="bg1"/>
              </a:solidFill>
            </a:rPr>
            <a:t>.</a:t>
          </a:r>
          <a:endParaRPr lang="el-GR" dirty="0">
            <a:solidFill>
              <a:schemeClr val="bg1"/>
            </a:solidFill>
          </a:endParaRPr>
        </a:p>
      </dgm:t>
    </dgm:pt>
    <dgm:pt modelId="{4D6558A4-346E-48CF-B96E-47E600DAB3E4}" type="parTrans" cxnId="{F47759FC-720A-404F-980E-BE5C2A5E628A}">
      <dgm:prSet/>
      <dgm:spPr/>
      <dgm:t>
        <a:bodyPr/>
        <a:lstStyle/>
        <a:p>
          <a:endParaRPr lang="el-GR"/>
        </a:p>
      </dgm:t>
    </dgm:pt>
    <dgm:pt modelId="{35598638-1AA8-4E01-9E74-799EC9D12E8A}" type="sibTrans" cxnId="{F47759FC-720A-404F-980E-BE5C2A5E628A}">
      <dgm:prSet/>
      <dgm:spPr/>
      <dgm:t>
        <a:bodyPr/>
        <a:lstStyle/>
        <a:p>
          <a:endParaRPr lang="el-GR"/>
        </a:p>
      </dgm:t>
    </dgm:pt>
    <dgm:pt modelId="{B6F6E0C0-98F8-4BBD-A5B3-7A0E2CB81A47}">
      <dgm:prSet/>
      <dgm:spPr>
        <a:solidFill>
          <a:srgbClr val="002060"/>
        </a:solidFill>
      </dgm:spPr>
      <dgm:t>
        <a:bodyPr/>
        <a:lstStyle/>
        <a:p>
          <a:pPr rtl="0"/>
          <a:r>
            <a:rPr lang="el-GR" b="1" i="0" baseline="0" dirty="0" smtClean="0">
              <a:solidFill>
                <a:schemeClr val="bg1"/>
              </a:solidFill>
            </a:rPr>
            <a:t>Όλα τα τοπικά διαμερίσματα  του ν. 2539/1997(όπως τροποποιήθηκε με τον ν. 3463/2006) με πληθυσμό άνω των 2000 κατοίκων. </a:t>
          </a:r>
          <a:endParaRPr lang="el-GR" dirty="0">
            <a:solidFill>
              <a:schemeClr val="bg1"/>
            </a:solidFill>
          </a:endParaRPr>
        </a:p>
      </dgm:t>
    </dgm:pt>
    <dgm:pt modelId="{79E78ED4-89D9-46CC-873D-31155DB3468C}" type="parTrans" cxnId="{56D3363D-7A2F-4644-B3F0-FB355E46B2FD}">
      <dgm:prSet/>
      <dgm:spPr/>
      <dgm:t>
        <a:bodyPr/>
        <a:lstStyle/>
        <a:p>
          <a:endParaRPr lang="el-GR"/>
        </a:p>
      </dgm:t>
    </dgm:pt>
    <dgm:pt modelId="{90FE6429-F7D9-4360-85A5-78F398CE6F82}" type="sibTrans" cxnId="{56D3363D-7A2F-4644-B3F0-FB355E46B2FD}">
      <dgm:prSet/>
      <dgm:spPr/>
      <dgm:t>
        <a:bodyPr/>
        <a:lstStyle/>
        <a:p>
          <a:endParaRPr lang="el-GR"/>
        </a:p>
      </dgm:t>
    </dgm:pt>
    <dgm:pt modelId="{A304D636-A832-45D6-8097-9DD92CCB7609}">
      <dgm:prSet/>
      <dgm:spPr>
        <a:solidFill>
          <a:srgbClr val="002060"/>
        </a:solidFill>
      </dgm:spPr>
      <dgm:t>
        <a:bodyPr/>
        <a:lstStyle/>
        <a:p>
          <a:pPr rtl="0"/>
          <a:r>
            <a:rPr lang="el-GR" b="1" i="0" baseline="0" dirty="0" smtClean="0">
              <a:solidFill>
                <a:schemeClr val="bg1"/>
              </a:solidFill>
            </a:rPr>
            <a:t>Οι πρώην ΟΤΑ που δεν καταργήθηκαν με τον νόμο 2359/1997, ανεξαρτήτως πληθυσμού (δηλ. δεν είχαν τοπικά διαμερίσματα)</a:t>
          </a:r>
          <a:endParaRPr lang="el-GR" dirty="0">
            <a:solidFill>
              <a:schemeClr val="bg1"/>
            </a:solidFill>
          </a:endParaRPr>
        </a:p>
      </dgm:t>
    </dgm:pt>
    <dgm:pt modelId="{DF139EEF-6240-4C0C-AC6E-2DAECB15B3EF}" type="parTrans" cxnId="{DFB9A092-1556-46A4-8C7B-341E8433E61B}">
      <dgm:prSet/>
      <dgm:spPr/>
      <dgm:t>
        <a:bodyPr/>
        <a:lstStyle/>
        <a:p>
          <a:endParaRPr lang="el-GR"/>
        </a:p>
      </dgm:t>
    </dgm:pt>
    <dgm:pt modelId="{7955265F-E675-48A4-AA4E-25F93A1F70F3}" type="sibTrans" cxnId="{DFB9A092-1556-46A4-8C7B-341E8433E61B}">
      <dgm:prSet/>
      <dgm:spPr/>
      <dgm:t>
        <a:bodyPr/>
        <a:lstStyle/>
        <a:p>
          <a:endParaRPr lang="el-GR"/>
        </a:p>
      </dgm:t>
    </dgm:pt>
    <dgm:pt modelId="{0C0CD162-184D-473C-9916-B7BE44677A71}" type="pres">
      <dgm:prSet presAssocID="{2641D029-B971-4DF3-A39F-E13967668428}" presName="compositeShape" presStyleCnt="0">
        <dgm:presLayoutVars>
          <dgm:chMax val="7"/>
          <dgm:dir/>
          <dgm:resizeHandles val="exact"/>
        </dgm:presLayoutVars>
      </dgm:prSet>
      <dgm:spPr/>
      <dgm:t>
        <a:bodyPr/>
        <a:lstStyle/>
        <a:p>
          <a:endParaRPr lang="el-GR"/>
        </a:p>
      </dgm:t>
    </dgm:pt>
    <dgm:pt modelId="{2A940D69-A806-4F86-8A58-FB9AA0BED7F7}" type="pres">
      <dgm:prSet presAssocID="{E1047E89-21F6-4B1A-A440-0FFE01E6484D}" presName="circ1" presStyleLbl="vennNode1" presStyleIdx="0" presStyleCnt="3"/>
      <dgm:spPr/>
      <dgm:t>
        <a:bodyPr/>
        <a:lstStyle/>
        <a:p>
          <a:endParaRPr lang="el-GR"/>
        </a:p>
      </dgm:t>
    </dgm:pt>
    <dgm:pt modelId="{0D979CD1-5DA8-41DB-A773-F10C68F180A4}" type="pres">
      <dgm:prSet presAssocID="{E1047E89-21F6-4B1A-A440-0FFE01E6484D}" presName="circ1Tx" presStyleLbl="revTx" presStyleIdx="0" presStyleCnt="0">
        <dgm:presLayoutVars>
          <dgm:chMax val="0"/>
          <dgm:chPref val="0"/>
          <dgm:bulletEnabled val="1"/>
        </dgm:presLayoutVars>
      </dgm:prSet>
      <dgm:spPr/>
      <dgm:t>
        <a:bodyPr/>
        <a:lstStyle/>
        <a:p>
          <a:endParaRPr lang="el-GR"/>
        </a:p>
      </dgm:t>
    </dgm:pt>
    <dgm:pt modelId="{4C2AAB1E-7EAF-41F4-AC0B-1CFFC6CFD734}" type="pres">
      <dgm:prSet presAssocID="{B6F6E0C0-98F8-4BBD-A5B3-7A0E2CB81A47}" presName="circ2" presStyleLbl="vennNode1" presStyleIdx="1" presStyleCnt="3" custLinFactNeighborX="27717" custLinFactNeighborY="1084"/>
      <dgm:spPr/>
      <dgm:t>
        <a:bodyPr/>
        <a:lstStyle/>
        <a:p>
          <a:endParaRPr lang="el-GR"/>
        </a:p>
      </dgm:t>
    </dgm:pt>
    <dgm:pt modelId="{8A26B232-C4BD-4123-8EF4-56433D9895C7}" type="pres">
      <dgm:prSet presAssocID="{B6F6E0C0-98F8-4BBD-A5B3-7A0E2CB81A47}" presName="circ2Tx" presStyleLbl="revTx" presStyleIdx="0" presStyleCnt="0">
        <dgm:presLayoutVars>
          <dgm:chMax val="0"/>
          <dgm:chPref val="0"/>
          <dgm:bulletEnabled val="1"/>
        </dgm:presLayoutVars>
      </dgm:prSet>
      <dgm:spPr/>
      <dgm:t>
        <a:bodyPr/>
        <a:lstStyle/>
        <a:p>
          <a:endParaRPr lang="el-GR"/>
        </a:p>
      </dgm:t>
    </dgm:pt>
    <dgm:pt modelId="{A0BFA2C4-F21B-4A53-A4F9-04D0EFE97744}" type="pres">
      <dgm:prSet presAssocID="{A304D636-A832-45D6-8097-9DD92CCB7609}" presName="circ3" presStyleLbl="vennNode1" presStyleIdx="2" presStyleCnt="3" custLinFactNeighborX="-30314" custLinFactNeighborY="-1016"/>
      <dgm:spPr/>
      <dgm:t>
        <a:bodyPr/>
        <a:lstStyle/>
        <a:p>
          <a:endParaRPr lang="el-GR"/>
        </a:p>
      </dgm:t>
    </dgm:pt>
    <dgm:pt modelId="{B3827995-FC19-44D1-9E72-EBCDF81B4C77}" type="pres">
      <dgm:prSet presAssocID="{A304D636-A832-45D6-8097-9DD92CCB7609}" presName="circ3Tx" presStyleLbl="revTx" presStyleIdx="0" presStyleCnt="0">
        <dgm:presLayoutVars>
          <dgm:chMax val="0"/>
          <dgm:chPref val="0"/>
          <dgm:bulletEnabled val="1"/>
        </dgm:presLayoutVars>
      </dgm:prSet>
      <dgm:spPr/>
      <dgm:t>
        <a:bodyPr/>
        <a:lstStyle/>
        <a:p>
          <a:endParaRPr lang="el-GR"/>
        </a:p>
      </dgm:t>
    </dgm:pt>
  </dgm:ptLst>
  <dgm:cxnLst>
    <dgm:cxn modelId="{56D3363D-7A2F-4644-B3F0-FB355E46B2FD}" srcId="{2641D029-B971-4DF3-A39F-E13967668428}" destId="{B6F6E0C0-98F8-4BBD-A5B3-7A0E2CB81A47}" srcOrd="1" destOrd="0" parTransId="{79E78ED4-89D9-46CC-873D-31155DB3468C}" sibTransId="{90FE6429-F7D9-4360-85A5-78F398CE6F82}"/>
    <dgm:cxn modelId="{535253CC-C0A1-4A21-86E9-0E8AF2755714}" type="presOf" srcId="{A304D636-A832-45D6-8097-9DD92CCB7609}" destId="{A0BFA2C4-F21B-4A53-A4F9-04D0EFE97744}" srcOrd="0" destOrd="0" presId="urn:microsoft.com/office/officeart/2005/8/layout/venn1"/>
    <dgm:cxn modelId="{D66DC04C-C57A-4F42-874D-65C3F0D95A16}" type="presOf" srcId="{2641D029-B971-4DF3-A39F-E13967668428}" destId="{0C0CD162-184D-473C-9916-B7BE44677A71}" srcOrd="0" destOrd="0" presId="urn:microsoft.com/office/officeart/2005/8/layout/venn1"/>
    <dgm:cxn modelId="{DFB9A092-1556-46A4-8C7B-341E8433E61B}" srcId="{2641D029-B971-4DF3-A39F-E13967668428}" destId="{A304D636-A832-45D6-8097-9DD92CCB7609}" srcOrd="2" destOrd="0" parTransId="{DF139EEF-6240-4C0C-AC6E-2DAECB15B3EF}" sibTransId="{7955265F-E675-48A4-AA4E-25F93A1F70F3}"/>
    <dgm:cxn modelId="{D990DEDA-B12D-4A31-9ED0-9041E53CBD02}" type="presOf" srcId="{A304D636-A832-45D6-8097-9DD92CCB7609}" destId="{B3827995-FC19-44D1-9E72-EBCDF81B4C77}" srcOrd="1" destOrd="0" presId="urn:microsoft.com/office/officeart/2005/8/layout/venn1"/>
    <dgm:cxn modelId="{6EDB2571-108F-4463-B2D7-B18DEA303310}" type="presOf" srcId="{B6F6E0C0-98F8-4BBD-A5B3-7A0E2CB81A47}" destId="{8A26B232-C4BD-4123-8EF4-56433D9895C7}" srcOrd="1" destOrd="0" presId="urn:microsoft.com/office/officeart/2005/8/layout/venn1"/>
    <dgm:cxn modelId="{F47759FC-720A-404F-980E-BE5C2A5E628A}" srcId="{2641D029-B971-4DF3-A39F-E13967668428}" destId="{E1047E89-21F6-4B1A-A440-0FFE01E6484D}" srcOrd="0" destOrd="0" parTransId="{4D6558A4-346E-48CF-B96E-47E600DAB3E4}" sibTransId="{35598638-1AA8-4E01-9E74-799EC9D12E8A}"/>
    <dgm:cxn modelId="{ABB9D7DB-9CDF-4550-B2DE-1481CFB323DB}" type="presOf" srcId="{E1047E89-21F6-4B1A-A440-0FFE01E6484D}" destId="{0D979CD1-5DA8-41DB-A773-F10C68F180A4}" srcOrd="1" destOrd="0" presId="urn:microsoft.com/office/officeart/2005/8/layout/venn1"/>
    <dgm:cxn modelId="{CC8DECD7-F90D-40FD-98A4-3405CA0D6027}" type="presOf" srcId="{E1047E89-21F6-4B1A-A440-0FFE01E6484D}" destId="{2A940D69-A806-4F86-8A58-FB9AA0BED7F7}" srcOrd="0" destOrd="0" presId="urn:microsoft.com/office/officeart/2005/8/layout/venn1"/>
    <dgm:cxn modelId="{1CBFBEF3-083D-4921-941C-8F74DBCEDF1C}" type="presOf" srcId="{B6F6E0C0-98F8-4BBD-A5B3-7A0E2CB81A47}" destId="{4C2AAB1E-7EAF-41F4-AC0B-1CFFC6CFD734}" srcOrd="0" destOrd="0" presId="urn:microsoft.com/office/officeart/2005/8/layout/venn1"/>
    <dgm:cxn modelId="{91B747EE-0294-46FF-9F4E-046686B6DB5C}" type="presParOf" srcId="{0C0CD162-184D-473C-9916-B7BE44677A71}" destId="{2A940D69-A806-4F86-8A58-FB9AA0BED7F7}" srcOrd="0" destOrd="0" presId="urn:microsoft.com/office/officeart/2005/8/layout/venn1"/>
    <dgm:cxn modelId="{9EF3C597-E764-4DEF-9028-FDEA8074F0D6}" type="presParOf" srcId="{0C0CD162-184D-473C-9916-B7BE44677A71}" destId="{0D979CD1-5DA8-41DB-A773-F10C68F180A4}" srcOrd="1" destOrd="0" presId="urn:microsoft.com/office/officeart/2005/8/layout/venn1"/>
    <dgm:cxn modelId="{A89E938B-563F-43A6-B6D7-E41987B76721}" type="presParOf" srcId="{0C0CD162-184D-473C-9916-B7BE44677A71}" destId="{4C2AAB1E-7EAF-41F4-AC0B-1CFFC6CFD734}" srcOrd="2" destOrd="0" presId="urn:microsoft.com/office/officeart/2005/8/layout/venn1"/>
    <dgm:cxn modelId="{372A611E-92CB-4691-95FA-CB8574B8B89E}" type="presParOf" srcId="{0C0CD162-184D-473C-9916-B7BE44677A71}" destId="{8A26B232-C4BD-4123-8EF4-56433D9895C7}" srcOrd="3" destOrd="0" presId="urn:microsoft.com/office/officeart/2005/8/layout/venn1"/>
    <dgm:cxn modelId="{B33317EC-CE9F-4057-AA0C-C0766064FA06}" type="presParOf" srcId="{0C0CD162-184D-473C-9916-B7BE44677A71}" destId="{A0BFA2C4-F21B-4A53-A4F9-04D0EFE97744}" srcOrd="4" destOrd="0" presId="urn:microsoft.com/office/officeart/2005/8/layout/venn1"/>
    <dgm:cxn modelId="{699B08DF-C9C8-42E7-930F-F05FDF201DC3}" type="presParOf" srcId="{0C0CD162-184D-473C-9916-B7BE44677A71}" destId="{B3827995-FC19-44D1-9E72-EBCDF81B4C77}" srcOrd="5" destOrd="0" presId="urn:microsoft.com/office/officeart/2005/8/layout/venn1"/>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03FF746D-D041-4938-9F9A-546452F07A01}" type="doc">
      <dgm:prSet loTypeId="urn:microsoft.com/office/officeart/2005/8/layout/venn1" loCatId="relationship" qsTypeId="urn:microsoft.com/office/officeart/2005/8/quickstyle/simple1#2" qsCatId="simple" csTypeId="urn:microsoft.com/office/officeart/2005/8/colors/accent1_2#3" csCatId="accent1" phldr="1"/>
      <dgm:spPr/>
      <dgm:t>
        <a:bodyPr/>
        <a:lstStyle/>
        <a:p>
          <a:endParaRPr lang="el-GR"/>
        </a:p>
      </dgm:t>
    </dgm:pt>
    <dgm:pt modelId="{45779339-C48A-4A4C-8CED-0E4EFA50D19F}">
      <dgm:prSet custT="1"/>
      <dgm:spPr>
        <a:solidFill>
          <a:schemeClr val="tx2">
            <a:lumMod val="50000"/>
          </a:schemeClr>
        </a:solidFill>
      </dgm:spPr>
      <dgm:t>
        <a:bodyPr/>
        <a:lstStyle/>
        <a:p>
          <a:pPr rtl="0"/>
          <a:r>
            <a:rPr lang="el-GR" sz="2800" b="0" i="0" baseline="0" dirty="0" smtClean="0">
              <a:solidFill>
                <a:schemeClr val="bg1"/>
              </a:solidFill>
            </a:rPr>
            <a:t>Όλα τα τοπικά διαμερίσματα των «καποδιστριακών δήμων»  με λιγότερους από 2000 κατοίκους </a:t>
          </a:r>
          <a:endParaRPr lang="el-GR" sz="2800" dirty="0">
            <a:solidFill>
              <a:schemeClr val="bg1"/>
            </a:solidFill>
          </a:endParaRPr>
        </a:p>
      </dgm:t>
    </dgm:pt>
    <dgm:pt modelId="{E46BEDEC-06A8-4BDA-8B9F-9410E21BCCF3}" type="parTrans" cxnId="{36354853-2D39-4690-AD8F-A1E483D9E90A}">
      <dgm:prSet/>
      <dgm:spPr/>
      <dgm:t>
        <a:bodyPr/>
        <a:lstStyle/>
        <a:p>
          <a:endParaRPr lang="el-GR"/>
        </a:p>
      </dgm:t>
    </dgm:pt>
    <dgm:pt modelId="{2787F42D-5E47-46A1-A0F0-5670071667BA}" type="sibTrans" cxnId="{36354853-2D39-4690-AD8F-A1E483D9E90A}">
      <dgm:prSet/>
      <dgm:spPr/>
      <dgm:t>
        <a:bodyPr/>
        <a:lstStyle/>
        <a:p>
          <a:endParaRPr lang="el-GR"/>
        </a:p>
      </dgm:t>
    </dgm:pt>
    <dgm:pt modelId="{55E6583C-FF03-4453-969C-C9F0EE8AB633}" type="pres">
      <dgm:prSet presAssocID="{03FF746D-D041-4938-9F9A-546452F07A01}" presName="compositeShape" presStyleCnt="0">
        <dgm:presLayoutVars>
          <dgm:chMax val="7"/>
          <dgm:dir/>
          <dgm:resizeHandles val="exact"/>
        </dgm:presLayoutVars>
      </dgm:prSet>
      <dgm:spPr/>
      <dgm:t>
        <a:bodyPr/>
        <a:lstStyle/>
        <a:p>
          <a:endParaRPr lang="el-GR"/>
        </a:p>
      </dgm:t>
    </dgm:pt>
    <dgm:pt modelId="{ED1C1B9A-8143-40E3-81A9-F5FF9D48B7B7}" type="pres">
      <dgm:prSet presAssocID="{45779339-C48A-4A4C-8CED-0E4EFA50D19F}" presName="circ1TxSh" presStyleLbl="vennNode1" presStyleIdx="0" presStyleCnt="1" custScaleY="71545"/>
      <dgm:spPr/>
      <dgm:t>
        <a:bodyPr/>
        <a:lstStyle/>
        <a:p>
          <a:endParaRPr lang="el-GR"/>
        </a:p>
      </dgm:t>
    </dgm:pt>
  </dgm:ptLst>
  <dgm:cxnLst>
    <dgm:cxn modelId="{9E1D41E4-F450-46F5-B9E0-C9A594A9AE59}" type="presOf" srcId="{45779339-C48A-4A4C-8CED-0E4EFA50D19F}" destId="{ED1C1B9A-8143-40E3-81A9-F5FF9D48B7B7}" srcOrd="0" destOrd="0" presId="urn:microsoft.com/office/officeart/2005/8/layout/venn1"/>
    <dgm:cxn modelId="{B3529B69-2FB5-4C3F-AFD4-65819B2612E4}" type="presOf" srcId="{03FF746D-D041-4938-9F9A-546452F07A01}" destId="{55E6583C-FF03-4453-969C-C9F0EE8AB633}" srcOrd="0" destOrd="0" presId="urn:microsoft.com/office/officeart/2005/8/layout/venn1"/>
    <dgm:cxn modelId="{36354853-2D39-4690-AD8F-A1E483D9E90A}" srcId="{03FF746D-D041-4938-9F9A-546452F07A01}" destId="{45779339-C48A-4A4C-8CED-0E4EFA50D19F}" srcOrd="0" destOrd="0" parTransId="{E46BEDEC-06A8-4BDA-8B9F-9410E21BCCF3}" sibTransId="{2787F42D-5E47-46A1-A0F0-5670071667BA}"/>
    <dgm:cxn modelId="{8C650231-D892-4569-96F8-70F73B19E37F}" type="presParOf" srcId="{55E6583C-FF03-4453-969C-C9F0EE8AB633}" destId="{ED1C1B9A-8143-40E3-81A9-F5FF9D48B7B7}" srcOrd="0" destOrd="0" presId="urn:microsoft.com/office/officeart/2005/8/layout/venn1"/>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8B1D1D42-62DC-4011-B30B-216EC042B8FA}" type="doc">
      <dgm:prSet loTypeId="urn:microsoft.com/office/officeart/2005/8/layout/vList2" loCatId="list" qsTypeId="urn:microsoft.com/office/officeart/2005/8/quickstyle/simple1#3" qsCatId="simple" csTypeId="urn:microsoft.com/office/officeart/2005/8/colors/accent1_2#4" csCatId="accent1" phldr="1"/>
      <dgm:spPr/>
      <dgm:t>
        <a:bodyPr/>
        <a:lstStyle/>
        <a:p>
          <a:endParaRPr lang="el-GR"/>
        </a:p>
      </dgm:t>
    </dgm:pt>
    <dgm:pt modelId="{5A848B6D-204E-400E-AB01-D80857907778}">
      <dgm:prSet/>
      <dgm:spPr>
        <a:solidFill>
          <a:srgbClr val="7030A0"/>
        </a:solidFill>
      </dgm:spPr>
      <dgm:t>
        <a:bodyPr/>
        <a:lstStyle/>
        <a:p>
          <a:pPr rtl="0"/>
          <a:r>
            <a:rPr lang="el-GR" b="1" i="0" baseline="0" smtClean="0"/>
            <a:t>Δημοτικές Κοινότητες</a:t>
          </a:r>
          <a:endParaRPr lang="el-GR"/>
        </a:p>
      </dgm:t>
    </dgm:pt>
    <dgm:pt modelId="{2A388BAA-D5CC-48E8-A9C3-D75DCE438CBF}" type="parTrans" cxnId="{13597323-FECE-4CB5-B3BB-313FD72A8467}">
      <dgm:prSet/>
      <dgm:spPr/>
      <dgm:t>
        <a:bodyPr/>
        <a:lstStyle/>
        <a:p>
          <a:endParaRPr lang="el-GR"/>
        </a:p>
      </dgm:t>
    </dgm:pt>
    <dgm:pt modelId="{91B6C4DB-51A4-494D-A8E3-14A0973281FF}" type="sibTrans" cxnId="{13597323-FECE-4CB5-B3BB-313FD72A8467}">
      <dgm:prSet/>
      <dgm:spPr/>
      <dgm:t>
        <a:bodyPr/>
        <a:lstStyle/>
        <a:p>
          <a:endParaRPr lang="el-GR"/>
        </a:p>
      </dgm:t>
    </dgm:pt>
    <dgm:pt modelId="{BF9EF921-6E9D-4DC5-81B0-7F01D78CF786}">
      <dgm:prSet/>
      <dgm:spPr>
        <a:solidFill>
          <a:srgbClr val="002060"/>
        </a:solidFill>
      </dgm:spPr>
      <dgm:t>
        <a:bodyPr/>
        <a:lstStyle/>
        <a:p>
          <a:pPr rtl="0"/>
          <a:r>
            <a:rPr lang="el-GR" b="0" i="0" baseline="0" dirty="0" smtClean="0"/>
            <a:t>Συμβούλιο Δημοτικής Κοινότητας</a:t>
          </a:r>
          <a:endParaRPr lang="el-GR" dirty="0"/>
        </a:p>
      </dgm:t>
    </dgm:pt>
    <dgm:pt modelId="{4B2607E1-8E0D-4574-8C38-7A14FD932C80}" type="parTrans" cxnId="{4B702D88-A0B9-4421-8F9C-5B8453467852}">
      <dgm:prSet/>
      <dgm:spPr/>
      <dgm:t>
        <a:bodyPr/>
        <a:lstStyle/>
        <a:p>
          <a:endParaRPr lang="el-GR"/>
        </a:p>
      </dgm:t>
    </dgm:pt>
    <dgm:pt modelId="{EE16EEBF-45CE-47BC-8102-9818FA476A31}" type="sibTrans" cxnId="{4B702D88-A0B9-4421-8F9C-5B8453467852}">
      <dgm:prSet/>
      <dgm:spPr/>
      <dgm:t>
        <a:bodyPr/>
        <a:lstStyle/>
        <a:p>
          <a:endParaRPr lang="el-GR"/>
        </a:p>
      </dgm:t>
    </dgm:pt>
    <dgm:pt modelId="{922D8886-9964-499C-AA29-4932E7CF2B6C}">
      <dgm:prSet/>
      <dgm:spPr>
        <a:solidFill>
          <a:srgbClr val="002060"/>
        </a:solidFill>
      </dgm:spPr>
      <dgm:t>
        <a:bodyPr/>
        <a:lstStyle/>
        <a:p>
          <a:pPr rtl="0"/>
          <a:r>
            <a:rPr lang="el-GR" b="0" i="0" baseline="0" dirty="0" smtClean="0"/>
            <a:t>Πρόεδρος Συμβουλίου Δημοτικής Κοινότητας</a:t>
          </a:r>
          <a:endParaRPr lang="el-GR" dirty="0"/>
        </a:p>
      </dgm:t>
    </dgm:pt>
    <dgm:pt modelId="{AA152FAD-7DCC-4BFA-B06C-22897C933DC7}" type="parTrans" cxnId="{BA94382F-8E81-4C9C-8C4F-F7CBED7D6F4D}">
      <dgm:prSet/>
      <dgm:spPr/>
      <dgm:t>
        <a:bodyPr/>
        <a:lstStyle/>
        <a:p>
          <a:endParaRPr lang="el-GR"/>
        </a:p>
      </dgm:t>
    </dgm:pt>
    <dgm:pt modelId="{D332731D-0D92-49AE-8822-981816CB684B}" type="sibTrans" cxnId="{BA94382F-8E81-4C9C-8C4F-F7CBED7D6F4D}">
      <dgm:prSet/>
      <dgm:spPr/>
      <dgm:t>
        <a:bodyPr/>
        <a:lstStyle/>
        <a:p>
          <a:endParaRPr lang="el-GR"/>
        </a:p>
      </dgm:t>
    </dgm:pt>
    <dgm:pt modelId="{EBDE4910-5F85-44FA-A69F-AEE494CAC04E}">
      <dgm:prSet/>
      <dgm:spPr>
        <a:solidFill>
          <a:srgbClr val="7030A0"/>
        </a:solidFill>
      </dgm:spPr>
      <dgm:t>
        <a:bodyPr/>
        <a:lstStyle/>
        <a:p>
          <a:pPr rtl="0"/>
          <a:r>
            <a:rPr lang="el-GR" b="1" i="0" baseline="0" smtClean="0"/>
            <a:t>Τοπικές Κοινότητες</a:t>
          </a:r>
          <a:endParaRPr lang="el-GR"/>
        </a:p>
      </dgm:t>
    </dgm:pt>
    <dgm:pt modelId="{33C82A3B-6918-4FFE-804E-013EDD1781F5}" type="parTrans" cxnId="{EA6F0330-9C1F-4FE2-9BBA-DFCB722F2303}">
      <dgm:prSet/>
      <dgm:spPr/>
      <dgm:t>
        <a:bodyPr/>
        <a:lstStyle/>
        <a:p>
          <a:endParaRPr lang="el-GR"/>
        </a:p>
      </dgm:t>
    </dgm:pt>
    <dgm:pt modelId="{CCBCE56C-16C1-4959-B96E-A7A37BF5C7B4}" type="sibTrans" cxnId="{EA6F0330-9C1F-4FE2-9BBA-DFCB722F2303}">
      <dgm:prSet/>
      <dgm:spPr/>
      <dgm:t>
        <a:bodyPr/>
        <a:lstStyle/>
        <a:p>
          <a:endParaRPr lang="el-GR"/>
        </a:p>
      </dgm:t>
    </dgm:pt>
    <dgm:pt modelId="{CABEB5F6-4155-4479-8E0B-C451CC5AFB66}">
      <dgm:prSet/>
      <dgm:spPr>
        <a:solidFill>
          <a:srgbClr val="002060"/>
        </a:solidFill>
      </dgm:spPr>
      <dgm:t>
        <a:bodyPr/>
        <a:lstStyle/>
        <a:p>
          <a:pPr rtl="0"/>
          <a:r>
            <a:rPr lang="el-GR" b="0" i="0" baseline="0" smtClean="0"/>
            <a:t>Συμβούλιο Τοπικής Κοινότητας</a:t>
          </a:r>
          <a:endParaRPr lang="el-GR"/>
        </a:p>
      </dgm:t>
    </dgm:pt>
    <dgm:pt modelId="{F6B73A47-5379-4553-B500-2AFC34161A75}" type="parTrans" cxnId="{3F3D9B57-1110-4E8E-BEEA-2A9B9ACCE89B}">
      <dgm:prSet/>
      <dgm:spPr/>
      <dgm:t>
        <a:bodyPr/>
        <a:lstStyle/>
        <a:p>
          <a:endParaRPr lang="el-GR"/>
        </a:p>
      </dgm:t>
    </dgm:pt>
    <dgm:pt modelId="{843BF4F4-D6B4-40A1-AC9C-5ED8440C5AC4}" type="sibTrans" cxnId="{3F3D9B57-1110-4E8E-BEEA-2A9B9ACCE89B}">
      <dgm:prSet/>
      <dgm:spPr/>
      <dgm:t>
        <a:bodyPr/>
        <a:lstStyle/>
        <a:p>
          <a:endParaRPr lang="el-GR"/>
        </a:p>
      </dgm:t>
    </dgm:pt>
    <dgm:pt modelId="{FAAD033B-8237-4D8F-990C-130FA1930E67}">
      <dgm:prSet/>
      <dgm:spPr>
        <a:solidFill>
          <a:srgbClr val="002060"/>
        </a:solidFill>
      </dgm:spPr>
      <dgm:t>
        <a:bodyPr/>
        <a:lstStyle/>
        <a:p>
          <a:pPr rtl="0"/>
          <a:r>
            <a:rPr lang="el-GR" b="0" i="0" baseline="0" dirty="0" smtClean="0"/>
            <a:t>Πρόεδρος Συμβουλίου  Τοπικής Κοινότητας</a:t>
          </a:r>
          <a:endParaRPr lang="el-GR" dirty="0"/>
        </a:p>
      </dgm:t>
    </dgm:pt>
    <dgm:pt modelId="{2FFF66C2-2971-4357-A763-F182DE15F436}" type="parTrans" cxnId="{8A4A1420-8A58-436B-AB1C-17B138BE029C}">
      <dgm:prSet/>
      <dgm:spPr/>
      <dgm:t>
        <a:bodyPr/>
        <a:lstStyle/>
        <a:p>
          <a:endParaRPr lang="el-GR"/>
        </a:p>
      </dgm:t>
    </dgm:pt>
    <dgm:pt modelId="{5BF6B75D-6094-4A34-A3DB-F58EA334F089}" type="sibTrans" cxnId="{8A4A1420-8A58-436B-AB1C-17B138BE029C}">
      <dgm:prSet/>
      <dgm:spPr/>
      <dgm:t>
        <a:bodyPr/>
        <a:lstStyle/>
        <a:p>
          <a:endParaRPr lang="el-GR"/>
        </a:p>
      </dgm:t>
    </dgm:pt>
    <dgm:pt modelId="{11702BF6-93F1-43E1-B074-57AB085AEBEE}">
      <dgm:prSet/>
      <dgm:spPr>
        <a:solidFill>
          <a:srgbClr val="002060"/>
        </a:solidFill>
      </dgm:spPr>
      <dgm:t>
        <a:bodyPr/>
        <a:lstStyle/>
        <a:p>
          <a:pPr rtl="0"/>
          <a:r>
            <a:rPr lang="el-GR" b="0" i="0" baseline="0" dirty="0" smtClean="0"/>
            <a:t>Εκπρόσωπος Τοπικής Κοινότητας</a:t>
          </a:r>
          <a:endParaRPr lang="el-GR" dirty="0"/>
        </a:p>
      </dgm:t>
    </dgm:pt>
    <dgm:pt modelId="{2339CB22-E086-4A2B-A128-FF9E692C0D79}" type="parTrans" cxnId="{D4E2C8D6-E637-478E-9C6A-734C170A48F1}">
      <dgm:prSet/>
      <dgm:spPr/>
      <dgm:t>
        <a:bodyPr/>
        <a:lstStyle/>
        <a:p>
          <a:endParaRPr lang="el-GR"/>
        </a:p>
      </dgm:t>
    </dgm:pt>
    <dgm:pt modelId="{F33BEA83-A535-4DF5-9EAE-FC631D70098F}" type="sibTrans" cxnId="{D4E2C8D6-E637-478E-9C6A-734C170A48F1}">
      <dgm:prSet/>
      <dgm:spPr/>
      <dgm:t>
        <a:bodyPr/>
        <a:lstStyle/>
        <a:p>
          <a:endParaRPr lang="el-GR"/>
        </a:p>
      </dgm:t>
    </dgm:pt>
    <dgm:pt modelId="{7C6F8D6F-29EF-4E0D-9B43-D24EA6C7391D}" type="pres">
      <dgm:prSet presAssocID="{8B1D1D42-62DC-4011-B30B-216EC042B8FA}" presName="linear" presStyleCnt="0">
        <dgm:presLayoutVars>
          <dgm:animLvl val="lvl"/>
          <dgm:resizeHandles val="exact"/>
        </dgm:presLayoutVars>
      </dgm:prSet>
      <dgm:spPr/>
      <dgm:t>
        <a:bodyPr/>
        <a:lstStyle/>
        <a:p>
          <a:endParaRPr lang="el-GR"/>
        </a:p>
      </dgm:t>
    </dgm:pt>
    <dgm:pt modelId="{420232E0-ADBD-4672-BABF-0BBCFEEF18EF}" type="pres">
      <dgm:prSet presAssocID="{5A848B6D-204E-400E-AB01-D80857907778}" presName="parentText" presStyleLbl="node1" presStyleIdx="0" presStyleCnt="7" custLinFactY="-136555" custLinFactNeighborX="205" custLinFactNeighborY="-200000">
        <dgm:presLayoutVars>
          <dgm:chMax val="0"/>
          <dgm:bulletEnabled val="1"/>
        </dgm:presLayoutVars>
      </dgm:prSet>
      <dgm:spPr/>
      <dgm:t>
        <a:bodyPr/>
        <a:lstStyle/>
        <a:p>
          <a:endParaRPr lang="el-GR"/>
        </a:p>
      </dgm:t>
    </dgm:pt>
    <dgm:pt modelId="{D39B0EAB-A1B0-4A47-B8E0-237F44B666F6}" type="pres">
      <dgm:prSet presAssocID="{91B6C4DB-51A4-494D-A8E3-14A0973281FF}" presName="spacer" presStyleCnt="0"/>
      <dgm:spPr/>
    </dgm:pt>
    <dgm:pt modelId="{A0CD48B8-6526-490F-B0EA-0B8C291939FC}" type="pres">
      <dgm:prSet presAssocID="{BF9EF921-6E9D-4DC5-81B0-7F01D78CF786}" presName="parentText" presStyleLbl="node1" presStyleIdx="1" presStyleCnt="7" custLinFactY="-143485" custLinFactNeighborX="205" custLinFactNeighborY="-200000">
        <dgm:presLayoutVars>
          <dgm:chMax val="0"/>
          <dgm:bulletEnabled val="1"/>
        </dgm:presLayoutVars>
      </dgm:prSet>
      <dgm:spPr/>
      <dgm:t>
        <a:bodyPr/>
        <a:lstStyle/>
        <a:p>
          <a:endParaRPr lang="el-GR"/>
        </a:p>
      </dgm:t>
    </dgm:pt>
    <dgm:pt modelId="{6E20E89F-709A-4AB3-A1FF-7BA4BC197E8A}" type="pres">
      <dgm:prSet presAssocID="{EE16EEBF-45CE-47BC-8102-9818FA476A31}" presName="spacer" presStyleCnt="0"/>
      <dgm:spPr/>
    </dgm:pt>
    <dgm:pt modelId="{E8455093-B1BB-428B-9CB1-6B99AB82E65C}" type="pres">
      <dgm:prSet presAssocID="{922D8886-9964-499C-AA29-4932E7CF2B6C}" presName="parentText" presStyleLbl="node1" presStyleIdx="2" presStyleCnt="7" custLinFactY="-150415" custLinFactNeighborX="-1221" custLinFactNeighborY="-200000">
        <dgm:presLayoutVars>
          <dgm:chMax val="0"/>
          <dgm:bulletEnabled val="1"/>
        </dgm:presLayoutVars>
      </dgm:prSet>
      <dgm:spPr/>
      <dgm:t>
        <a:bodyPr/>
        <a:lstStyle/>
        <a:p>
          <a:endParaRPr lang="el-GR"/>
        </a:p>
      </dgm:t>
    </dgm:pt>
    <dgm:pt modelId="{8AB8D2B8-2628-4996-BE9A-6F3F1D53186F}" type="pres">
      <dgm:prSet presAssocID="{D332731D-0D92-49AE-8822-981816CB684B}" presName="spacer" presStyleCnt="0"/>
      <dgm:spPr/>
    </dgm:pt>
    <dgm:pt modelId="{B3427AB6-0706-472E-AAAD-A546C1942637}" type="pres">
      <dgm:prSet presAssocID="{EBDE4910-5F85-44FA-A69F-AEE494CAC04E}" presName="parentText" presStyleLbl="node1" presStyleIdx="3" presStyleCnt="7" custLinFactNeighborX="205" custLinFactNeighborY="-10224">
        <dgm:presLayoutVars>
          <dgm:chMax val="0"/>
          <dgm:bulletEnabled val="1"/>
        </dgm:presLayoutVars>
      </dgm:prSet>
      <dgm:spPr/>
      <dgm:t>
        <a:bodyPr/>
        <a:lstStyle/>
        <a:p>
          <a:endParaRPr lang="el-GR"/>
        </a:p>
      </dgm:t>
    </dgm:pt>
    <dgm:pt modelId="{627C88DD-C536-4B37-8F03-84DE0B31FA8E}" type="pres">
      <dgm:prSet presAssocID="{CCBCE56C-16C1-4959-B96E-A7A37BF5C7B4}" presName="spacer" presStyleCnt="0"/>
      <dgm:spPr/>
    </dgm:pt>
    <dgm:pt modelId="{872380D5-9C89-42E1-8933-882746C249EA}" type="pres">
      <dgm:prSet presAssocID="{CABEB5F6-4155-4479-8E0B-C451CC5AFB66}" presName="parentText" presStyleLbl="node1" presStyleIdx="4" presStyleCnt="7">
        <dgm:presLayoutVars>
          <dgm:chMax val="0"/>
          <dgm:bulletEnabled val="1"/>
        </dgm:presLayoutVars>
      </dgm:prSet>
      <dgm:spPr/>
      <dgm:t>
        <a:bodyPr/>
        <a:lstStyle/>
        <a:p>
          <a:endParaRPr lang="el-GR"/>
        </a:p>
      </dgm:t>
    </dgm:pt>
    <dgm:pt modelId="{D30315C2-8C14-4035-AAB2-F1E0DAA26411}" type="pres">
      <dgm:prSet presAssocID="{843BF4F4-D6B4-40A1-AC9C-5ED8440C5AC4}" presName="spacer" presStyleCnt="0"/>
      <dgm:spPr/>
    </dgm:pt>
    <dgm:pt modelId="{94BA0DBE-7E9C-4B1C-A800-78CC493215AD}" type="pres">
      <dgm:prSet presAssocID="{FAAD033B-8237-4D8F-990C-130FA1930E67}" presName="parentText" presStyleLbl="node1" presStyleIdx="5" presStyleCnt="7">
        <dgm:presLayoutVars>
          <dgm:chMax val="0"/>
          <dgm:bulletEnabled val="1"/>
        </dgm:presLayoutVars>
      </dgm:prSet>
      <dgm:spPr/>
      <dgm:t>
        <a:bodyPr/>
        <a:lstStyle/>
        <a:p>
          <a:endParaRPr lang="el-GR"/>
        </a:p>
      </dgm:t>
    </dgm:pt>
    <dgm:pt modelId="{5B83A8C4-C4A8-416C-9355-6F858A67E03E}" type="pres">
      <dgm:prSet presAssocID="{5BF6B75D-6094-4A34-A3DB-F58EA334F089}" presName="spacer" presStyleCnt="0"/>
      <dgm:spPr/>
    </dgm:pt>
    <dgm:pt modelId="{9DF8DB8E-6976-4284-B343-26B8868C7246}" type="pres">
      <dgm:prSet presAssocID="{11702BF6-93F1-43E1-B074-57AB085AEBEE}" presName="parentText" presStyleLbl="node1" presStyleIdx="6" presStyleCnt="7">
        <dgm:presLayoutVars>
          <dgm:chMax val="0"/>
          <dgm:bulletEnabled val="1"/>
        </dgm:presLayoutVars>
      </dgm:prSet>
      <dgm:spPr/>
      <dgm:t>
        <a:bodyPr/>
        <a:lstStyle/>
        <a:p>
          <a:endParaRPr lang="el-GR"/>
        </a:p>
      </dgm:t>
    </dgm:pt>
  </dgm:ptLst>
  <dgm:cxnLst>
    <dgm:cxn modelId="{8A4A1420-8A58-436B-AB1C-17B138BE029C}" srcId="{8B1D1D42-62DC-4011-B30B-216EC042B8FA}" destId="{FAAD033B-8237-4D8F-990C-130FA1930E67}" srcOrd="5" destOrd="0" parTransId="{2FFF66C2-2971-4357-A763-F182DE15F436}" sibTransId="{5BF6B75D-6094-4A34-A3DB-F58EA334F089}"/>
    <dgm:cxn modelId="{CF12468B-3FF8-45D7-8AB5-CC01F40F3CB2}" type="presOf" srcId="{11702BF6-93F1-43E1-B074-57AB085AEBEE}" destId="{9DF8DB8E-6976-4284-B343-26B8868C7246}" srcOrd="0" destOrd="0" presId="urn:microsoft.com/office/officeart/2005/8/layout/vList2"/>
    <dgm:cxn modelId="{8559E15E-C4F6-4114-ABFB-850F2B956128}" type="presOf" srcId="{FAAD033B-8237-4D8F-990C-130FA1930E67}" destId="{94BA0DBE-7E9C-4B1C-A800-78CC493215AD}" srcOrd="0" destOrd="0" presId="urn:microsoft.com/office/officeart/2005/8/layout/vList2"/>
    <dgm:cxn modelId="{9BAF68BD-6BBC-4881-A5CA-E1322C83B8F7}" type="presOf" srcId="{922D8886-9964-499C-AA29-4932E7CF2B6C}" destId="{E8455093-B1BB-428B-9CB1-6B99AB82E65C}" srcOrd="0" destOrd="0" presId="urn:microsoft.com/office/officeart/2005/8/layout/vList2"/>
    <dgm:cxn modelId="{3F3D9B57-1110-4E8E-BEEA-2A9B9ACCE89B}" srcId="{8B1D1D42-62DC-4011-B30B-216EC042B8FA}" destId="{CABEB5F6-4155-4479-8E0B-C451CC5AFB66}" srcOrd="4" destOrd="0" parTransId="{F6B73A47-5379-4553-B500-2AFC34161A75}" sibTransId="{843BF4F4-D6B4-40A1-AC9C-5ED8440C5AC4}"/>
    <dgm:cxn modelId="{0E1D9522-7B10-4E12-872A-69EA99C58538}" type="presOf" srcId="{8B1D1D42-62DC-4011-B30B-216EC042B8FA}" destId="{7C6F8D6F-29EF-4E0D-9B43-D24EA6C7391D}" srcOrd="0" destOrd="0" presId="urn:microsoft.com/office/officeart/2005/8/layout/vList2"/>
    <dgm:cxn modelId="{BA94382F-8E81-4C9C-8C4F-F7CBED7D6F4D}" srcId="{8B1D1D42-62DC-4011-B30B-216EC042B8FA}" destId="{922D8886-9964-499C-AA29-4932E7CF2B6C}" srcOrd="2" destOrd="0" parTransId="{AA152FAD-7DCC-4BFA-B06C-22897C933DC7}" sibTransId="{D332731D-0D92-49AE-8822-981816CB684B}"/>
    <dgm:cxn modelId="{13597323-FECE-4CB5-B3BB-313FD72A8467}" srcId="{8B1D1D42-62DC-4011-B30B-216EC042B8FA}" destId="{5A848B6D-204E-400E-AB01-D80857907778}" srcOrd="0" destOrd="0" parTransId="{2A388BAA-D5CC-48E8-A9C3-D75DCE438CBF}" sibTransId="{91B6C4DB-51A4-494D-A8E3-14A0973281FF}"/>
    <dgm:cxn modelId="{6BC4CDE7-83C2-47D3-BAD2-CEF7B77AA563}" type="presOf" srcId="{EBDE4910-5F85-44FA-A69F-AEE494CAC04E}" destId="{B3427AB6-0706-472E-AAAD-A546C1942637}" srcOrd="0" destOrd="0" presId="urn:microsoft.com/office/officeart/2005/8/layout/vList2"/>
    <dgm:cxn modelId="{E3DF42C8-E2E0-49AA-AFA0-75E2F307BFB6}" type="presOf" srcId="{CABEB5F6-4155-4479-8E0B-C451CC5AFB66}" destId="{872380D5-9C89-42E1-8933-882746C249EA}" srcOrd="0" destOrd="0" presId="urn:microsoft.com/office/officeart/2005/8/layout/vList2"/>
    <dgm:cxn modelId="{4B702D88-A0B9-4421-8F9C-5B8453467852}" srcId="{8B1D1D42-62DC-4011-B30B-216EC042B8FA}" destId="{BF9EF921-6E9D-4DC5-81B0-7F01D78CF786}" srcOrd="1" destOrd="0" parTransId="{4B2607E1-8E0D-4574-8C38-7A14FD932C80}" sibTransId="{EE16EEBF-45CE-47BC-8102-9818FA476A31}"/>
    <dgm:cxn modelId="{F7F829B9-D69D-4B01-BECF-B14B5D0E3FB3}" type="presOf" srcId="{BF9EF921-6E9D-4DC5-81B0-7F01D78CF786}" destId="{A0CD48B8-6526-490F-B0EA-0B8C291939FC}" srcOrd="0" destOrd="0" presId="urn:microsoft.com/office/officeart/2005/8/layout/vList2"/>
    <dgm:cxn modelId="{8BE0B650-2396-48CF-A7EF-B5EE33D6EBDB}" type="presOf" srcId="{5A848B6D-204E-400E-AB01-D80857907778}" destId="{420232E0-ADBD-4672-BABF-0BBCFEEF18EF}" srcOrd="0" destOrd="0" presId="urn:microsoft.com/office/officeart/2005/8/layout/vList2"/>
    <dgm:cxn modelId="{EA6F0330-9C1F-4FE2-9BBA-DFCB722F2303}" srcId="{8B1D1D42-62DC-4011-B30B-216EC042B8FA}" destId="{EBDE4910-5F85-44FA-A69F-AEE494CAC04E}" srcOrd="3" destOrd="0" parTransId="{33C82A3B-6918-4FFE-804E-013EDD1781F5}" sibTransId="{CCBCE56C-16C1-4959-B96E-A7A37BF5C7B4}"/>
    <dgm:cxn modelId="{D4E2C8D6-E637-478E-9C6A-734C170A48F1}" srcId="{8B1D1D42-62DC-4011-B30B-216EC042B8FA}" destId="{11702BF6-93F1-43E1-B074-57AB085AEBEE}" srcOrd="6" destOrd="0" parTransId="{2339CB22-E086-4A2B-A128-FF9E692C0D79}" sibTransId="{F33BEA83-A535-4DF5-9EAE-FC631D70098F}"/>
    <dgm:cxn modelId="{C36AE39C-19EC-4BBE-A184-E57AAC9DC4CF}" type="presParOf" srcId="{7C6F8D6F-29EF-4E0D-9B43-D24EA6C7391D}" destId="{420232E0-ADBD-4672-BABF-0BBCFEEF18EF}" srcOrd="0" destOrd="0" presId="urn:microsoft.com/office/officeart/2005/8/layout/vList2"/>
    <dgm:cxn modelId="{2163B992-2911-45BC-BC64-B14EC385EE2C}" type="presParOf" srcId="{7C6F8D6F-29EF-4E0D-9B43-D24EA6C7391D}" destId="{D39B0EAB-A1B0-4A47-B8E0-237F44B666F6}" srcOrd="1" destOrd="0" presId="urn:microsoft.com/office/officeart/2005/8/layout/vList2"/>
    <dgm:cxn modelId="{E45124CF-B7B7-4B2C-9B9C-C1C13B0A946B}" type="presParOf" srcId="{7C6F8D6F-29EF-4E0D-9B43-D24EA6C7391D}" destId="{A0CD48B8-6526-490F-B0EA-0B8C291939FC}" srcOrd="2" destOrd="0" presId="urn:microsoft.com/office/officeart/2005/8/layout/vList2"/>
    <dgm:cxn modelId="{EC25C959-3098-4D74-98FC-CEA5D495BB04}" type="presParOf" srcId="{7C6F8D6F-29EF-4E0D-9B43-D24EA6C7391D}" destId="{6E20E89F-709A-4AB3-A1FF-7BA4BC197E8A}" srcOrd="3" destOrd="0" presId="urn:microsoft.com/office/officeart/2005/8/layout/vList2"/>
    <dgm:cxn modelId="{F753AEC1-2C4E-44A3-B6A9-AD93895A7ED9}" type="presParOf" srcId="{7C6F8D6F-29EF-4E0D-9B43-D24EA6C7391D}" destId="{E8455093-B1BB-428B-9CB1-6B99AB82E65C}" srcOrd="4" destOrd="0" presId="urn:microsoft.com/office/officeart/2005/8/layout/vList2"/>
    <dgm:cxn modelId="{C77B64E4-F4CB-4E9B-A649-C566592124D2}" type="presParOf" srcId="{7C6F8D6F-29EF-4E0D-9B43-D24EA6C7391D}" destId="{8AB8D2B8-2628-4996-BE9A-6F3F1D53186F}" srcOrd="5" destOrd="0" presId="urn:microsoft.com/office/officeart/2005/8/layout/vList2"/>
    <dgm:cxn modelId="{BF3E25B2-FF66-4687-9353-1D9B22AF6CEE}" type="presParOf" srcId="{7C6F8D6F-29EF-4E0D-9B43-D24EA6C7391D}" destId="{B3427AB6-0706-472E-AAAD-A546C1942637}" srcOrd="6" destOrd="0" presId="urn:microsoft.com/office/officeart/2005/8/layout/vList2"/>
    <dgm:cxn modelId="{BCDF39DB-6DB1-4D69-9859-223025C143D9}" type="presParOf" srcId="{7C6F8D6F-29EF-4E0D-9B43-D24EA6C7391D}" destId="{627C88DD-C536-4B37-8F03-84DE0B31FA8E}" srcOrd="7" destOrd="0" presId="urn:microsoft.com/office/officeart/2005/8/layout/vList2"/>
    <dgm:cxn modelId="{D6B2A959-5D53-4661-95AD-73E38B82841B}" type="presParOf" srcId="{7C6F8D6F-29EF-4E0D-9B43-D24EA6C7391D}" destId="{872380D5-9C89-42E1-8933-882746C249EA}" srcOrd="8" destOrd="0" presId="urn:microsoft.com/office/officeart/2005/8/layout/vList2"/>
    <dgm:cxn modelId="{5B1E9AB2-7144-451E-9B51-4851089A7118}" type="presParOf" srcId="{7C6F8D6F-29EF-4E0D-9B43-D24EA6C7391D}" destId="{D30315C2-8C14-4035-AAB2-F1E0DAA26411}" srcOrd="9" destOrd="0" presId="urn:microsoft.com/office/officeart/2005/8/layout/vList2"/>
    <dgm:cxn modelId="{DC735A1E-96BD-485B-B472-C28122AC4651}" type="presParOf" srcId="{7C6F8D6F-29EF-4E0D-9B43-D24EA6C7391D}" destId="{94BA0DBE-7E9C-4B1C-A800-78CC493215AD}" srcOrd="10" destOrd="0" presId="urn:microsoft.com/office/officeart/2005/8/layout/vList2"/>
    <dgm:cxn modelId="{AABE6271-FF46-4207-A181-77884970C57D}" type="presParOf" srcId="{7C6F8D6F-29EF-4E0D-9B43-D24EA6C7391D}" destId="{5B83A8C4-C4A8-416C-9355-6F858A67E03E}" srcOrd="11" destOrd="0" presId="urn:microsoft.com/office/officeart/2005/8/layout/vList2"/>
    <dgm:cxn modelId="{1FA60373-78A0-4559-81FD-743840650FCD}" type="presParOf" srcId="{7C6F8D6F-29EF-4E0D-9B43-D24EA6C7391D}" destId="{9DF8DB8E-6976-4284-B343-26B8868C7246}" srcOrd="12" destOrd="0" presId="urn:microsoft.com/office/officeart/2005/8/layout/vList2"/>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2324E330-FE3F-4D41-86F1-0CC8D8D6183F}" type="doc">
      <dgm:prSet loTypeId="urn:microsoft.com/office/officeart/2005/8/layout/pyramid2" loCatId="pyramid" qsTypeId="urn:microsoft.com/office/officeart/2005/8/quickstyle/3d3" qsCatId="3D" csTypeId="urn:microsoft.com/office/officeart/2005/8/colors/accent1_2#33" csCatId="accent1"/>
      <dgm:spPr/>
      <dgm:t>
        <a:bodyPr/>
        <a:lstStyle/>
        <a:p>
          <a:endParaRPr lang="el-GR"/>
        </a:p>
      </dgm:t>
    </dgm:pt>
    <dgm:pt modelId="{4E3EBD99-7981-4652-B5EE-D0936BD81C70}">
      <dgm:prSet/>
      <dgm:spPr/>
      <dgm:t>
        <a:bodyPr/>
        <a:lstStyle/>
        <a:p>
          <a:pPr rtl="0"/>
          <a:r>
            <a:rPr lang="el-GR" smtClean="0"/>
            <a:t>Καθιερώνεται η υποχρέωση του Δημοτικού συμβουλίου να καθορίζει το ανώτατο ύψος προϋπολογισμού εξόδων του επόμενου έτους για κάθε δημοτική και τοπική κοινότητα </a:t>
          </a:r>
          <a:endParaRPr lang="el-GR"/>
        </a:p>
      </dgm:t>
    </dgm:pt>
    <dgm:pt modelId="{E12CF7D7-0B7F-455E-8FD1-8D83C495CDCF}" type="parTrans" cxnId="{2ED297F8-EC43-4DF9-9D81-548D59E64D9E}">
      <dgm:prSet/>
      <dgm:spPr/>
      <dgm:t>
        <a:bodyPr/>
        <a:lstStyle/>
        <a:p>
          <a:endParaRPr lang="el-GR"/>
        </a:p>
      </dgm:t>
    </dgm:pt>
    <dgm:pt modelId="{AAE63147-1929-4DDD-99F6-7C6311B90E4A}" type="sibTrans" cxnId="{2ED297F8-EC43-4DF9-9D81-548D59E64D9E}">
      <dgm:prSet/>
      <dgm:spPr/>
      <dgm:t>
        <a:bodyPr/>
        <a:lstStyle/>
        <a:p>
          <a:endParaRPr lang="el-GR"/>
        </a:p>
      </dgm:t>
    </dgm:pt>
    <dgm:pt modelId="{3420B8D9-56C4-4239-A6F2-80BFCF4F7742}">
      <dgm:prSet/>
      <dgm:spPr/>
      <dgm:t>
        <a:bodyPr/>
        <a:lstStyle/>
        <a:p>
          <a:pPr rtl="0"/>
          <a:r>
            <a:rPr lang="el-GR" smtClean="0"/>
            <a:t>Διαχείριση πάγιας προκαταβολής</a:t>
          </a:r>
          <a:endParaRPr lang="el-GR"/>
        </a:p>
      </dgm:t>
    </dgm:pt>
    <dgm:pt modelId="{81D9CDB6-06E0-4C46-8637-BD1898D32461}" type="parTrans" cxnId="{4E7FBC1B-99FB-41A9-A088-23DE0DB9EADA}">
      <dgm:prSet/>
      <dgm:spPr/>
      <dgm:t>
        <a:bodyPr/>
        <a:lstStyle/>
        <a:p>
          <a:endParaRPr lang="el-GR"/>
        </a:p>
      </dgm:t>
    </dgm:pt>
    <dgm:pt modelId="{59148881-219C-4F57-B9C5-202D7433B50D}" type="sibTrans" cxnId="{4E7FBC1B-99FB-41A9-A088-23DE0DB9EADA}">
      <dgm:prSet/>
      <dgm:spPr/>
      <dgm:t>
        <a:bodyPr/>
        <a:lstStyle/>
        <a:p>
          <a:endParaRPr lang="el-GR"/>
        </a:p>
      </dgm:t>
    </dgm:pt>
    <dgm:pt modelId="{F9FF0601-EF1B-4635-8973-8C7E12547951}" type="pres">
      <dgm:prSet presAssocID="{2324E330-FE3F-4D41-86F1-0CC8D8D6183F}" presName="compositeShape" presStyleCnt="0">
        <dgm:presLayoutVars>
          <dgm:dir/>
          <dgm:resizeHandles/>
        </dgm:presLayoutVars>
      </dgm:prSet>
      <dgm:spPr/>
      <dgm:t>
        <a:bodyPr/>
        <a:lstStyle/>
        <a:p>
          <a:endParaRPr lang="el-GR"/>
        </a:p>
      </dgm:t>
    </dgm:pt>
    <dgm:pt modelId="{58FD94CA-5336-42D1-96B4-2D8E9E4B85AE}" type="pres">
      <dgm:prSet presAssocID="{2324E330-FE3F-4D41-86F1-0CC8D8D6183F}" presName="pyramid" presStyleLbl="node1" presStyleIdx="0" presStyleCnt="1"/>
      <dgm:spPr/>
    </dgm:pt>
    <dgm:pt modelId="{C41BAF0A-0E33-4B07-AF75-18DD03181867}" type="pres">
      <dgm:prSet presAssocID="{2324E330-FE3F-4D41-86F1-0CC8D8D6183F}" presName="theList" presStyleCnt="0"/>
      <dgm:spPr/>
    </dgm:pt>
    <dgm:pt modelId="{B0891C65-B9F6-4FB9-893C-C8441A2EDD90}" type="pres">
      <dgm:prSet presAssocID="{4E3EBD99-7981-4652-B5EE-D0936BD81C70}" presName="aNode" presStyleLbl="fgAcc1" presStyleIdx="0" presStyleCnt="2">
        <dgm:presLayoutVars>
          <dgm:bulletEnabled val="1"/>
        </dgm:presLayoutVars>
      </dgm:prSet>
      <dgm:spPr/>
      <dgm:t>
        <a:bodyPr/>
        <a:lstStyle/>
        <a:p>
          <a:endParaRPr lang="el-GR"/>
        </a:p>
      </dgm:t>
    </dgm:pt>
    <dgm:pt modelId="{FE64EE45-128B-4490-A686-1050BACB19DE}" type="pres">
      <dgm:prSet presAssocID="{4E3EBD99-7981-4652-B5EE-D0936BD81C70}" presName="aSpace" presStyleCnt="0"/>
      <dgm:spPr/>
    </dgm:pt>
    <dgm:pt modelId="{26B82D75-2F70-4F9A-B2DF-AFED01BEB24E}" type="pres">
      <dgm:prSet presAssocID="{3420B8D9-56C4-4239-A6F2-80BFCF4F7742}" presName="aNode" presStyleLbl="fgAcc1" presStyleIdx="1" presStyleCnt="2">
        <dgm:presLayoutVars>
          <dgm:bulletEnabled val="1"/>
        </dgm:presLayoutVars>
      </dgm:prSet>
      <dgm:spPr/>
      <dgm:t>
        <a:bodyPr/>
        <a:lstStyle/>
        <a:p>
          <a:endParaRPr lang="el-GR"/>
        </a:p>
      </dgm:t>
    </dgm:pt>
    <dgm:pt modelId="{1BCEBAFF-0712-48E9-BEE4-D949392FE1E0}" type="pres">
      <dgm:prSet presAssocID="{3420B8D9-56C4-4239-A6F2-80BFCF4F7742}" presName="aSpace" presStyleCnt="0"/>
      <dgm:spPr/>
    </dgm:pt>
  </dgm:ptLst>
  <dgm:cxnLst>
    <dgm:cxn modelId="{07313905-7887-45FC-8CCA-9F855C608222}" type="presOf" srcId="{4E3EBD99-7981-4652-B5EE-D0936BD81C70}" destId="{B0891C65-B9F6-4FB9-893C-C8441A2EDD90}" srcOrd="0" destOrd="0" presId="urn:microsoft.com/office/officeart/2005/8/layout/pyramid2"/>
    <dgm:cxn modelId="{56C48D5F-7A09-4610-9101-6657B52025F3}" type="presOf" srcId="{3420B8D9-56C4-4239-A6F2-80BFCF4F7742}" destId="{26B82D75-2F70-4F9A-B2DF-AFED01BEB24E}" srcOrd="0" destOrd="0" presId="urn:microsoft.com/office/officeart/2005/8/layout/pyramid2"/>
    <dgm:cxn modelId="{A4A5499D-0F84-4673-B385-127D0B6F1EB4}" type="presOf" srcId="{2324E330-FE3F-4D41-86F1-0CC8D8D6183F}" destId="{F9FF0601-EF1B-4635-8973-8C7E12547951}" srcOrd="0" destOrd="0" presId="urn:microsoft.com/office/officeart/2005/8/layout/pyramid2"/>
    <dgm:cxn modelId="{2ED297F8-EC43-4DF9-9D81-548D59E64D9E}" srcId="{2324E330-FE3F-4D41-86F1-0CC8D8D6183F}" destId="{4E3EBD99-7981-4652-B5EE-D0936BD81C70}" srcOrd="0" destOrd="0" parTransId="{E12CF7D7-0B7F-455E-8FD1-8D83C495CDCF}" sibTransId="{AAE63147-1929-4DDD-99F6-7C6311B90E4A}"/>
    <dgm:cxn modelId="{4E7FBC1B-99FB-41A9-A088-23DE0DB9EADA}" srcId="{2324E330-FE3F-4D41-86F1-0CC8D8D6183F}" destId="{3420B8D9-56C4-4239-A6F2-80BFCF4F7742}" srcOrd="1" destOrd="0" parTransId="{81D9CDB6-06E0-4C46-8637-BD1898D32461}" sibTransId="{59148881-219C-4F57-B9C5-202D7433B50D}"/>
    <dgm:cxn modelId="{C63C7287-2184-4F40-9151-64300992BDA2}" type="presParOf" srcId="{F9FF0601-EF1B-4635-8973-8C7E12547951}" destId="{58FD94CA-5336-42D1-96B4-2D8E9E4B85AE}" srcOrd="0" destOrd="0" presId="urn:microsoft.com/office/officeart/2005/8/layout/pyramid2"/>
    <dgm:cxn modelId="{6B3E8B33-00D9-4B5E-9C46-D0E0D8C1F9DF}" type="presParOf" srcId="{F9FF0601-EF1B-4635-8973-8C7E12547951}" destId="{C41BAF0A-0E33-4B07-AF75-18DD03181867}" srcOrd="1" destOrd="0" presId="urn:microsoft.com/office/officeart/2005/8/layout/pyramid2"/>
    <dgm:cxn modelId="{0FB74864-9E63-4FA9-9965-5FB9AB824CC0}" type="presParOf" srcId="{C41BAF0A-0E33-4B07-AF75-18DD03181867}" destId="{B0891C65-B9F6-4FB9-893C-C8441A2EDD90}" srcOrd="0" destOrd="0" presId="urn:microsoft.com/office/officeart/2005/8/layout/pyramid2"/>
    <dgm:cxn modelId="{43B59A82-4071-4E84-AF8B-57EBB15F068D}" type="presParOf" srcId="{C41BAF0A-0E33-4B07-AF75-18DD03181867}" destId="{FE64EE45-128B-4490-A686-1050BACB19DE}" srcOrd="1" destOrd="0" presId="urn:microsoft.com/office/officeart/2005/8/layout/pyramid2"/>
    <dgm:cxn modelId="{DF57CB6D-AD98-40EB-A28C-28FC3BA76F84}" type="presParOf" srcId="{C41BAF0A-0E33-4B07-AF75-18DD03181867}" destId="{26B82D75-2F70-4F9A-B2DF-AFED01BEB24E}" srcOrd="2" destOrd="0" presId="urn:microsoft.com/office/officeart/2005/8/layout/pyramid2"/>
    <dgm:cxn modelId="{3BEC99E3-0940-4726-8A7F-12B831519171}" type="presParOf" srcId="{C41BAF0A-0E33-4B07-AF75-18DD03181867}" destId="{1BCEBAFF-0712-48E9-BEE4-D949392FE1E0}" srcOrd="3" destOrd="0" presId="urn:microsoft.com/office/officeart/2005/8/layout/pyramid2"/>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EF886C42-4892-4D67-B4C2-840D91A6BB46}" type="doc">
      <dgm:prSet loTypeId="urn:microsoft.com/office/officeart/2008/layout/AlternatingHexagons" loCatId="list" qsTypeId="urn:microsoft.com/office/officeart/2005/8/quickstyle/3d3" qsCatId="3D" csTypeId="urn:microsoft.com/office/officeart/2005/8/colors/accent1_2#34" csCatId="accent1" phldr="1"/>
      <dgm:spPr/>
      <dgm:t>
        <a:bodyPr/>
        <a:lstStyle/>
        <a:p>
          <a:endParaRPr lang="el-GR"/>
        </a:p>
      </dgm:t>
    </dgm:pt>
    <dgm:pt modelId="{AE3A8244-5F8E-4B21-86A4-10CFDC4BB378}">
      <dgm:prSet/>
      <dgm:spPr/>
      <dgm:t>
        <a:bodyPr/>
        <a:lstStyle/>
        <a:p>
          <a:pPr rtl="0"/>
          <a:r>
            <a:rPr lang="el-GR" dirty="0" smtClean="0"/>
            <a:t>Νομικά Πρόσωπα Δημοσίου Δικαίου</a:t>
          </a:r>
          <a:endParaRPr lang="el-GR" dirty="0"/>
        </a:p>
      </dgm:t>
    </dgm:pt>
    <dgm:pt modelId="{A45B5C53-F027-4432-824C-A00D185A8F57}" type="parTrans" cxnId="{35DF838D-7385-49EE-97E7-A37DC7902A0E}">
      <dgm:prSet/>
      <dgm:spPr/>
      <dgm:t>
        <a:bodyPr/>
        <a:lstStyle/>
        <a:p>
          <a:endParaRPr lang="el-GR"/>
        </a:p>
      </dgm:t>
    </dgm:pt>
    <dgm:pt modelId="{795F16E6-2FF8-455F-83C9-42D5AC2228CF}" type="sibTrans" cxnId="{35DF838D-7385-49EE-97E7-A37DC7902A0E}">
      <dgm:prSet/>
      <dgm:spPr/>
      <dgm:t>
        <a:bodyPr/>
        <a:lstStyle/>
        <a:p>
          <a:endParaRPr lang="el-GR"/>
        </a:p>
      </dgm:t>
    </dgm:pt>
    <dgm:pt modelId="{0BD309A3-D5FA-41E6-9F37-CADE654CBDE9}">
      <dgm:prSet/>
      <dgm:spPr/>
      <dgm:t>
        <a:bodyPr/>
        <a:lstStyle/>
        <a:p>
          <a:pPr rtl="0"/>
          <a:r>
            <a:rPr lang="el-GR" dirty="0" smtClean="0"/>
            <a:t>Επιχειρήσεις</a:t>
          </a:r>
          <a:endParaRPr lang="el-GR" dirty="0"/>
        </a:p>
      </dgm:t>
    </dgm:pt>
    <dgm:pt modelId="{BE771B6D-6E3E-4D3C-B3E8-49FA6F561DFF}" type="parTrans" cxnId="{2FC80AA1-4388-4ED4-9545-CDA28C33F4C7}">
      <dgm:prSet/>
      <dgm:spPr/>
      <dgm:t>
        <a:bodyPr/>
        <a:lstStyle/>
        <a:p>
          <a:endParaRPr lang="el-GR"/>
        </a:p>
      </dgm:t>
    </dgm:pt>
    <dgm:pt modelId="{8E6A0A95-D4E2-4907-8F8E-3DB583696CD6}" type="sibTrans" cxnId="{2FC80AA1-4388-4ED4-9545-CDA28C33F4C7}">
      <dgm:prSet/>
      <dgm:spPr/>
      <dgm:t>
        <a:bodyPr/>
        <a:lstStyle/>
        <a:p>
          <a:endParaRPr lang="el-GR"/>
        </a:p>
      </dgm:t>
    </dgm:pt>
    <dgm:pt modelId="{BB80B37E-8720-494D-97E8-F91E9F4AD9A3}" type="pres">
      <dgm:prSet presAssocID="{EF886C42-4892-4D67-B4C2-840D91A6BB46}" presName="Name0" presStyleCnt="0">
        <dgm:presLayoutVars>
          <dgm:chMax/>
          <dgm:chPref/>
          <dgm:dir/>
          <dgm:animLvl val="lvl"/>
        </dgm:presLayoutVars>
      </dgm:prSet>
      <dgm:spPr/>
      <dgm:t>
        <a:bodyPr/>
        <a:lstStyle/>
        <a:p>
          <a:endParaRPr lang="el-GR"/>
        </a:p>
      </dgm:t>
    </dgm:pt>
    <dgm:pt modelId="{4B07D254-1C17-4705-B9A3-8DF318810439}" type="pres">
      <dgm:prSet presAssocID="{AE3A8244-5F8E-4B21-86A4-10CFDC4BB378}" presName="composite" presStyleCnt="0"/>
      <dgm:spPr/>
    </dgm:pt>
    <dgm:pt modelId="{4912754A-1B01-41FF-939A-22C5D000ECC5}" type="pres">
      <dgm:prSet presAssocID="{AE3A8244-5F8E-4B21-86A4-10CFDC4BB378}" presName="Parent1" presStyleLbl="node1" presStyleIdx="0" presStyleCnt="4" custScaleX="130155" custScaleY="119600">
        <dgm:presLayoutVars>
          <dgm:chMax val="1"/>
          <dgm:chPref val="1"/>
          <dgm:bulletEnabled val="1"/>
        </dgm:presLayoutVars>
      </dgm:prSet>
      <dgm:spPr/>
      <dgm:t>
        <a:bodyPr/>
        <a:lstStyle/>
        <a:p>
          <a:endParaRPr lang="el-GR"/>
        </a:p>
      </dgm:t>
    </dgm:pt>
    <dgm:pt modelId="{DE3051AF-C4C3-44F6-A7E1-EC33C61CB7D1}" type="pres">
      <dgm:prSet presAssocID="{AE3A8244-5F8E-4B21-86A4-10CFDC4BB378}" presName="Childtext1" presStyleLbl="revTx" presStyleIdx="0" presStyleCnt="2">
        <dgm:presLayoutVars>
          <dgm:chMax val="0"/>
          <dgm:chPref val="0"/>
          <dgm:bulletEnabled val="1"/>
        </dgm:presLayoutVars>
      </dgm:prSet>
      <dgm:spPr/>
    </dgm:pt>
    <dgm:pt modelId="{1B1F3AF2-5086-4926-85C7-577DE8D68192}" type="pres">
      <dgm:prSet presAssocID="{AE3A8244-5F8E-4B21-86A4-10CFDC4BB378}" presName="BalanceSpacing" presStyleCnt="0"/>
      <dgm:spPr/>
    </dgm:pt>
    <dgm:pt modelId="{546535C6-966D-4883-955F-AECD186B0B98}" type="pres">
      <dgm:prSet presAssocID="{AE3A8244-5F8E-4B21-86A4-10CFDC4BB378}" presName="BalanceSpacing1" presStyleCnt="0"/>
      <dgm:spPr/>
    </dgm:pt>
    <dgm:pt modelId="{A21AC34C-26B1-45C9-A429-E0894C5BDA7D}" type="pres">
      <dgm:prSet presAssocID="{795F16E6-2FF8-455F-83C9-42D5AC2228CF}" presName="Accent1Text" presStyleLbl="node1" presStyleIdx="1" presStyleCnt="4" custLinFactNeighborX="-35129" custLinFactNeighborY="1720"/>
      <dgm:spPr/>
      <dgm:t>
        <a:bodyPr/>
        <a:lstStyle/>
        <a:p>
          <a:endParaRPr lang="el-GR"/>
        </a:p>
      </dgm:t>
    </dgm:pt>
    <dgm:pt modelId="{AEEFC315-E864-4249-BCE6-905C258D8971}" type="pres">
      <dgm:prSet presAssocID="{795F16E6-2FF8-455F-83C9-42D5AC2228CF}" presName="spaceBetweenRectangles" presStyleCnt="0"/>
      <dgm:spPr/>
    </dgm:pt>
    <dgm:pt modelId="{99BD5F76-4A0D-490F-84B0-984D9FB77309}" type="pres">
      <dgm:prSet presAssocID="{0BD309A3-D5FA-41E6-9F37-CADE654CBDE9}" presName="composite" presStyleCnt="0"/>
      <dgm:spPr/>
    </dgm:pt>
    <dgm:pt modelId="{58F89502-573C-466C-8A59-DFE3A2CFD1E7}" type="pres">
      <dgm:prSet presAssocID="{0BD309A3-D5FA-41E6-9F37-CADE654CBDE9}" presName="Parent1" presStyleLbl="node1" presStyleIdx="2" presStyleCnt="4" custScaleX="145879" custScaleY="136160" custLinFactNeighborX="-21610" custLinFactNeighborY="586">
        <dgm:presLayoutVars>
          <dgm:chMax val="1"/>
          <dgm:chPref val="1"/>
          <dgm:bulletEnabled val="1"/>
        </dgm:presLayoutVars>
      </dgm:prSet>
      <dgm:spPr/>
      <dgm:t>
        <a:bodyPr/>
        <a:lstStyle/>
        <a:p>
          <a:endParaRPr lang="el-GR"/>
        </a:p>
      </dgm:t>
    </dgm:pt>
    <dgm:pt modelId="{42CADC4A-6577-4F0B-B541-C95976DF81DE}" type="pres">
      <dgm:prSet presAssocID="{0BD309A3-D5FA-41E6-9F37-CADE654CBDE9}" presName="Childtext1" presStyleLbl="revTx" presStyleIdx="1" presStyleCnt="2">
        <dgm:presLayoutVars>
          <dgm:chMax val="0"/>
          <dgm:chPref val="0"/>
          <dgm:bulletEnabled val="1"/>
        </dgm:presLayoutVars>
      </dgm:prSet>
      <dgm:spPr/>
    </dgm:pt>
    <dgm:pt modelId="{32A60A5E-DB94-4F9D-84C1-B27BB330C738}" type="pres">
      <dgm:prSet presAssocID="{0BD309A3-D5FA-41E6-9F37-CADE654CBDE9}" presName="BalanceSpacing" presStyleCnt="0"/>
      <dgm:spPr/>
    </dgm:pt>
    <dgm:pt modelId="{285EBBC9-5FB6-4795-AE7F-907E65C4C6F8}" type="pres">
      <dgm:prSet presAssocID="{0BD309A3-D5FA-41E6-9F37-CADE654CBDE9}" presName="BalanceSpacing1" presStyleCnt="0"/>
      <dgm:spPr/>
    </dgm:pt>
    <dgm:pt modelId="{9121780F-ECCA-4E0B-BEF6-D3C500E52C0A}" type="pres">
      <dgm:prSet presAssocID="{8E6A0A95-D4E2-4907-8F8E-3DB583696CD6}" presName="Accent1Text" presStyleLbl="node1" presStyleIdx="3" presStyleCnt="4" custLinFactNeighborX="22785" custLinFactNeighborY="-545"/>
      <dgm:spPr/>
      <dgm:t>
        <a:bodyPr/>
        <a:lstStyle/>
        <a:p>
          <a:endParaRPr lang="el-GR"/>
        </a:p>
      </dgm:t>
    </dgm:pt>
  </dgm:ptLst>
  <dgm:cxnLst>
    <dgm:cxn modelId="{599F4E1E-72F2-4B2D-9732-364407232C7C}" type="presOf" srcId="{AE3A8244-5F8E-4B21-86A4-10CFDC4BB378}" destId="{4912754A-1B01-41FF-939A-22C5D000ECC5}" srcOrd="0" destOrd="0" presId="urn:microsoft.com/office/officeart/2008/layout/AlternatingHexagons"/>
    <dgm:cxn modelId="{B5D29D03-17D1-4C0F-B091-2538DC12A989}" type="presOf" srcId="{8E6A0A95-D4E2-4907-8F8E-3DB583696CD6}" destId="{9121780F-ECCA-4E0B-BEF6-D3C500E52C0A}" srcOrd="0" destOrd="0" presId="urn:microsoft.com/office/officeart/2008/layout/AlternatingHexagons"/>
    <dgm:cxn modelId="{1BB88396-28A1-446B-A751-F8FB9EEB072C}" type="presOf" srcId="{EF886C42-4892-4D67-B4C2-840D91A6BB46}" destId="{BB80B37E-8720-494D-97E8-F91E9F4AD9A3}" srcOrd="0" destOrd="0" presId="urn:microsoft.com/office/officeart/2008/layout/AlternatingHexagons"/>
    <dgm:cxn modelId="{D2ACE979-1CF1-49DA-8291-1961575F8472}" type="presOf" srcId="{0BD309A3-D5FA-41E6-9F37-CADE654CBDE9}" destId="{58F89502-573C-466C-8A59-DFE3A2CFD1E7}" srcOrd="0" destOrd="0" presId="urn:microsoft.com/office/officeart/2008/layout/AlternatingHexagons"/>
    <dgm:cxn modelId="{8B87B853-47EC-4CB4-AD51-1D98777BB1C1}" type="presOf" srcId="{795F16E6-2FF8-455F-83C9-42D5AC2228CF}" destId="{A21AC34C-26B1-45C9-A429-E0894C5BDA7D}" srcOrd="0" destOrd="0" presId="urn:microsoft.com/office/officeart/2008/layout/AlternatingHexagons"/>
    <dgm:cxn modelId="{35DF838D-7385-49EE-97E7-A37DC7902A0E}" srcId="{EF886C42-4892-4D67-B4C2-840D91A6BB46}" destId="{AE3A8244-5F8E-4B21-86A4-10CFDC4BB378}" srcOrd="0" destOrd="0" parTransId="{A45B5C53-F027-4432-824C-A00D185A8F57}" sibTransId="{795F16E6-2FF8-455F-83C9-42D5AC2228CF}"/>
    <dgm:cxn modelId="{2FC80AA1-4388-4ED4-9545-CDA28C33F4C7}" srcId="{EF886C42-4892-4D67-B4C2-840D91A6BB46}" destId="{0BD309A3-D5FA-41E6-9F37-CADE654CBDE9}" srcOrd="1" destOrd="0" parTransId="{BE771B6D-6E3E-4D3C-B3E8-49FA6F561DFF}" sibTransId="{8E6A0A95-D4E2-4907-8F8E-3DB583696CD6}"/>
    <dgm:cxn modelId="{70F4C2BA-678E-40F7-80FC-608D83CC7CF4}" type="presParOf" srcId="{BB80B37E-8720-494D-97E8-F91E9F4AD9A3}" destId="{4B07D254-1C17-4705-B9A3-8DF318810439}" srcOrd="0" destOrd="0" presId="urn:microsoft.com/office/officeart/2008/layout/AlternatingHexagons"/>
    <dgm:cxn modelId="{F1A2496A-1496-4699-9497-1EBD511C93DB}" type="presParOf" srcId="{4B07D254-1C17-4705-B9A3-8DF318810439}" destId="{4912754A-1B01-41FF-939A-22C5D000ECC5}" srcOrd="0" destOrd="0" presId="urn:microsoft.com/office/officeart/2008/layout/AlternatingHexagons"/>
    <dgm:cxn modelId="{08978D43-98A9-48AC-B704-3878A29661DB}" type="presParOf" srcId="{4B07D254-1C17-4705-B9A3-8DF318810439}" destId="{DE3051AF-C4C3-44F6-A7E1-EC33C61CB7D1}" srcOrd="1" destOrd="0" presId="urn:microsoft.com/office/officeart/2008/layout/AlternatingHexagons"/>
    <dgm:cxn modelId="{3586A387-8448-41E6-97CE-651D610C2CE5}" type="presParOf" srcId="{4B07D254-1C17-4705-B9A3-8DF318810439}" destId="{1B1F3AF2-5086-4926-85C7-577DE8D68192}" srcOrd="2" destOrd="0" presId="urn:microsoft.com/office/officeart/2008/layout/AlternatingHexagons"/>
    <dgm:cxn modelId="{203B5D88-7C96-47CE-B98E-C5EF622AABC5}" type="presParOf" srcId="{4B07D254-1C17-4705-B9A3-8DF318810439}" destId="{546535C6-966D-4883-955F-AECD186B0B98}" srcOrd="3" destOrd="0" presId="urn:microsoft.com/office/officeart/2008/layout/AlternatingHexagons"/>
    <dgm:cxn modelId="{6AB5EAF6-FB60-4183-A1CB-F04D8718F179}" type="presParOf" srcId="{4B07D254-1C17-4705-B9A3-8DF318810439}" destId="{A21AC34C-26B1-45C9-A429-E0894C5BDA7D}" srcOrd="4" destOrd="0" presId="urn:microsoft.com/office/officeart/2008/layout/AlternatingHexagons"/>
    <dgm:cxn modelId="{73F96C56-CEC9-4FB3-A8B0-B4D78534F5FA}" type="presParOf" srcId="{BB80B37E-8720-494D-97E8-F91E9F4AD9A3}" destId="{AEEFC315-E864-4249-BCE6-905C258D8971}" srcOrd="1" destOrd="0" presId="urn:microsoft.com/office/officeart/2008/layout/AlternatingHexagons"/>
    <dgm:cxn modelId="{EA0B4639-DA2C-4DC1-AF76-54669CD6E084}" type="presParOf" srcId="{BB80B37E-8720-494D-97E8-F91E9F4AD9A3}" destId="{99BD5F76-4A0D-490F-84B0-984D9FB77309}" srcOrd="2" destOrd="0" presId="urn:microsoft.com/office/officeart/2008/layout/AlternatingHexagons"/>
    <dgm:cxn modelId="{9B236704-F270-4E69-A85B-3A07350C6B88}" type="presParOf" srcId="{99BD5F76-4A0D-490F-84B0-984D9FB77309}" destId="{58F89502-573C-466C-8A59-DFE3A2CFD1E7}" srcOrd="0" destOrd="0" presId="urn:microsoft.com/office/officeart/2008/layout/AlternatingHexagons"/>
    <dgm:cxn modelId="{745598F1-C58C-4F1C-ADCF-E5667B10B85C}" type="presParOf" srcId="{99BD5F76-4A0D-490F-84B0-984D9FB77309}" destId="{42CADC4A-6577-4F0B-B541-C95976DF81DE}" srcOrd="1" destOrd="0" presId="urn:microsoft.com/office/officeart/2008/layout/AlternatingHexagons"/>
    <dgm:cxn modelId="{12BA733A-8660-4A2B-9EAA-657F28333223}" type="presParOf" srcId="{99BD5F76-4A0D-490F-84B0-984D9FB77309}" destId="{32A60A5E-DB94-4F9D-84C1-B27BB330C738}" srcOrd="2" destOrd="0" presId="urn:microsoft.com/office/officeart/2008/layout/AlternatingHexagons"/>
    <dgm:cxn modelId="{56FC5AF0-19FA-45ED-8EE0-EE7A93A8568F}" type="presParOf" srcId="{99BD5F76-4A0D-490F-84B0-984D9FB77309}" destId="{285EBBC9-5FB6-4795-AE7F-907E65C4C6F8}" srcOrd="3" destOrd="0" presId="urn:microsoft.com/office/officeart/2008/layout/AlternatingHexagons"/>
    <dgm:cxn modelId="{16E17A96-824E-4215-A7B5-C5B266FB9459}" type="presParOf" srcId="{99BD5F76-4A0D-490F-84B0-984D9FB77309}" destId="{9121780F-ECCA-4E0B-BEF6-D3C500E52C0A}" srcOrd="4" destOrd="0" presId="urn:microsoft.com/office/officeart/2008/layout/AlternatingHexagons"/>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07098BBA-7F7B-4F38-9D22-BA3FB7D35A5E}" type="doc">
      <dgm:prSet loTypeId="urn:microsoft.com/office/officeart/2005/8/layout/vList5" loCatId="list" qsTypeId="urn:microsoft.com/office/officeart/2005/8/quickstyle/3d2" qsCatId="3D" csTypeId="urn:microsoft.com/office/officeart/2005/8/colors/accent1_2#35" csCatId="accent1" phldr="1"/>
      <dgm:spPr/>
      <dgm:t>
        <a:bodyPr/>
        <a:lstStyle/>
        <a:p>
          <a:endParaRPr lang="el-GR"/>
        </a:p>
      </dgm:t>
    </dgm:pt>
    <dgm:pt modelId="{E23751DB-5DB8-442D-BE55-1927BB542AA1}">
      <dgm:prSet/>
      <dgm:spPr/>
      <dgm:t>
        <a:bodyPr/>
        <a:lstStyle/>
        <a:p>
          <a:pPr rtl="0"/>
          <a:r>
            <a:rPr lang="el-GR" smtClean="0"/>
            <a:t>Νομικά Πρόσωπα Δήμων:</a:t>
          </a:r>
          <a:endParaRPr lang="el-GR"/>
        </a:p>
      </dgm:t>
    </dgm:pt>
    <dgm:pt modelId="{5BF03611-875C-4204-AF2C-DCD99C04D563}" type="parTrans" cxnId="{838F2277-6D4A-40B0-B36F-67A1ECB61D76}">
      <dgm:prSet/>
      <dgm:spPr/>
      <dgm:t>
        <a:bodyPr/>
        <a:lstStyle/>
        <a:p>
          <a:endParaRPr lang="el-GR"/>
        </a:p>
      </dgm:t>
    </dgm:pt>
    <dgm:pt modelId="{80F35300-5FAC-4409-8F07-FDDEEEC59A0B}" type="sibTrans" cxnId="{838F2277-6D4A-40B0-B36F-67A1ECB61D76}">
      <dgm:prSet/>
      <dgm:spPr/>
      <dgm:t>
        <a:bodyPr/>
        <a:lstStyle/>
        <a:p>
          <a:endParaRPr lang="el-GR"/>
        </a:p>
      </dgm:t>
    </dgm:pt>
    <dgm:pt modelId="{04046090-AC30-4A85-8ACA-B6244EFF17FC}">
      <dgm:prSet/>
      <dgm:spPr/>
      <dgm:t>
        <a:bodyPr/>
        <a:lstStyle/>
        <a:p>
          <a:pPr rtl="0"/>
          <a:r>
            <a:rPr lang="el-GR" smtClean="0"/>
            <a:t>έως 2 νομικά πρόσωπα ΔΔ, </a:t>
          </a:r>
          <a:endParaRPr lang="el-GR"/>
        </a:p>
      </dgm:t>
    </dgm:pt>
    <dgm:pt modelId="{D4430853-D1E1-43C3-AD36-E6C952A7044E}" type="parTrans" cxnId="{BCF6A4E6-1551-4416-99EF-632423E97B3E}">
      <dgm:prSet/>
      <dgm:spPr/>
      <dgm:t>
        <a:bodyPr/>
        <a:lstStyle/>
        <a:p>
          <a:endParaRPr lang="el-GR"/>
        </a:p>
      </dgm:t>
    </dgm:pt>
    <dgm:pt modelId="{0F5E3E61-DDE4-405A-A6F9-EF70844D90CE}" type="sibTrans" cxnId="{BCF6A4E6-1551-4416-99EF-632423E97B3E}">
      <dgm:prSet/>
      <dgm:spPr/>
      <dgm:t>
        <a:bodyPr/>
        <a:lstStyle/>
        <a:p>
          <a:endParaRPr lang="el-GR"/>
        </a:p>
      </dgm:t>
    </dgm:pt>
    <dgm:pt modelId="{2DA3B590-AD5B-413C-946E-FEF64FC65B57}">
      <dgm:prSet/>
      <dgm:spPr/>
      <dgm:t>
        <a:bodyPr/>
        <a:lstStyle/>
        <a:p>
          <a:pPr rtl="0"/>
          <a:r>
            <a:rPr lang="el-GR" smtClean="0"/>
            <a:t>1 για τομείς κοινωνικής προστασίας, αλληλεγγύης &amp; παιδείας &amp; </a:t>
          </a:r>
          <a:endParaRPr lang="el-GR"/>
        </a:p>
      </dgm:t>
    </dgm:pt>
    <dgm:pt modelId="{DB5D5B0B-A5A9-4066-838E-05B6EFE92F1B}" type="parTrans" cxnId="{33BFA8C4-C58D-423C-89BD-BB48D1C5A25D}">
      <dgm:prSet/>
      <dgm:spPr/>
      <dgm:t>
        <a:bodyPr/>
        <a:lstStyle/>
        <a:p>
          <a:endParaRPr lang="el-GR"/>
        </a:p>
      </dgm:t>
    </dgm:pt>
    <dgm:pt modelId="{B1AD37BB-F2ED-40FA-B7EF-8B41D6A93178}" type="sibTrans" cxnId="{33BFA8C4-C58D-423C-89BD-BB48D1C5A25D}">
      <dgm:prSet/>
      <dgm:spPr/>
      <dgm:t>
        <a:bodyPr/>
        <a:lstStyle/>
        <a:p>
          <a:endParaRPr lang="el-GR"/>
        </a:p>
      </dgm:t>
    </dgm:pt>
    <dgm:pt modelId="{AC618728-811D-4F2F-8ECC-73AEF92CB496}">
      <dgm:prSet/>
      <dgm:spPr/>
      <dgm:t>
        <a:bodyPr/>
        <a:lstStyle/>
        <a:p>
          <a:pPr rtl="0"/>
          <a:r>
            <a:rPr lang="el-GR" smtClean="0"/>
            <a:t>1 για τομείς πολιτισμού, αθλητισμού περιβάλλοντος</a:t>
          </a:r>
          <a:endParaRPr lang="el-GR"/>
        </a:p>
      </dgm:t>
    </dgm:pt>
    <dgm:pt modelId="{8B0DBECB-A7EE-4FCE-9FDA-C69D6ED8DB07}" type="parTrans" cxnId="{3F7CD475-869C-4E06-AD10-A9E692BF8457}">
      <dgm:prSet/>
      <dgm:spPr/>
      <dgm:t>
        <a:bodyPr/>
        <a:lstStyle/>
        <a:p>
          <a:endParaRPr lang="el-GR"/>
        </a:p>
      </dgm:t>
    </dgm:pt>
    <dgm:pt modelId="{133EF273-53DE-4836-96E2-B101C8E8809A}" type="sibTrans" cxnId="{3F7CD475-869C-4E06-AD10-A9E692BF8457}">
      <dgm:prSet/>
      <dgm:spPr/>
      <dgm:t>
        <a:bodyPr/>
        <a:lstStyle/>
        <a:p>
          <a:endParaRPr lang="el-GR"/>
        </a:p>
      </dgm:t>
    </dgm:pt>
    <dgm:pt modelId="{0F403508-5510-4487-BAE6-C77DAF71F9E2}">
      <dgm:prSet/>
      <dgm:spPr/>
      <dgm:t>
        <a:bodyPr/>
        <a:lstStyle/>
        <a:p>
          <a:pPr rtl="0"/>
          <a:r>
            <a:rPr lang="el-GR" dirty="0" err="1" smtClean="0"/>
            <a:t>Σημ</a:t>
          </a:r>
          <a:r>
            <a:rPr lang="el-GR" dirty="0" smtClean="0"/>
            <a:t>: Εάν έχουν κοινωφελή επιχείρηση τότε έχουν 1 ΝΠΔΔ</a:t>
          </a:r>
          <a:endParaRPr lang="el-GR" dirty="0"/>
        </a:p>
      </dgm:t>
    </dgm:pt>
    <dgm:pt modelId="{D4530DDD-2EE8-452A-9F49-42F991DA3AE4}" type="parTrans" cxnId="{408A0003-3A5B-4908-8FEA-C1FBDC04A54C}">
      <dgm:prSet/>
      <dgm:spPr/>
      <dgm:t>
        <a:bodyPr/>
        <a:lstStyle/>
        <a:p>
          <a:endParaRPr lang="el-GR"/>
        </a:p>
      </dgm:t>
    </dgm:pt>
    <dgm:pt modelId="{FCCB79B6-D7D1-4F66-A1A2-43A5307B1665}" type="sibTrans" cxnId="{408A0003-3A5B-4908-8FEA-C1FBDC04A54C}">
      <dgm:prSet/>
      <dgm:spPr/>
      <dgm:t>
        <a:bodyPr/>
        <a:lstStyle/>
        <a:p>
          <a:endParaRPr lang="el-GR"/>
        </a:p>
      </dgm:t>
    </dgm:pt>
    <dgm:pt modelId="{F9920506-2024-4791-9BF8-68C8EA9B8894}">
      <dgm:prSet/>
      <dgm:spPr/>
      <dgm:t>
        <a:bodyPr/>
        <a:lstStyle/>
        <a:p>
          <a:pPr rtl="0"/>
          <a:r>
            <a:rPr lang="el-GR" smtClean="0"/>
            <a:t>Επιτρέπεται και η διατήρηση επιπλέον ΝΠΔΔ υπό τις εξής προϋποθέσεις:</a:t>
          </a:r>
          <a:endParaRPr lang="el-GR"/>
        </a:p>
      </dgm:t>
    </dgm:pt>
    <dgm:pt modelId="{CC2B4429-9E84-416C-816C-84B742EBEC6F}" type="parTrans" cxnId="{E5E24390-15AE-4F9C-8F7E-7111EA972580}">
      <dgm:prSet/>
      <dgm:spPr/>
      <dgm:t>
        <a:bodyPr/>
        <a:lstStyle/>
        <a:p>
          <a:endParaRPr lang="el-GR"/>
        </a:p>
      </dgm:t>
    </dgm:pt>
    <dgm:pt modelId="{5821F362-AE61-45B3-BF5B-FDA1892AB8AF}" type="sibTrans" cxnId="{E5E24390-15AE-4F9C-8F7E-7111EA972580}">
      <dgm:prSet/>
      <dgm:spPr/>
      <dgm:t>
        <a:bodyPr/>
        <a:lstStyle/>
        <a:p>
          <a:endParaRPr lang="el-GR"/>
        </a:p>
      </dgm:t>
    </dgm:pt>
    <dgm:pt modelId="{42C56118-16E7-46B6-9025-E48D5B476E23}">
      <dgm:prSet/>
      <dgm:spPr/>
      <dgm:t>
        <a:bodyPr/>
        <a:lstStyle/>
        <a:p>
          <a:pPr rtl="0"/>
          <a:r>
            <a:rPr lang="el-GR" smtClean="0"/>
            <a:t>Δραστηριότητα ευρύτερης αναγνώρισης, Εξειδικευμένο αντικείμενο μακροχρόνια παράδοση, γενικότερη καταξίωση</a:t>
          </a:r>
          <a:endParaRPr lang="el-GR"/>
        </a:p>
      </dgm:t>
    </dgm:pt>
    <dgm:pt modelId="{1FE4461A-23DA-4757-8E81-FAA6A1061C73}" type="parTrans" cxnId="{966445D3-6A5E-4CDA-B86B-A8F364057FE1}">
      <dgm:prSet/>
      <dgm:spPr/>
      <dgm:t>
        <a:bodyPr/>
        <a:lstStyle/>
        <a:p>
          <a:endParaRPr lang="el-GR"/>
        </a:p>
      </dgm:t>
    </dgm:pt>
    <dgm:pt modelId="{A0C8D02B-1FF2-4BD7-AB73-119849FB0705}" type="sibTrans" cxnId="{966445D3-6A5E-4CDA-B86B-A8F364057FE1}">
      <dgm:prSet/>
      <dgm:spPr/>
      <dgm:t>
        <a:bodyPr/>
        <a:lstStyle/>
        <a:p>
          <a:endParaRPr lang="el-GR"/>
        </a:p>
      </dgm:t>
    </dgm:pt>
    <dgm:pt modelId="{5247E111-B4EE-4032-A723-F347FD279CEB}">
      <dgm:prSet/>
      <dgm:spPr/>
      <dgm:t>
        <a:bodyPr/>
        <a:lstStyle/>
        <a:p>
          <a:pPr rtl="0"/>
          <a:r>
            <a:rPr lang="el-GR" smtClean="0"/>
            <a:t>Απόφαση Δημοτικού Συμβουλίου με αυξημένη πλειοψηφία 2/3</a:t>
          </a:r>
          <a:endParaRPr lang="el-GR"/>
        </a:p>
      </dgm:t>
    </dgm:pt>
    <dgm:pt modelId="{8425F2D3-A9F5-4D97-A57C-05D1D06AE3AD}" type="parTrans" cxnId="{030523A0-4F35-42C1-8B58-BC371CEE03BE}">
      <dgm:prSet/>
      <dgm:spPr/>
      <dgm:t>
        <a:bodyPr/>
        <a:lstStyle/>
        <a:p>
          <a:endParaRPr lang="el-GR"/>
        </a:p>
      </dgm:t>
    </dgm:pt>
    <dgm:pt modelId="{11AF1578-DBB8-423A-B258-00F027CE27DD}" type="sibTrans" cxnId="{030523A0-4F35-42C1-8B58-BC371CEE03BE}">
      <dgm:prSet/>
      <dgm:spPr/>
      <dgm:t>
        <a:bodyPr/>
        <a:lstStyle/>
        <a:p>
          <a:endParaRPr lang="el-GR"/>
        </a:p>
      </dgm:t>
    </dgm:pt>
    <dgm:pt modelId="{2EE6EB3E-76C7-46B7-B3CF-7EB78A12ADD5}">
      <dgm:prSet/>
      <dgm:spPr/>
      <dgm:t>
        <a:bodyPr/>
        <a:lstStyle/>
        <a:p>
          <a:pPr rtl="0"/>
          <a:r>
            <a:rPr lang="el-GR" smtClean="0"/>
            <a:t>Απόφαση υπουργού ΕΣ.Α.Η.Δ.</a:t>
          </a:r>
          <a:endParaRPr lang="el-GR"/>
        </a:p>
      </dgm:t>
    </dgm:pt>
    <dgm:pt modelId="{E395C416-C539-47FC-A0A5-5836F255B981}" type="parTrans" cxnId="{77211F96-0808-4A8A-8FD8-67B3365DCE3C}">
      <dgm:prSet/>
      <dgm:spPr/>
      <dgm:t>
        <a:bodyPr/>
        <a:lstStyle/>
        <a:p>
          <a:endParaRPr lang="el-GR"/>
        </a:p>
      </dgm:t>
    </dgm:pt>
    <dgm:pt modelId="{6F9CD953-0066-4135-A122-A2CE2D1F7D11}" type="sibTrans" cxnId="{77211F96-0808-4A8A-8FD8-67B3365DCE3C}">
      <dgm:prSet/>
      <dgm:spPr/>
      <dgm:t>
        <a:bodyPr/>
        <a:lstStyle/>
        <a:p>
          <a:endParaRPr lang="el-GR"/>
        </a:p>
      </dgm:t>
    </dgm:pt>
    <dgm:pt modelId="{196F953F-9D55-4480-98FF-DF7E325E1C86}" type="pres">
      <dgm:prSet presAssocID="{07098BBA-7F7B-4F38-9D22-BA3FB7D35A5E}" presName="Name0" presStyleCnt="0">
        <dgm:presLayoutVars>
          <dgm:dir/>
          <dgm:animLvl val="lvl"/>
          <dgm:resizeHandles val="exact"/>
        </dgm:presLayoutVars>
      </dgm:prSet>
      <dgm:spPr/>
      <dgm:t>
        <a:bodyPr/>
        <a:lstStyle/>
        <a:p>
          <a:endParaRPr lang="el-GR"/>
        </a:p>
      </dgm:t>
    </dgm:pt>
    <dgm:pt modelId="{28A5D70C-53AD-447B-A202-1201BD7D8821}" type="pres">
      <dgm:prSet presAssocID="{E23751DB-5DB8-442D-BE55-1927BB542AA1}" presName="linNode" presStyleCnt="0"/>
      <dgm:spPr/>
    </dgm:pt>
    <dgm:pt modelId="{39738ED3-DDC3-4DE2-AA19-56400814EEBA}" type="pres">
      <dgm:prSet presAssocID="{E23751DB-5DB8-442D-BE55-1927BB542AA1}" presName="parentText" presStyleLbl="node1" presStyleIdx="0" presStyleCnt="3">
        <dgm:presLayoutVars>
          <dgm:chMax val="1"/>
          <dgm:bulletEnabled val="1"/>
        </dgm:presLayoutVars>
      </dgm:prSet>
      <dgm:spPr/>
      <dgm:t>
        <a:bodyPr/>
        <a:lstStyle/>
        <a:p>
          <a:endParaRPr lang="el-GR"/>
        </a:p>
      </dgm:t>
    </dgm:pt>
    <dgm:pt modelId="{786B8CFF-8439-4242-92E5-5924042446E8}" type="pres">
      <dgm:prSet presAssocID="{E23751DB-5DB8-442D-BE55-1927BB542AA1}" presName="descendantText" presStyleLbl="alignAccFollowNode1" presStyleIdx="0" presStyleCnt="2">
        <dgm:presLayoutVars>
          <dgm:bulletEnabled val="1"/>
        </dgm:presLayoutVars>
      </dgm:prSet>
      <dgm:spPr/>
      <dgm:t>
        <a:bodyPr/>
        <a:lstStyle/>
        <a:p>
          <a:endParaRPr lang="el-GR"/>
        </a:p>
      </dgm:t>
    </dgm:pt>
    <dgm:pt modelId="{89FC989E-44A3-4DA1-9DE5-81574C301058}" type="pres">
      <dgm:prSet presAssocID="{80F35300-5FAC-4409-8F07-FDDEEEC59A0B}" presName="sp" presStyleCnt="0"/>
      <dgm:spPr/>
    </dgm:pt>
    <dgm:pt modelId="{6FC1F583-C086-468A-929C-1B4D96AB1FC9}" type="pres">
      <dgm:prSet presAssocID="{0F403508-5510-4487-BAE6-C77DAF71F9E2}" presName="linNode" presStyleCnt="0"/>
      <dgm:spPr/>
    </dgm:pt>
    <dgm:pt modelId="{A89CDE90-9720-4B04-A537-696E1A1CA58B}" type="pres">
      <dgm:prSet presAssocID="{0F403508-5510-4487-BAE6-C77DAF71F9E2}" presName="parentText" presStyleLbl="node1" presStyleIdx="1" presStyleCnt="3" custAng="10557468" custFlipVert="1" custScaleX="186365" custScaleY="20279" custLinFactNeighborX="68627" custLinFactNeighborY="2715">
        <dgm:presLayoutVars>
          <dgm:chMax val="1"/>
          <dgm:bulletEnabled val="1"/>
        </dgm:presLayoutVars>
      </dgm:prSet>
      <dgm:spPr/>
      <dgm:t>
        <a:bodyPr/>
        <a:lstStyle/>
        <a:p>
          <a:endParaRPr lang="el-GR"/>
        </a:p>
      </dgm:t>
    </dgm:pt>
    <dgm:pt modelId="{0CDE0A59-6CC8-4220-BC61-2CA480885EA7}" type="pres">
      <dgm:prSet presAssocID="{FCCB79B6-D7D1-4F66-A1A2-43A5307B1665}" presName="sp" presStyleCnt="0"/>
      <dgm:spPr/>
    </dgm:pt>
    <dgm:pt modelId="{DFBB9FAD-F625-42DC-AFE6-0362EC6958B5}" type="pres">
      <dgm:prSet presAssocID="{F9920506-2024-4791-9BF8-68C8EA9B8894}" presName="linNode" presStyleCnt="0"/>
      <dgm:spPr/>
    </dgm:pt>
    <dgm:pt modelId="{A568500E-6118-437E-B3EB-350B7E8622C6}" type="pres">
      <dgm:prSet presAssocID="{F9920506-2024-4791-9BF8-68C8EA9B8894}" presName="parentText" presStyleLbl="node1" presStyleIdx="2" presStyleCnt="3">
        <dgm:presLayoutVars>
          <dgm:chMax val="1"/>
          <dgm:bulletEnabled val="1"/>
        </dgm:presLayoutVars>
      </dgm:prSet>
      <dgm:spPr/>
      <dgm:t>
        <a:bodyPr/>
        <a:lstStyle/>
        <a:p>
          <a:endParaRPr lang="el-GR"/>
        </a:p>
      </dgm:t>
    </dgm:pt>
    <dgm:pt modelId="{BF91ABB5-85E4-4E68-BDC2-BD07C1C976BD}" type="pres">
      <dgm:prSet presAssocID="{F9920506-2024-4791-9BF8-68C8EA9B8894}" presName="descendantText" presStyleLbl="alignAccFollowNode1" presStyleIdx="1" presStyleCnt="2">
        <dgm:presLayoutVars>
          <dgm:bulletEnabled val="1"/>
        </dgm:presLayoutVars>
      </dgm:prSet>
      <dgm:spPr/>
      <dgm:t>
        <a:bodyPr/>
        <a:lstStyle/>
        <a:p>
          <a:endParaRPr lang="el-GR"/>
        </a:p>
      </dgm:t>
    </dgm:pt>
  </dgm:ptLst>
  <dgm:cxnLst>
    <dgm:cxn modelId="{B8673623-059A-4546-B984-0AE754287343}" type="presOf" srcId="{AC618728-811D-4F2F-8ECC-73AEF92CB496}" destId="{786B8CFF-8439-4242-92E5-5924042446E8}" srcOrd="0" destOrd="2" presId="urn:microsoft.com/office/officeart/2005/8/layout/vList5"/>
    <dgm:cxn modelId="{838F2277-6D4A-40B0-B36F-67A1ECB61D76}" srcId="{07098BBA-7F7B-4F38-9D22-BA3FB7D35A5E}" destId="{E23751DB-5DB8-442D-BE55-1927BB542AA1}" srcOrd="0" destOrd="0" parTransId="{5BF03611-875C-4204-AF2C-DCD99C04D563}" sibTransId="{80F35300-5FAC-4409-8F07-FDDEEEC59A0B}"/>
    <dgm:cxn modelId="{77211F96-0808-4A8A-8FD8-67B3365DCE3C}" srcId="{F9920506-2024-4791-9BF8-68C8EA9B8894}" destId="{2EE6EB3E-76C7-46B7-B3CF-7EB78A12ADD5}" srcOrd="2" destOrd="0" parTransId="{E395C416-C539-47FC-A0A5-5836F255B981}" sibTransId="{6F9CD953-0066-4135-A122-A2CE2D1F7D11}"/>
    <dgm:cxn modelId="{8CE0BBE8-B54B-433F-9893-74DCF280D7D5}" type="presOf" srcId="{42C56118-16E7-46B6-9025-E48D5B476E23}" destId="{BF91ABB5-85E4-4E68-BDC2-BD07C1C976BD}" srcOrd="0" destOrd="0" presId="urn:microsoft.com/office/officeart/2005/8/layout/vList5"/>
    <dgm:cxn modelId="{966445D3-6A5E-4CDA-B86B-A8F364057FE1}" srcId="{F9920506-2024-4791-9BF8-68C8EA9B8894}" destId="{42C56118-16E7-46B6-9025-E48D5B476E23}" srcOrd="0" destOrd="0" parTransId="{1FE4461A-23DA-4757-8E81-FAA6A1061C73}" sibTransId="{A0C8D02B-1FF2-4BD7-AB73-119849FB0705}"/>
    <dgm:cxn modelId="{E5E24390-15AE-4F9C-8F7E-7111EA972580}" srcId="{07098BBA-7F7B-4F38-9D22-BA3FB7D35A5E}" destId="{F9920506-2024-4791-9BF8-68C8EA9B8894}" srcOrd="2" destOrd="0" parTransId="{CC2B4429-9E84-416C-816C-84B742EBEC6F}" sibTransId="{5821F362-AE61-45B3-BF5B-FDA1892AB8AF}"/>
    <dgm:cxn modelId="{33BFA8C4-C58D-423C-89BD-BB48D1C5A25D}" srcId="{E23751DB-5DB8-442D-BE55-1927BB542AA1}" destId="{2DA3B590-AD5B-413C-946E-FEF64FC65B57}" srcOrd="1" destOrd="0" parTransId="{DB5D5B0B-A5A9-4066-838E-05B6EFE92F1B}" sibTransId="{B1AD37BB-F2ED-40FA-B7EF-8B41D6A93178}"/>
    <dgm:cxn modelId="{304C0182-09BB-464B-B8D0-4CD37528659B}" type="presOf" srcId="{07098BBA-7F7B-4F38-9D22-BA3FB7D35A5E}" destId="{196F953F-9D55-4480-98FF-DF7E325E1C86}" srcOrd="0" destOrd="0" presId="urn:microsoft.com/office/officeart/2005/8/layout/vList5"/>
    <dgm:cxn modelId="{3F7CD475-869C-4E06-AD10-A9E692BF8457}" srcId="{E23751DB-5DB8-442D-BE55-1927BB542AA1}" destId="{AC618728-811D-4F2F-8ECC-73AEF92CB496}" srcOrd="2" destOrd="0" parTransId="{8B0DBECB-A7EE-4FCE-9FDA-C69D6ED8DB07}" sibTransId="{133EF273-53DE-4836-96E2-B101C8E8809A}"/>
    <dgm:cxn modelId="{45D43D1E-9188-4B6B-8482-3AEF90245B08}" type="presOf" srcId="{2DA3B590-AD5B-413C-946E-FEF64FC65B57}" destId="{786B8CFF-8439-4242-92E5-5924042446E8}" srcOrd="0" destOrd="1" presId="urn:microsoft.com/office/officeart/2005/8/layout/vList5"/>
    <dgm:cxn modelId="{408A0003-3A5B-4908-8FEA-C1FBDC04A54C}" srcId="{07098BBA-7F7B-4F38-9D22-BA3FB7D35A5E}" destId="{0F403508-5510-4487-BAE6-C77DAF71F9E2}" srcOrd="1" destOrd="0" parTransId="{D4530DDD-2EE8-452A-9F49-42F991DA3AE4}" sibTransId="{FCCB79B6-D7D1-4F66-A1A2-43A5307B1665}"/>
    <dgm:cxn modelId="{8A1AD13D-C245-4785-8ABB-52ED0DED960E}" type="presOf" srcId="{0F403508-5510-4487-BAE6-C77DAF71F9E2}" destId="{A89CDE90-9720-4B04-A537-696E1A1CA58B}" srcOrd="0" destOrd="0" presId="urn:microsoft.com/office/officeart/2005/8/layout/vList5"/>
    <dgm:cxn modelId="{4E2F8ED0-AB57-4AFA-BD44-A5CCEC7C04B2}" type="presOf" srcId="{2EE6EB3E-76C7-46B7-B3CF-7EB78A12ADD5}" destId="{BF91ABB5-85E4-4E68-BDC2-BD07C1C976BD}" srcOrd="0" destOrd="2" presId="urn:microsoft.com/office/officeart/2005/8/layout/vList5"/>
    <dgm:cxn modelId="{030523A0-4F35-42C1-8B58-BC371CEE03BE}" srcId="{F9920506-2024-4791-9BF8-68C8EA9B8894}" destId="{5247E111-B4EE-4032-A723-F347FD279CEB}" srcOrd="1" destOrd="0" parTransId="{8425F2D3-A9F5-4D97-A57C-05D1D06AE3AD}" sibTransId="{11AF1578-DBB8-423A-B258-00F027CE27DD}"/>
    <dgm:cxn modelId="{AB5DEC1C-49A9-4CCB-8C87-E0B427204422}" type="presOf" srcId="{04046090-AC30-4A85-8ACA-B6244EFF17FC}" destId="{786B8CFF-8439-4242-92E5-5924042446E8}" srcOrd="0" destOrd="0" presId="urn:microsoft.com/office/officeart/2005/8/layout/vList5"/>
    <dgm:cxn modelId="{6E0376EE-F1F1-4E35-AC62-CA4B9D091723}" type="presOf" srcId="{5247E111-B4EE-4032-A723-F347FD279CEB}" destId="{BF91ABB5-85E4-4E68-BDC2-BD07C1C976BD}" srcOrd="0" destOrd="1" presId="urn:microsoft.com/office/officeart/2005/8/layout/vList5"/>
    <dgm:cxn modelId="{4E412926-AE5A-4224-9452-AF219F8432A3}" type="presOf" srcId="{F9920506-2024-4791-9BF8-68C8EA9B8894}" destId="{A568500E-6118-437E-B3EB-350B7E8622C6}" srcOrd="0" destOrd="0" presId="urn:microsoft.com/office/officeart/2005/8/layout/vList5"/>
    <dgm:cxn modelId="{2A9C4E53-1879-4797-A4E4-F6BFFD4016E2}" type="presOf" srcId="{E23751DB-5DB8-442D-BE55-1927BB542AA1}" destId="{39738ED3-DDC3-4DE2-AA19-56400814EEBA}" srcOrd="0" destOrd="0" presId="urn:microsoft.com/office/officeart/2005/8/layout/vList5"/>
    <dgm:cxn modelId="{BCF6A4E6-1551-4416-99EF-632423E97B3E}" srcId="{E23751DB-5DB8-442D-BE55-1927BB542AA1}" destId="{04046090-AC30-4A85-8ACA-B6244EFF17FC}" srcOrd="0" destOrd="0" parTransId="{D4430853-D1E1-43C3-AD36-E6C952A7044E}" sibTransId="{0F5E3E61-DDE4-405A-A6F9-EF70844D90CE}"/>
    <dgm:cxn modelId="{F9508191-40BA-4519-BA44-04DDAD403F52}" type="presParOf" srcId="{196F953F-9D55-4480-98FF-DF7E325E1C86}" destId="{28A5D70C-53AD-447B-A202-1201BD7D8821}" srcOrd="0" destOrd="0" presId="urn:microsoft.com/office/officeart/2005/8/layout/vList5"/>
    <dgm:cxn modelId="{A8C8E777-CD84-4FAA-A0D8-971EC17B86B6}" type="presParOf" srcId="{28A5D70C-53AD-447B-A202-1201BD7D8821}" destId="{39738ED3-DDC3-4DE2-AA19-56400814EEBA}" srcOrd="0" destOrd="0" presId="urn:microsoft.com/office/officeart/2005/8/layout/vList5"/>
    <dgm:cxn modelId="{1BB9F189-6C32-4657-9804-5C3D8ADAC9BC}" type="presParOf" srcId="{28A5D70C-53AD-447B-A202-1201BD7D8821}" destId="{786B8CFF-8439-4242-92E5-5924042446E8}" srcOrd="1" destOrd="0" presId="urn:microsoft.com/office/officeart/2005/8/layout/vList5"/>
    <dgm:cxn modelId="{4B8E9C18-517B-414B-947F-A758562385A3}" type="presParOf" srcId="{196F953F-9D55-4480-98FF-DF7E325E1C86}" destId="{89FC989E-44A3-4DA1-9DE5-81574C301058}" srcOrd="1" destOrd="0" presId="urn:microsoft.com/office/officeart/2005/8/layout/vList5"/>
    <dgm:cxn modelId="{B6E098AE-9758-48ED-9886-1121E9B4FE7D}" type="presParOf" srcId="{196F953F-9D55-4480-98FF-DF7E325E1C86}" destId="{6FC1F583-C086-468A-929C-1B4D96AB1FC9}" srcOrd="2" destOrd="0" presId="urn:microsoft.com/office/officeart/2005/8/layout/vList5"/>
    <dgm:cxn modelId="{CF6D85E5-A1E5-4364-9D1F-4427D4C574B6}" type="presParOf" srcId="{6FC1F583-C086-468A-929C-1B4D96AB1FC9}" destId="{A89CDE90-9720-4B04-A537-696E1A1CA58B}" srcOrd="0" destOrd="0" presId="urn:microsoft.com/office/officeart/2005/8/layout/vList5"/>
    <dgm:cxn modelId="{96D29F9A-CAC3-4034-BE15-B9107C0B28E7}" type="presParOf" srcId="{196F953F-9D55-4480-98FF-DF7E325E1C86}" destId="{0CDE0A59-6CC8-4220-BC61-2CA480885EA7}" srcOrd="3" destOrd="0" presId="urn:microsoft.com/office/officeart/2005/8/layout/vList5"/>
    <dgm:cxn modelId="{63638C29-3EE8-45FF-A13C-04FB7C0C81F7}" type="presParOf" srcId="{196F953F-9D55-4480-98FF-DF7E325E1C86}" destId="{DFBB9FAD-F625-42DC-AFE6-0362EC6958B5}" srcOrd="4" destOrd="0" presId="urn:microsoft.com/office/officeart/2005/8/layout/vList5"/>
    <dgm:cxn modelId="{CF8DC1D0-93A3-4582-BD40-885C3006EBC8}" type="presParOf" srcId="{DFBB9FAD-F625-42DC-AFE6-0362EC6958B5}" destId="{A568500E-6118-437E-B3EB-350B7E8622C6}" srcOrd="0" destOrd="0" presId="urn:microsoft.com/office/officeart/2005/8/layout/vList5"/>
    <dgm:cxn modelId="{E9411E92-7DE5-44C7-97B3-844E7F35F765}" type="presParOf" srcId="{DFBB9FAD-F625-42DC-AFE6-0362EC6958B5}" destId="{BF91ABB5-85E4-4E68-BDC2-BD07C1C976BD}" srcOrd="1" destOrd="0" presId="urn:microsoft.com/office/officeart/2005/8/layout/vList5"/>
  </dgm:cxnLst>
  <dgm:bg/>
  <dgm:whole/>
  <dgm:extLst>
    <a:ext uri="http://schemas.microsoft.com/office/drawing/2008/diagram"/>
  </dgm:extLst>
</dgm:dataModel>
</file>

<file path=ppt/diagrams/data9.xml><?xml version="1.0" encoding="utf-8"?>
<dgm:dataModel xmlns:dgm="http://schemas.openxmlformats.org/drawingml/2006/diagram" xmlns:a="http://schemas.openxmlformats.org/drawingml/2006/main">
  <dgm:ptLst>
    <dgm:pt modelId="{020E8232-F061-443B-BB6A-0B42259E1019}" type="doc">
      <dgm:prSet loTypeId="urn:microsoft.com/office/officeart/2005/8/layout/lProcess3" loCatId="process" qsTypeId="urn:microsoft.com/office/officeart/2005/8/quickstyle/3d2" qsCatId="3D" csTypeId="urn:microsoft.com/office/officeart/2005/8/colors/accent1_2#36" csCatId="accent1"/>
      <dgm:spPr/>
      <dgm:t>
        <a:bodyPr/>
        <a:lstStyle/>
        <a:p>
          <a:endParaRPr lang="el-GR"/>
        </a:p>
      </dgm:t>
    </dgm:pt>
    <dgm:pt modelId="{9C4F9E9D-7CB2-4598-8C8C-D8B17A3BA1C1}">
      <dgm:prSet/>
      <dgm:spPr/>
      <dgm:t>
        <a:bodyPr/>
        <a:lstStyle/>
        <a:p>
          <a:pPr rtl="0"/>
          <a:r>
            <a:rPr lang="el-GR" smtClean="0"/>
            <a:t>Σχολικές επιτροπές</a:t>
          </a:r>
          <a:endParaRPr lang="el-GR"/>
        </a:p>
      </dgm:t>
    </dgm:pt>
    <dgm:pt modelId="{94A75FE3-AE3D-4809-B110-EC254198E6B5}" type="parTrans" cxnId="{8094E7E4-7788-46E0-A986-4AEA0AFAE11C}">
      <dgm:prSet/>
      <dgm:spPr/>
      <dgm:t>
        <a:bodyPr/>
        <a:lstStyle/>
        <a:p>
          <a:endParaRPr lang="el-GR"/>
        </a:p>
      </dgm:t>
    </dgm:pt>
    <dgm:pt modelId="{FBD22877-53F5-4636-A6EE-A94E1552818D}" type="sibTrans" cxnId="{8094E7E4-7788-46E0-A986-4AEA0AFAE11C}">
      <dgm:prSet/>
      <dgm:spPr/>
      <dgm:t>
        <a:bodyPr/>
        <a:lstStyle/>
        <a:p>
          <a:endParaRPr lang="el-GR"/>
        </a:p>
      </dgm:t>
    </dgm:pt>
    <dgm:pt modelId="{FDA4CE3F-4401-49BE-ABF2-0B64708DC5A8}">
      <dgm:prSet/>
      <dgm:spPr/>
      <dgm:t>
        <a:bodyPr/>
        <a:lstStyle/>
        <a:p>
          <a:pPr rtl="0"/>
          <a:r>
            <a:rPr lang="el-GR" dirty="0" smtClean="0"/>
            <a:t>2 νομικά πρόσωπα σε κάθε Δήμο </a:t>
          </a:r>
          <a:endParaRPr lang="el-GR" dirty="0"/>
        </a:p>
      </dgm:t>
    </dgm:pt>
    <dgm:pt modelId="{E10BF4B6-3A55-4FCA-9E09-1C184631DB73}" type="parTrans" cxnId="{DDD4E6B9-0750-4505-B53E-71F7D6552F64}">
      <dgm:prSet/>
      <dgm:spPr/>
      <dgm:t>
        <a:bodyPr/>
        <a:lstStyle/>
        <a:p>
          <a:endParaRPr lang="el-GR"/>
        </a:p>
      </dgm:t>
    </dgm:pt>
    <dgm:pt modelId="{B9DF023C-8F86-4D67-8D39-6CA78EEF1C57}" type="sibTrans" cxnId="{DDD4E6B9-0750-4505-B53E-71F7D6552F64}">
      <dgm:prSet/>
      <dgm:spPr/>
      <dgm:t>
        <a:bodyPr/>
        <a:lstStyle/>
        <a:p>
          <a:endParaRPr lang="el-GR"/>
        </a:p>
      </dgm:t>
    </dgm:pt>
    <dgm:pt modelId="{A7B19637-B778-4B85-B63C-892BE1AFC59D}">
      <dgm:prSet/>
      <dgm:spPr/>
      <dgm:t>
        <a:bodyPr/>
        <a:lstStyle/>
        <a:p>
          <a:pPr rtl="0"/>
          <a:r>
            <a:rPr lang="el-GR" smtClean="0"/>
            <a:t>1 για σχολικές μονάδες  πρωτοβάθμιας εκπαίδευσης</a:t>
          </a:r>
          <a:endParaRPr lang="el-GR"/>
        </a:p>
      </dgm:t>
    </dgm:pt>
    <dgm:pt modelId="{19EED1D3-3CB7-4D1B-BF0B-1223D229DC72}" type="parTrans" cxnId="{3F7AFF9D-37B7-4493-A607-38A72963F981}">
      <dgm:prSet/>
      <dgm:spPr/>
      <dgm:t>
        <a:bodyPr/>
        <a:lstStyle/>
        <a:p>
          <a:endParaRPr lang="el-GR"/>
        </a:p>
      </dgm:t>
    </dgm:pt>
    <dgm:pt modelId="{E3F60728-B6DF-4BE2-97EB-C0B99AE0F4AC}" type="sibTrans" cxnId="{3F7AFF9D-37B7-4493-A607-38A72963F981}">
      <dgm:prSet/>
      <dgm:spPr/>
      <dgm:t>
        <a:bodyPr/>
        <a:lstStyle/>
        <a:p>
          <a:endParaRPr lang="el-GR"/>
        </a:p>
      </dgm:t>
    </dgm:pt>
    <dgm:pt modelId="{65B69B83-B7CA-4C1C-9DBE-6BC03518D5AE}">
      <dgm:prSet/>
      <dgm:spPr/>
      <dgm:t>
        <a:bodyPr/>
        <a:lstStyle/>
        <a:p>
          <a:pPr rtl="0"/>
          <a:r>
            <a:rPr lang="el-GR" dirty="0" smtClean="0"/>
            <a:t>1 σχολικές μονάδες  δευτεροβάθμιας  εκπαίδευσης</a:t>
          </a:r>
          <a:endParaRPr lang="el-GR" dirty="0"/>
        </a:p>
      </dgm:t>
    </dgm:pt>
    <dgm:pt modelId="{64718877-D57F-4615-ADC1-41A07E153843}" type="parTrans" cxnId="{244F8AFA-188D-449F-935E-9D1E76CE1CA3}">
      <dgm:prSet/>
      <dgm:spPr/>
      <dgm:t>
        <a:bodyPr/>
        <a:lstStyle/>
        <a:p>
          <a:endParaRPr lang="el-GR"/>
        </a:p>
      </dgm:t>
    </dgm:pt>
    <dgm:pt modelId="{A38C1992-045C-4B10-A0F4-DE68B26F6112}" type="sibTrans" cxnId="{244F8AFA-188D-449F-935E-9D1E76CE1CA3}">
      <dgm:prSet/>
      <dgm:spPr/>
      <dgm:t>
        <a:bodyPr/>
        <a:lstStyle/>
        <a:p>
          <a:endParaRPr lang="el-GR"/>
        </a:p>
      </dgm:t>
    </dgm:pt>
    <dgm:pt modelId="{F0544622-F2B2-47BB-9A8A-329036AC7D94}">
      <dgm:prSet/>
      <dgm:spPr/>
      <dgm:t>
        <a:bodyPr/>
        <a:lstStyle/>
        <a:p>
          <a:pPr rtl="0"/>
          <a:r>
            <a:rPr lang="el-GR" smtClean="0"/>
            <a:t>Συγχώνευση εντός του πρώτου διμήνου</a:t>
          </a:r>
          <a:endParaRPr lang="el-GR"/>
        </a:p>
      </dgm:t>
    </dgm:pt>
    <dgm:pt modelId="{CB350280-3046-4995-BEEF-28024CD9F3AD}" type="parTrans" cxnId="{7FB0AE97-A2D4-4839-9E5F-B2DA9ABA3A04}">
      <dgm:prSet/>
      <dgm:spPr/>
      <dgm:t>
        <a:bodyPr/>
        <a:lstStyle/>
        <a:p>
          <a:endParaRPr lang="el-GR"/>
        </a:p>
      </dgm:t>
    </dgm:pt>
    <dgm:pt modelId="{4D6B1C15-AE30-42A4-878E-AE2C474ECC87}" type="sibTrans" cxnId="{7FB0AE97-A2D4-4839-9E5F-B2DA9ABA3A04}">
      <dgm:prSet/>
      <dgm:spPr/>
      <dgm:t>
        <a:bodyPr/>
        <a:lstStyle/>
        <a:p>
          <a:endParaRPr lang="el-GR"/>
        </a:p>
      </dgm:t>
    </dgm:pt>
    <dgm:pt modelId="{1971CD6B-B4BD-4B28-A5E1-9FC5C539A18B}">
      <dgm:prSet/>
      <dgm:spPr/>
      <dgm:t>
        <a:bodyPr/>
        <a:lstStyle/>
        <a:p>
          <a:pPr rtl="0"/>
          <a:r>
            <a:rPr lang="el-GR" smtClean="0"/>
            <a:t>ένα ΝΠΔΔ - Δημοτικό λιμενικό ταμείο</a:t>
          </a:r>
          <a:endParaRPr lang="el-GR"/>
        </a:p>
      </dgm:t>
    </dgm:pt>
    <dgm:pt modelId="{282B8AEE-FA7E-4825-B156-B9319C08904D}" type="parTrans" cxnId="{522768C9-C35F-45A2-BB23-E99753F7D30C}">
      <dgm:prSet/>
      <dgm:spPr/>
      <dgm:t>
        <a:bodyPr/>
        <a:lstStyle/>
        <a:p>
          <a:endParaRPr lang="el-GR"/>
        </a:p>
      </dgm:t>
    </dgm:pt>
    <dgm:pt modelId="{2F23D996-6A06-499A-9AAF-166C37D473C7}" type="sibTrans" cxnId="{522768C9-C35F-45A2-BB23-E99753F7D30C}">
      <dgm:prSet/>
      <dgm:spPr/>
      <dgm:t>
        <a:bodyPr/>
        <a:lstStyle/>
        <a:p>
          <a:endParaRPr lang="el-GR"/>
        </a:p>
      </dgm:t>
    </dgm:pt>
    <dgm:pt modelId="{12321D9F-3E17-4079-99FC-07F07937887C}">
      <dgm:prSet/>
      <dgm:spPr/>
      <dgm:t>
        <a:bodyPr/>
        <a:lstStyle/>
        <a:p>
          <a:pPr rtl="0"/>
          <a:r>
            <a:rPr lang="el-GR" smtClean="0"/>
            <a:t>ΦΟ.Δ.Σ.Α.</a:t>
          </a:r>
          <a:endParaRPr lang="el-GR"/>
        </a:p>
      </dgm:t>
    </dgm:pt>
    <dgm:pt modelId="{AEC41DC0-AC10-4698-80F5-FC4979317160}" type="parTrans" cxnId="{DC257943-E090-4846-8055-ABBE321227A4}">
      <dgm:prSet/>
      <dgm:spPr/>
      <dgm:t>
        <a:bodyPr/>
        <a:lstStyle/>
        <a:p>
          <a:endParaRPr lang="el-GR"/>
        </a:p>
      </dgm:t>
    </dgm:pt>
    <dgm:pt modelId="{16AFAD6B-CCDE-4234-A4EA-4A5FAD46576E}" type="sibTrans" cxnId="{DC257943-E090-4846-8055-ABBE321227A4}">
      <dgm:prSet/>
      <dgm:spPr/>
      <dgm:t>
        <a:bodyPr/>
        <a:lstStyle/>
        <a:p>
          <a:endParaRPr lang="el-GR"/>
        </a:p>
      </dgm:t>
    </dgm:pt>
    <dgm:pt modelId="{5FEB20A7-4E50-4076-A7A6-47AB09870E6C}">
      <dgm:prSet/>
      <dgm:spPr/>
      <dgm:t>
        <a:bodyPr/>
        <a:lstStyle/>
        <a:p>
          <a:pPr rtl="0"/>
          <a:r>
            <a:rPr lang="el-GR" smtClean="0"/>
            <a:t>Ένας φορέας σε επίπεδο περιφέρειας</a:t>
          </a:r>
          <a:endParaRPr lang="el-GR"/>
        </a:p>
      </dgm:t>
    </dgm:pt>
    <dgm:pt modelId="{14383603-859F-4F44-9055-DCD1534E7CE4}" type="parTrans" cxnId="{9CA0B12E-7C21-421A-95E2-15EE9E662F56}">
      <dgm:prSet/>
      <dgm:spPr/>
      <dgm:t>
        <a:bodyPr/>
        <a:lstStyle/>
        <a:p>
          <a:endParaRPr lang="el-GR"/>
        </a:p>
      </dgm:t>
    </dgm:pt>
    <dgm:pt modelId="{66766963-F6C2-4CD6-8150-860DD5542C11}" type="sibTrans" cxnId="{9CA0B12E-7C21-421A-95E2-15EE9E662F56}">
      <dgm:prSet/>
      <dgm:spPr/>
      <dgm:t>
        <a:bodyPr/>
        <a:lstStyle/>
        <a:p>
          <a:endParaRPr lang="el-GR"/>
        </a:p>
      </dgm:t>
    </dgm:pt>
    <dgm:pt modelId="{D3717E9F-696B-433D-B846-FB59D79F8FF3}" type="pres">
      <dgm:prSet presAssocID="{020E8232-F061-443B-BB6A-0B42259E1019}" presName="Name0" presStyleCnt="0">
        <dgm:presLayoutVars>
          <dgm:chPref val="3"/>
          <dgm:dir/>
          <dgm:animLvl val="lvl"/>
          <dgm:resizeHandles/>
        </dgm:presLayoutVars>
      </dgm:prSet>
      <dgm:spPr/>
      <dgm:t>
        <a:bodyPr/>
        <a:lstStyle/>
        <a:p>
          <a:endParaRPr lang="el-GR"/>
        </a:p>
      </dgm:t>
    </dgm:pt>
    <dgm:pt modelId="{ECA0C155-DA6B-4824-A95D-9E3C48BD7E05}" type="pres">
      <dgm:prSet presAssocID="{9C4F9E9D-7CB2-4598-8C8C-D8B17A3BA1C1}" presName="horFlow" presStyleCnt="0"/>
      <dgm:spPr/>
    </dgm:pt>
    <dgm:pt modelId="{B8E5347C-E10C-47BB-9540-4A4369C38FEF}" type="pres">
      <dgm:prSet presAssocID="{9C4F9E9D-7CB2-4598-8C8C-D8B17A3BA1C1}" presName="bigChev" presStyleLbl="node1" presStyleIdx="0" presStyleCnt="3"/>
      <dgm:spPr/>
      <dgm:t>
        <a:bodyPr/>
        <a:lstStyle/>
        <a:p>
          <a:endParaRPr lang="el-GR"/>
        </a:p>
      </dgm:t>
    </dgm:pt>
    <dgm:pt modelId="{64A35FC2-A68F-4CFA-BCFA-CFFFA322086D}" type="pres">
      <dgm:prSet presAssocID="{E10BF4B6-3A55-4FCA-9E09-1C184631DB73}" presName="parTrans" presStyleCnt="0"/>
      <dgm:spPr/>
    </dgm:pt>
    <dgm:pt modelId="{C5FBB84A-BA6F-4949-9429-262C9DC94B86}" type="pres">
      <dgm:prSet presAssocID="{FDA4CE3F-4401-49BE-ABF2-0B64708DC5A8}" presName="node" presStyleLbl="alignAccFollowNode1" presStyleIdx="0" presStyleCnt="3">
        <dgm:presLayoutVars>
          <dgm:bulletEnabled val="1"/>
        </dgm:presLayoutVars>
      </dgm:prSet>
      <dgm:spPr/>
      <dgm:t>
        <a:bodyPr/>
        <a:lstStyle/>
        <a:p>
          <a:endParaRPr lang="el-GR"/>
        </a:p>
      </dgm:t>
    </dgm:pt>
    <dgm:pt modelId="{30FBA847-75A2-4EDB-B0A5-8DE4143404CA}" type="pres">
      <dgm:prSet presAssocID="{B9DF023C-8F86-4D67-8D39-6CA78EEF1C57}" presName="sibTrans" presStyleCnt="0"/>
      <dgm:spPr/>
    </dgm:pt>
    <dgm:pt modelId="{745FC934-5081-4C13-AAAC-0D18A0CC108A}" type="pres">
      <dgm:prSet presAssocID="{F0544622-F2B2-47BB-9A8A-329036AC7D94}" presName="node" presStyleLbl="alignAccFollowNode1" presStyleIdx="1" presStyleCnt="3">
        <dgm:presLayoutVars>
          <dgm:bulletEnabled val="1"/>
        </dgm:presLayoutVars>
      </dgm:prSet>
      <dgm:spPr/>
      <dgm:t>
        <a:bodyPr/>
        <a:lstStyle/>
        <a:p>
          <a:endParaRPr lang="el-GR"/>
        </a:p>
      </dgm:t>
    </dgm:pt>
    <dgm:pt modelId="{1F11D84F-EC6A-425D-B748-82AEBD749F84}" type="pres">
      <dgm:prSet presAssocID="{9C4F9E9D-7CB2-4598-8C8C-D8B17A3BA1C1}" presName="vSp" presStyleCnt="0"/>
      <dgm:spPr/>
    </dgm:pt>
    <dgm:pt modelId="{CCB58D9D-2080-4E2F-8108-33AA299E2562}" type="pres">
      <dgm:prSet presAssocID="{1971CD6B-B4BD-4B28-A5E1-9FC5C539A18B}" presName="horFlow" presStyleCnt="0"/>
      <dgm:spPr/>
    </dgm:pt>
    <dgm:pt modelId="{FE990478-01F2-4628-935D-08D21665A4EE}" type="pres">
      <dgm:prSet presAssocID="{1971CD6B-B4BD-4B28-A5E1-9FC5C539A18B}" presName="bigChev" presStyleLbl="node1" presStyleIdx="1" presStyleCnt="3"/>
      <dgm:spPr/>
      <dgm:t>
        <a:bodyPr/>
        <a:lstStyle/>
        <a:p>
          <a:endParaRPr lang="el-GR"/>
        </a:p>
      </dgm:t>
    </dgm:pt>
    <dgm:pt modelId="{7B0E7529-4D1D-4FF4-BA2C-1D0459082D69}" type="pres">
      <dgm:prSet presAssocID="{1971CD6B-B4BD-4B28-A5E1-9FC5C539A18B}" presName="vSp" presStyleCnt="0"/>
      <dgm:spPr/>
    </dgm:pt>
    <dgm:pt modelId="{7CE6D23B-133D-4E9E-976A-697433D63012}" type="pres">
      <dgm:prSet presAssocID="{12321D9F-3E17-4079-99FC-07F07937887C}" presName="horFlow" presStyleCnt="0"/>
      <dgm:spPr/>
    </dgm:pt>
    <dgm:pt modelId="{850D2CA3-AD9F-4E23-B68D-EA391E74D933}" type="pres">
      <dgm:prSet presAssocID="{12321D9F-3E17-4079-99FC-07F07937887C}" presName="bigChev" presStyleLbl="node1" presStyleIdx="2" presStyleCnt="3"/>
      <dgm:spPr/>
      <dgm:t>
        <a:bodyPr/>
        <a:lstStyle/>
        <a:p>
          <a:endParaRPr lang="el-GR"/>
        </a:p>
      </dgm:t>
    </dgm:pt>
    <dgm:pt modelId="{CB9D48D1-0BD5-47D5-974B-C5122F5065A9}" type="pres">
      <dgm:prSet presAssocID="{14383603-859F-4F44-9055-DCD1534E7CE4}" presName="parTrans" presStyleCnt="0"/>
      <dgm:spPr/>
    </dgm:pt>
    <dgm:pt modelId="{E6FA3EDB-B376-48FF-9138-D9A20E8CCE9B}" type="pres">
      <dgm:prSet presAssocID="{5FEB20A7-4E50-4076-A7A6-47AB09870E6C}" presName="node" presStyleLbl="alignAccFollowNode1" presStyleIdx="2" presStyleCnt="3">
        <dgm:presLayoutVars>
          <dgm:bulletEnabled val="1"/>
        </dgm:presLayoutVars>
      </dgm:prSet>
      <dgm:spPr/>
      <dgm:t>
        <a:bodyPr/>
        <a:lstStyle/>
        <a:p>
          <a:endParaRPr lang="el-GR"/>
        </a:p>
      </dgm:t>
    </dgm:pt>
  </dgm:ptLst>
  <dgm:cxnLst>
    <dgm:cxn modelId="{566CC8AE-8CA1-4F91-A551-95910843E9C7}" type="presOf" srcId="{A7B19637-B778-4B85-B63C-892BE1AFC59D}" destId="{C5FBB84A-BA6F-4949-9429-262C9DC94B86}" srcOrd="0" destOrd="1" presId="urn:microsoft.com/office/officeart/2005/8/layout/lProcess3"/>
    <dgm:cxn modelId="{B6E7876F-5D8C-4F74-BB54-A1E47CA2989B}" type="presOf" srcId="{5FEB20A7-4E50-4076-A7A6-47AB09870E6C}" destId="{E6FA3EDB-B376-48FF-9138-D9A20E8CCE9B}" srcOrd="0" destOrd="0" presId="urn:microsoft.com/office/officeart/2005/8/layout/lProcess3"/>
    <dgm:cxn modelId="{782A76D0-3E00-4043-AE9D-CA99962E274D}" type="presOf" srcId="{FDA4CE3F-4401-49BE-ABF2-0B64708DC5A8}" destId="{C5FBB84A-BA6F-4949-9429-262C9DC94B86}" srcOrd="0" destOrd="0" presId="urn:microsoft.com/office/officeart/2005/8/layout/lProcess3"/>
    <dgm:cxn modelId="{3F7AFF9D-37B7-4493-A607-38A72963F981}" srcId="{FDA4CE3F-4401-49BE-ABF2-0B64708DC5A8}" destId="{A7B19637-B778-4B85-B63C-892BE1AFC59D}" srcOrd="0" destOrd="0" parTransId="{19EED1D3-3CB7-4D1B-BF0B-1223D229DC72}" sibTransId="{E3F60728-B6DF-4BE2-97EB-C0B99AE0F4AC}"/>
    <dgm:cxn modelId="{0E827ACA-77DF-4A1F-9413-FF273BCB87D6}" type="presOf" srcId="{1971CD6B-B4BD-4B28-A5E1-9FC5C539A18B}" destId="{FE990478-01F2-4628-935D-08D21665A4EE}" srcOrd="0" destOrd="0" presId="urn:microsoft.com/office/officeart/2005/8/layout/lProcess3"/>
    <dgm:cxn modelId="{DC257943-E090-4846-8055-ABBE321227A4}" srcId="{020E8232-F061-443B-BB6A-0B42259E1019}" destId="{12321D9F-3E17-4079-99FC-07F07937887C}" srcOrd="2" destOrd="0" parTransId="{AEC41DC0-AC10-4698-80F5-FC4979317160}" sibTransId="{16AFAD6B-CCDE-4234-A4EA-4A5FAD46576E}"/>
    <dgm:cxn modelId="{522768C9-C35F-45A2-BB23-E99753F7D30C}" srcId="{020E8232-F061-443B-BB6A-0B42259E1019}" destId="{1971CD6B-B4BD-4B28-A5E1-9FC5C539A18B}" srcOrd="1" destOrd="0" parTransId="{282B8AEE-FA7E-4825-B156-B9319C08904D}" sibTransId="{2F23D996-6A06-499A-9AAF-166C37D473C7}"/>
    <dgm:cxn modelId="{9CA0B12E-7C21-421A-95E2-15EE9E662F56}" srcId="{12321D9F-3E17-4079-99FC-07F07937887C}" destId="{5FEB20A7-4E50-4076-A7A6-47AB09870E6C}" srcOrd="0" destOrd="0" parTransId="{14383603-859F-4F44-9055-DCD1534E7CE4}" sibTransId="{66766963-F6C2-4CD6-8150-860DD5542C11}"/>
    <dgm:cxn modelId="{244F8AFA-188D-449F-935E-9D1E76CE1CA3}" srcId="{FDA4CE3F-4401-49BE-ABF2-0B64708DC5A8}" destId="{65B69B83-B7CA-4C1C-9DBE-6BC03518D5AE}" srcOrd="1" destOrd="0" parTransId="{64718877-D57F-4615-ADC1-41A07E153843}" sibTransId="{A38C1992-045C-4B10-A0F4-DE68B26F6112}"/>
    <dgm:cxn modelId="{94DDCE8F-C185-4D1B-9F44-CF14361B4566}" type="presOf" srcId="{9C4F9E9D-7CB2-4598-8C8C-D8B17A3BA1C1}" destId="{B8E5347C-E10C-47BB-9540-4A4369C38FEF}" srcOrd="0" destOrd="0" presId="urn:microsoft.com/office/officeart/2005/8/layout/lProcess3"/>
    <dgm:cxn modelId="{5FEF41C1-0354-4128-82EB-5AFE582F94CD}" type="presOf" srcId="{65B69B83-B7CA-4C1C-9DBE-6BC03518D5AE}" destId="{C5FBB84A-BA6F-4949-9429-262C9DC94B86}" srcOrd="0" destOrd="2" presId="urn:microsoft.com/office/officeart/2005/8/layout/lProcess3"/>
    <dgm:cxn modelId="{90EF71A0-BA59-4E9A-9F1C-99CDA5FE657B}" type="presOf" srcId="{020E8232-F061-443B-BB6A-0B42259E1019}" destId="{D3717E9F-696B-433D-B846-FB59D79F8FF3}" srcOrd="0" destOrd="0" presId="urn:microsoft.com/office/officeart/2005/8/layout/lProcess3"/>
    <dgm:cxn modelId="{143286DA-CCAE-43C7-806F-F7C1E7A345D4}" type="presOf" srcId="{F0544622-F2B2-47BB-9A8A-329036AC7D94}" destId="{745FC934-5081-4C13-AAAC-0D18A0CC108A}" srcOrd="0" destOrd="0" presId="urn:microsoft.com/office/officeart/2005/8/layout/lProcess3"/>
    <dgm:cxn modelId="{8094E7E4-7788-46E0-A986-4AEA0AFAE11C}" srcId="{020E8232-F061-443B-BB6A-0B42259E1019}" destId="{9C4F9E9D-7CB2-4598-8C8C-D8B17A3BA1C1}" srcOrd="0" destOrd="0" parTransId="{94A75FE3-AE3D-4809-B110-EC254198E6B5}" sibTransId="{FBD22877-53F5-4636-A6EE-A94E1552818D}"/>
    <dgm:cxn modelId="{778DA961-E502-4F17-AC7E-13B2DB9D86E2}" type="presOf" srcId="{12321D9F-3E17-4079-99FC-07F07937887C}" destId="{850D2CA3-AD9F-4E23-B68D-EA391E74D933}" srcOrd="0" destOrd="0" presId="urn:microsoft.com/office/officeart/2005/8/layout/lProcess3"/>
    <dgm:cxn modelId="{DDD4E6B9-0750-4505-B53E-71F7D6552F64}" srcId="{9C4F9E9D-7CB2-4598-8C8C-D8B17A3BA1C1}" destId="{FDA4CE3F-4401-49BE-ABF2-0B64708DC5A8}" srcOrd="0" destOrd="0" parTransId="{E10BF4B6-3A55-4FCA-9E09-1C184631DB73}" sibTransId="{B9DF023C-8F86-4D67-8D39-6CA78EEF1C57}"/>
    <dgm:cxn modelId="{7FB0AE97-A2D4-4839-9E5F-B2DA9ABA3A04}" srcId="{9C4F9E9D-7CB2-4598-8C8C-D8B17A3BA1C1}" destId="{F0544622-F2B2-47BB-9A8A-329036AC7D94}" srcOrd="1" destOrd="0" parTransId="{CB350280-3046-4995-BEEF-28024CD9F3AD}" sibTransId="{4D6B1C15-AE30-42A4-878E-AE2C474ECC87}"/>
    <dgm:cxn modelId="{E7B56891-616A-4A26-A13D-A68E78CF20DA}" type="presParOf" srcId="{D3717E9F-696B-433D-B846-FB59D79F8FF3}" destId="{ECA0C155-DA6B-4824-A95D-9E3C48BD7E05}" srcOrd="0" destOrd="0" presId="urn:microsoft.com/office/officeart/2005/8/layout/lProcess3"/>
    <dgm:cxn modelId="{5014F05D-F773-4A6E-BE04-BC6B9B34DE24}" type="presParOf" srcId="{ECA0C155-DA6B-4824-A95D-9E3C48BD7E05}" destId="{B8E5347C-E10C-47BB-9540-4A4369C38FEF}" srcOrd="0" destOrd="0" presId="urn:microsoft.com/office/officeart/2005/8/layout/lProcess3"/>
    <dgm:cxn modelId="{A685DDE7-AB7A-4C38-B56F-0BBEC42DBF86}" type="presParOf" srcId="{ECA0C155-DA6B-4824-A95D-9E3C48BD7E05}" destId="{64A35FC2-A68F-4CFA-BCFA-CFFFA322086D}" srcOrd="1" destOrd="0" presId="urn:microsoft.com/office/officeart/2005/8/layout/lProcess3"/>
    <dgm:cxn modelId="{33D20963-8B82-43D9-8382-E640656E18C1}" type="presParOf" srcId="{ECA0C155-DA6B-4824-A95D-9E3C48BD7E05}" destId="{C5FBB84A-BA6F-4949-9429-262C9DC94B86}" srcOrd="2" destOrd="0" presId="urn:microsoft.com/office/officeart/2005/8/layout/lProcess3"/>
    <dgm:cxn modelId="{9828A718-5CEA-4AD2-9DEA-6356FA17121C}" type="presParOf" srcId="{ECA0C155-DA6B-4824-A95D-9E3C48BD7E05}" destId="{30FBA847-75A2-4EDB-B0A5-8DE4143404CA}" srcOrd="3" destOrd="0" presId="urn:microsoft.com/office/officeart/2005/8/layout/lProcess3"/>
    <dgm:cxn modelId="{9F966B80-D6BF-47C5-9D5F-6B31CDD54BE0}" type="presParOf" srcId="{ECA0C155-DA6B-4824-A95D-9E3C48BD7E05}" destId="{745FC934-5081-4C13-AAAC-0D18A0CC108A}" srcOrd="4" destOrd="0" presId="urn:microsoft.com/office/officeart/2005/8/layout/lProcess3"/>
    <dgm:cxn modelId="{68E008A4-226F-46A5-9AA5-ECBB5B275994}" type="presParOf" srcId="{D3717E9F-696B-433D-B846-FB59D79F8FF3}" destId="{1F11D84F-EC6A-425D-B748-82AEBD749F84}" srcOrd="1" destOrd="0" presId="urn:microsoft.com/office/officeart/2005/8/layout/lProcess3"/>
    <dgm:cxn modelId="{DA62DD99-7DF4-4647-A2F7-D0505D1EC6B2}" type="presParOf" srcId="{D3717E9F-696B-433D-B846-FB59D79F8FF3}" destId="{CCB58D9D-2080-4E2F-8108-33AA299E2562}" srcOrd="2" destOrd="0" presId="urn:microsoft.com/office/officeart/2005/8/layout/lProcess3"/>
    <dgm:cxn modelId="{7AF4C44E-ABB3-41E3-B4C7-EB5058D11815}" type="presParOf" srcId="{CCB58D9D-2080-4E2F-8108-33AA299E2562}" destId="{FE990478-01F2-4628-935D-08D21665A4EE}" srcOrd="0" destOrd="0" presId="urn:microsoft.com/office/officeart/2005/8/layout/lProcess3"/>
    <dgm:cxn modelId="{42D7E12F-A4C6-45E8-A5D2-E3252026C0F1}" type="presParOf" srcId="{D3717E9F-696B-433D-B846-FB59D79F8FF3}" destId="{7B0E7529-4D1D-4FF4-BA2C-1D0459082D69}" srcOrd="3" destOrd="0" presId="urn:microsoft.com/office/officeart/2005/8/layout/lProcess3"/>
    <dgm:cxn modelId="{3AE6E06C-C26E-4F08-8F8D-1A558519A0C4}" type="presParOf" srcId="{D3717E9F-696B-433D-B846-FB59D79F8FF3}" destId="{7CE6D23B-133D-4E9E-976A-697433D63012}" srcOrd="4" destOrd="0" presId="urn:microsoft.com/office/officeart/2005/8/layout/lProcess3"/>
    <dgm:cxn modelId="{F467A282-C49E-4A88-92F7-52A2A3CC6800}" type="presParOf" srcId="{7CE6D23B-133D-4E9E-976A-697433D63012}" destId="{850D2CA3-AD9F-4E23-B68D-EA391E74D933}" srcOrd="0" destOrd="0" presId="urn:microsoft.com/office/officeart/2005/8/layout/lProcess3"/>
    <dgm:cxn modelId="{E042616E-CD44-4731-A5A8-5D31808B65B6}" type="presParOf" srcId="{7CE6D23B-133D-4E9E-976A-697433D63012}" destId="{CB9D48D1-0BD5-47D5-974B-C5122F5065A9}" srcOrd="1" destOrd="0" presId="urn:microsoft.com/office/officeart/2005/8/layout/lProcess3"/>
    <dgm:cxn modelId="{BAEEA591-4D94-460D-BD59-4DFACD82E60F}" type="presParOf" srcId="{7CE6D23B-133D-4E9E-976A-697433D63012}" destId="{E6FA3EDB-B376-48FF-9138-D9A20E8CCE9B}" srcOrd="2" destOrd="0" presId="urn:microsoft.com/office/officeart/2005/8/layout/lProcess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l-GR"/>
          </a:p>
        </p:txBody>
      </p:sp>
      <p:sp>
        <p:nvSpPr>
          <p:cNvPr id="1218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B9EFB374-E9BC-4C9D-ABAD-FC5DD95561DB}" type="datetimeFigureOut">
              <a:rPr lang="el-GR"/>
              <a:pPr>
                <a:defRPr/>
              </a:pPr>
              <a:t>20/6/2011</a:t>
            </a:fld>
            <a:endParaRPr lang="el-GR"/>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l-GR"/>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FBB726D-B5E6-4F72-87E1-09BC342AF57E}"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 Θέση εικόνας διαφάνειας"/>
          <p:cNvSpPr>
            <a:spLocks noGrp="1" noRot="1" noChangeAspect="1" noTextEdit="1"/>
          </p:cNvSpPr>
          <p:nvPr>
            <p:ph type="sldImg"/>
          </p:nvPr>
        </p:nvSpPr>
        <p:spPr>
          <a:ln/>
        </p:spPr>
      </p:sp>
      <p:sp>
        <p:nvSpPr>
          <p:cNvPr id="69634" name="2 - Θέση σημειώσεων"/>
          <p:cNvSpPr>
            <a:spLocks noGrp="1"/>
          </p:cNvSpPr>
          <p:nvPr>
            <p:ph type="body" idx="1"/>
          </p:nvPr>
        </p:nvSpPr>
        <p:spPr>
          <a:xfrm>
            <a:off x="914400" y="4341813"/>
            <a:ext cx="5029200" cy="4116387"/>
          </a:xfrm>
          <a:noFill/>
          <a:ln/>
        </p:spPr>
        <p:txBody>
          <a:bodyPr lIns="92153" tIns="46077" rIns="92153" bIns="46077"/>
          <a:lstStyle/>
          <a:p>
            <a:pPr eaLnBrk="1" hangingPunct="1"/>
            <a:endParaRPr lang="el-GR" smtClean="0"/>
          </a:p>
        </p:txBody>
      </p:sp>
      <p:sp>
        <p:nvSpPr>
          <p:cNvPr id="69635" name="3 - Θέση αριθμού διαφάνειας"/>
          <p:cNvSpPr txBox="1">
            <a:spLocks noGrp="1"/>
          </p:cNvSpPr>
          <p:nvPr/>
        </p:nvSpPr>
        <p:spPr bwMode="auto">
          <a:xfrm>
            <a:off x="3886200" y="8686800"/>
            <a:ext cx="2971800" cy="457200"/>
          </a:xfrm>
          <a:prstGeom prst="rect">
            <a:avLst/>
          </a:prstGeom>
          <a:noFill/>
          <a:ln w="9525">
            <a:noFill/>
            <a:miter lim="800000"/>
            <a:headEnd/>
            <a:tailEnd/>
          </a:ln>
        </p:spPr>
        <p:txBody>
          <a:bodyPr lIns="92153" tIns="46077" rIns="92153" bIns="46077" anchor="b"/>
          <a:lstStyle/>
          <a:p>
            <a:pPr algn="r"/>
            <a:fld id="{BC560ECA-B960-4875-B82D-10E4F774F1AA}" type="slidenum">
              <a:rPr lang="el-GR" sz="1200">
                <a:latin typeface="Times New Roman" pitchFamily="18" charset="0"/>
              </a:rPr>
              <a:pPr algn="r"/>
              <a:t>49</a:t>
            </a:fld>
            <a:endParaRPr lang="el-GR"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1 - Θέση εικόνας διαφάνειας"/>
          <p:cNvSpPr>
            <a:spLocks noGrp="1" noRot="1" noChangeAspect="1" noTextEdit="1"/>
          </p:cNvSpPr>
          <p:nvPr>
            <p:ph type="sldImg"/>
          </p:nvPr>
        </p:nvSpPr>
        <p:spPr>
          <a:ln/>
        </p:spPr>
      </p:sp>
      <p:sp>
        <p:nvSpPr>
          <p:cNvPr id="145410" name="2 - Θέση σημειώσεων"/>
          <p:cNvSpPr>
            <a:spLocks noGrp="1"/>
          </p:cNvSpPr>
          <p:nvPr>
            <p:ph type="body" idx="1"/>
          </p:nvPr>
        </p:nvSpPr>
        <p:spPr>
          <a:xfrm>
            <a:off x="914400" y="4341813"/>
            <a:ext cx="5029200" cy="4116387"/>
          </a:xfrm>
          <a:noFill/>
          <a:ln/>
        </p:spPr>
        <p:txBody>
          <a:bodyPr lIns="92153" tIns="46077" rIns="92153" bIns="46077"/>
          <a:lstStyle/>
          <a:p>
            <a:pPr eaLnBrk="1" hangingPunct="1"/>
            <a:endParaRPr lang="el-GR" smtClean="0"/>
          </a:p>
        </p:txBody>
      </p:sp>
      <p:sp>
        <p:nvSpPr>
          <p:cNvPr id="145411" name="3 - Θέση αριθμού διαφάνειας"/>
          <p:cNvSpPr txBox="1">
            <a:spLocks noGrp="1"/>
          </p:cNvSpPr>
          <p:nvPr/>
        </p:nvSpPr>
        <p:spPr bwMode="auto">
          <a:xfrm>
            <a:off x="3886200" y="8686800"/>
            <a:ext cx="2971800" cy="457200"/>
          </a:xfrm>
          <a:prstGeom prst="rect">
            <a:avLst/>
          </a:prstGeom>
          <a:noFill/>
          <a:ln w="9525">
            <a:noFill/>
            <a:miter lim="800000"/>
            <a:headEnd/>
            <a:tailEnd/>
          </a:ln>
        </p:spPr>
        <p:txBody>
          <a:bodyPr lIns="92153" tIns="46077" rIns="92153" bIns="46077" anchor="b"/>
          <a:lstStyle/>
          <a:p>
            <a:pPr algn="r"/>
            <a:fld id="{35C2C209-1790-4426-B0D0-5B6C2C2F9D4E}" type="slidenum">
              <a:rPr lang="el-GR" sz="1200">
                <a:latin typeface="Times New Roman" pitchFamily="18" charset="0"/>
              </a:rPr>
              <a:pPr algn="r"/>
              <a:t>117</a:t>
            </a:fld>
            <a:endParaRPr lang="el-GR"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22 - Ορθογώνιο"/>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23 - Ορθογώνιο"/>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24 - Ορθογώνιο"/>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25 - Ορθογώνιο"/>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26 - Ορθογώνιο"/>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29 - Στρογγυλεμένο ορθογώνιο"/>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30 - Στρογγυλεμένο ορθογώνιο"/>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6 - Ορθογώνιο"/>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9 - Ορθογώνιο"/>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0 - Ορθογώνιο"/>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18 - Ορθογώνιο"/>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17" name="27 - Θέση ημερομηνίας"/>
          <p:cNvSpPr>
            <a:spLocks noGrp="1"/>
          </p:cNvSpPr>
          <p:nvPr>
            <p:ph type="dt" sz="half" idx="10"/>
          </p:nvPr>
        </p:nvSpPr>
        <p:spPr>
          <a:xfrm>
            <a:off x="6705600" y="4206875"/>
            <a:ext cx="960438" cy="457200"/>
          </a:xfrm>
        </p:spPr>
        <p:txBody>
          <a:bodyPr/>
          <a:lstStyle>
            <a:lvl1pPr>
              <a:defRPr/>
            </a:lvl1pPr>
          </a:lstStyle>
          <a:p>
            <a:pPr>
              <a:defRPr/>
            </a:pPr>
            <a:fld id="{F4399F04-D88A-48D8-BF4C-4E2BC59E7D5E}" type="datetime1">
              <a:rPr lang="en-US"/>
              <a:pPr>
                <a:defRPr/>
              </a:pPr>
              <a:t>6/20/2011</a:t>
            </a:fld>
            <a:endParaRPr lang="en-US"/>
          </a:p>
        </p:txBody>
      </p:sp>
      <p:sp>
        <p:nvSpPr>
          <p:cNvPr id="18" name="16 - Θέση υποσέλιδου"/>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28 - Θέση αριθμού διαφάνειας"/>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A8C66A9C-BC1A-4D71-B937-8CD46774B1D3}" type="slidenum">
              <a:rPr lang="en-US"/>
              <a:pPr>
                <a:defRPr/>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EB59F4A0-2F34-4694-9F53-A3531BD1A5DB}" type="datetime1">
              <a:rPr lang="en-US"/>
              <a:pPr>
                <a:defRPr/>
              </a:pPr>
              <a:t>6/20/2011</a:t>
            </a:fld>
            <a:endParaRPr lang="en-US"/>
          </a:p>
        </p:txBody>
      </p:sp>
      <p:sp>
        <p:nvSpPr>
          <p:cNvPr id="5" name="2 - Θέση υποσέλιδου"/>
          <p:cNvSpPr>
            <a:spLocks noGrp="1"/>
          </p:cNvSpPr>
          <p:nvPr>
            <p:ph type="ftr" sz="quarter" idx="11"/>
          </p:nvPr>
        </p:nvSpPr>
        <p:spPr/>
        <p:txBody>
          <a:bodyPr/>
          <a:lstStyle>
            <a:lvl1pPr>
              <a:defRPr/>
            </a:lvl1pPr>
          </a:lstStyle>
          <a:p>
            <a:pPr>
              <a:defRPr/>
            </a:pPr>
            <a:endParaRPr lang="en-US"/>
          </a:p>
        </p:txBody>
      </p:sp>
      <p:sp>
        <p:nvSpPr>
          <p:cNvPr id="6" name="22 - Θέση αριθμού διαφάνειας"/>
          <p:cNvSpPr>
            <a:spLocks noGrp="1"/>
          </p:cNvSpPr>
          <p:nvPr>
            <p:ph type="sldNum" sz="quarter" idx="12"/>
          </p:nvPr>
        </p:nvSpPr>
        <p:spPr/>
        <p:txBody>
          <a:bodyPr/>
          <a:lstStyle>
            <a:lvl1pPr>
              <a:defRPr/>
            </a:lvl1pPr>
          </a:lstStyle>
          <a:p>
            <a:pPr>
              <a:defRPr/>
            </a:pPr>
            <a:fld id="{A12EBDDF-2F64-456A-92D5-65503ABF8F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4C598051-DB2C-49BD-8751-608B5C4C5CD6}" type="datetime1">
              <a:rPr lang="en-US"/>
              <a:pPr>
                <a:defRPr/>
              </a:pPr>
              <a:t>6/20/2011</a:t>
            </a:fld>
            <a:endParaRPr lang="en-US"/>
          </a:p>
        </p:txBody>
      </p:sp>
      <p:sp>
        <p:nvSpPr>
          <p:cNvPr id="5" name="2 - Θέση υποσέλιδου"/>
          <p:cNvSpPr>
            <a:spLocks noGrp="1"/>
          </p:cNvSpPr>
          <p:nvPr>
            <p:ph type="ftr" sz="quarter" idx="11"/>
          </p:nvPr>
        </p:nvSpPr>
        <p:spPr/>
        <p:txBody>
          <a:bodyPr/>
          <a:lstStyle>
            <a:lvl1pPr>
              <a:defRPr/>
            </a:lvl1pPr>
          </a:lstStyle>
          <a:p>
            <a:pPr>
              <a:defRPr/>
            </a:pPr>
            <a:endParaRPr lang="en-US"/>
          </a:p>
        </p:txBody>
      </p:sp>
      <p:sp>
        <p:nvSpPr>
          <p:cNvPr id="6" name="22 - Θέση αριθμού διαφάνειας"/>
          <p:cNvSpPr>
            <a:spLocks noGrp="1"/>
          </p:cNvSpPr>
          <p:nvPr>
            <p:ph type="sldNum" sz="quarter" idx="12"/>
          </p:nvPr>
        </p:nvSpPr>
        <p:spPr/>
        <p:txBody>
          <a:bodyPr/>
          <a:lstStyle>
            <a:lvl1pPr>
              <a:defRPr/>
            </a:lvl1pPr>
          </a:lstStyle>
          <a:p>
            <a:pPr>
              <a:defRPr/>
            </a:pPr>
            <a:fld id="{79A35D55-EAF5-4957-9CE5-ED51585C8D1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7813"/>
            <a:ext cx="7772400" cy="1143000"/>
          </a:xfrm>
        </p:spPr>
        <p:txBody>
          <a:bodyPr/>
          <a:lstStyle/>
          <a:p>
            <a:r>
              <a:rPr lang="el-GR" smtClean="0"/>
              <a:t>Kλικ για επεξεργασία του τίτλου</a:t>
            </a:r>
            <a:endParaRPr lang="en-US"/>
          </a:p>
        </p:txBody>
      </p:sp>
      <p:sp>
        <p:nvSpPr>
          <p:cNvPr id="3" name="2 - Θέση SmartArt"/>
          <p:cNvSpPr>
            <a:spLocks noGrp="1"/>
          </p:cNvSpPr>
          <p:nvPr>
            <p:ph type="dgm" idx="1"/>
          </p:nvPr>
        </p:nvSpPr>
        <p:spPr>
          <a:xfrm>
            <a:off x="914400" y="1600200"/>
            <a:ext cx="7772400" cy="4530725"/>
          </a:xfrm>
        </p:spPr>
        <p:txBody>
          <a:bodyPr>
            <a:normAutofit/>
          </a:bodyPr>
          <a:lstStyle/>
          <a:p>
            <a:pPr lvl="0"/>
            <a:endParaRPr lang="en-US" noProof="0"/>
          </a:p>
        </p:txBody>
      </p:sp>
      <p:sp>
        <p:nvSpPr>
          <p:cNvPr id="4" name="3 - Θέση ημερομηνίας"/>
          <p:cNvSpPr>
            <a:spLocks noGrp="1"/>
          </p:cNvSpPr>
          <p:nvPr>
            <p:ph type="dt" sz="half" idx="10"/>
          </p:nvPr>
        </p:nvSpPr>
        <p:spPr>
          <a:xfrm>
            <a:off x="914400" y="6251575"/>
            <a:ext cx="19812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352800" y="6248400"/>
            <a:ext cx="29718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6781800" y="6248400"/>
            <a:ext cx="1905000" cy="457200"/>
          </a:xfrm>
        </p:spPr>
        <p:txBody>
          <a:bodyPr/>
          <a:lstStyle>
            <a:lvl1pPr>
              <a:defRPr/>
            </a:lvl1pPr>
          </a:lstStyle>
          <a:p>
            <a:pPr>
              <a:defRPr/>
            </a:pPr>
            <a:fld id="{F28317A7-9EF0-4FF7-955E-B2BD6EB0ECDC}"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143000"/>
            <a:ext cx="8229600" cy="5430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13 - Θέση ημερομηνίας"/>
          <p:cNvSpPr>
            <a:spLocks noGrp="1"/>
          </p:cNvSpPr>
          <p:nvPr>
            <p:ph type="dt" sz="half" idx="10"/>
          </p:nvPr>
        </p:nvSpPr>
        <p:spPr/>
        <p:txBody>
          <a:bodyPr/>
          <a:lstStyle>
            <a:lvl1pPr>
              <a:defRPr/>
            </a:lvl1pPr>
          </a:lstStyle>
          <a:p>
            <a:pPr>
              <a:defRPr/>
            </a:pPr>
            <a:fld id="{E3BDF2D9-6E7F-4CB6-A755-8065D63087A5}" type="datetime1">
              <a:rPr lang="en-US"/>
              <a:pPr>
                <a:defRPr/>
              </a:pPr>
              <a:t>6/20/2011</a:t>
            </a:fld>
            <a:endParaRPr lang="en-US"/>
          </a:p>
        </p:txBody>
      </p:sp>
      <p:sp>
        <p:nvSpPr>
          <p:cNvPr id="4" name="2 - Θέση υποσέλιδου"/>
          <p:cNvSpPr>
            <a:spLocks noGrp="1"/>
          </p:cNvSpPr>
          <p:nvPr>
            <p:ph type="ftr" sz="quarter" idx="11"/>
          </p:nvPr>
        </p:nvSpPr>
        <p:spPr/>
        <p:txBody>
          <a:bodyPr/>
          <a:lstStyle>
            <a:lvl1pPr>
              <a:defRPr/>
            </a:lvl1pPr>
          </a:lstStyle>
          <a:p>
            <a:pPr>
              <a:defRPr/>
            </a:pPr>
            <a:endParaRPr lang="en-US"/>
          </a:p>
        </p:txBody>
      </p:sp>
      <p:sp>
        <p:nvSpPr>
          <p:cNvPr id="5" name="22 - Θέση αριθμού διαφάνειας"/>
          <p:cNvSpPr>
            <a:spLocks noGrp="1"/>
          </p:cNvSpPr>
          <p:nvPr>
            <p:ph type="sldNum" sz="quarter" idx="12"/>
          </p:nvPr>
        </p:nvSpPr>
        <p:spPr/>
        <p:txBody>
          <a:bodyPr/>
          <a:lstStyle>
            <a:lvl1pPr>
              <a:defRPr/>
            </a:lvl1pPr>
          </a:lstStyle>
          <a:p>
            <a:pPr>
              <a:defRPr/>
            </a:pPr>
            <a:fld id="{97763D30-1858-443A-85E6-E8D8DD99949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p:spPr>
        <p:txBody>
          <a:bodyPr/>
          <a:lstStyle/>
          <a:p>
            <a:r>
              <a:rPr lang="en-US"/>
              <a:t>Click to edit Master title style</a:t>
            </a:r>
            <a:endParaRPr lang="el-GR"/>
          </a:p>
        </p:txBody>
      </p:sp>
      <p:sp>
        <p:nvSpPr>
          <p:cNvPr id="3" name="Table Placeholder 2"/>
          <p:cNvSpPr>
            <a:spLocks noGrp="1"/>
          </p:cNvSpPr>
          <p:nvPr>
            <p:ph type="tbl" idx="1"/>
          </p:nvPr>
        </p:nvSpPr>
        <p:spPr>
          <a:xfrm>
            <a:off x="457200" y="2249488"/>
            <a:ext cx="8229600" cy="4324350"/>
          </a:xfrm>
        </p:spPr>
        <p:txBody>
          <a:bodyPr/>
          <a:lstStyle/>
          <a:p>
            <a:pPr lvl="0"/>
            <a:endParaRPr lang="el-GR" noProof="0"/>
          </a:p>
        </p:txBody>
      </p:sp>
      <p:sp>
        <p:nvSpPr>
          <p:cNvPr id="4" name="13 - Θέση ημερομηνίας"/>
          <p:cNvSpPr>
            <a:spLocks noGrp="1"/>
          </p:cNvSpPr>
          <p:nvPr>
            <p:ph type="dt" sz="half" idx="10"/>
          </p:nvPr>
        </p:nvSpPr>
        <p:spPr/>
        <p:txBody>
          <a:bodyPr/>
          <a:lstStyle>
            <a:lvl1pPr>
              <a:defRPr/>
            </a:lvl1pPr>
          </a:lstStyle>
          <a:p>
            <a:pPr>
              <a:defRPr/>
            </a:pPr>
            <a:fld id="{DA337DB6-39BA-47A1-9B29-846AE1ACB618}" type="datetime1">
              <a:rPr lang="en-US"/>
              <a:pPr>
                <a:defRPr/>
              </a:pPr>
              <a:t>6/20/2011</a:t>
            </a:fld>
            <a:endParaRPr lang="en-US"/>
          </a:p>
        </p:txBody>
      </p:sp>
      <p:sp>
        <p:nvSpPr>
          <p:cNvPr id="5" name="2 - Θέση υποσέλιδου"/>
          <p:cNvSpPr>
            <a:spLocks noGrp="1"/>
          </p:cNvSpPr>
          <p:nvPr>
            <p:ph type="ftr" sz="quarter" idx="11"/>
          </p:nvPr>
        </p:nvSpPr>
        <p:spPr/>
        <p:txBody>
          <a:bodyPr/>
          <a:lstStyle>
            <a:lvl1pPr>
              <a:defRPr/>
            </a:lvl1pPr>
          </a:lstStyle>
          <a:p>
            <a:pPr>
              <a:defRPr/>
            </a:pPr>
            <a:endParaRPr lang="en-US"/>
          </a:p>
        </p:txBody>
      </p:sp>
      <p:sp>
        <p:nvSpPr>
          <p:cNvPr id="6" name="22 - Θέση αριθμού διαφάνειας"/>
          <p:cNvSpPr>
            <a:spLocks noGrp="1"/>
          </p:cNvSpPr>
          <p:nvPr>
            <p:ph type="sldNum" sz="quarter" idx="12"/>
          </p:nvPr>
        </p:nvSpPr>
        <p:spPr/>
        <p:txBody>
          <a:bodyPr/>
          <a:lstStyle>
            <a:lvl1pPr>
              <a:defRPr/>
            </a:lvl1pPr>
          </a:lstStyle>
          <a:p>
            <a:pPr>
              <a:defRPr/>
            </a:pPr>
            <a:fld id="{8F2B5FB3-5069-4864-8C3E-2CA12DE0BF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1270DC2A-22CB-49AD-ACB7-1A704CA67CFA}" type="datetime1">
              <a:rPr lang="en-US"/>
              <a:pPr>
                <a:defRPr/>
              </a:pPr>
              <a:t>6/20/2011</a:t>
            </a:fld>
            <a:endParaRPr lang="en-US"/>
          </a:p>
        </p:txBody>
      </p:sp>
      <p:sp>
        <p:nvSpPr>
          <p:cNvPr id="5" name="2 - Θέση υποσέλιδου"/>
          <p:cNvSpPr>
            <a:spLocks noGrp="1"/>
          </p:cNvSpPr>
          <p:nvPr>
            <p:ph type="ftr" sz="quarter" idx="11"/>
          </p:nvPr>
        </p:nvSpPr>
        <p:spPr/>
        <p:txBody>
          <a:bodyPr/>
          <a:lstStyle>
            <a:lvl1pPr>
              <a:defRPr/>
            </a:lvl1pPr>
          </a:lstStyle>
          <a:p>
            <a:pPr>
              <a:defRPr/>
            </a:pPr>
            <a:endParaRPr lang="en-US"/>
          </a:p>
        </p:txBody>
      </p:sp>
      <p:sp>
        <p:nvSpPr>
          <p:cNvPr id="6" name="22 - Θέση αριθμού διαφάνειας"/>
          <p:cNvSpPr>
            <a:spLocks noGrp="1"/>
          </p:cNvSpPr>
          <p:nvPr>
            <p:ph type="sldNum" sz="quarter" idx="12"/>
          </p:nvPr>
        </p:nvSpPr>
        <p:spPr/>
        <p:txBody>
          <a:bodyPr/>
          <a:lstStyle>
            <a:lvl1pPr>
              <a:defRPr/>
            </a:lvl1pPr>
          </a:lstStyle>
          <a:p>
            <a:pPr>
              <a:defRPr/>
            </a:pPr>
            <a:fld id="{F8781C7A-ED29-4AF5-9957-3757F9833A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13 - Θέση ημερομηνίας"/>
          <p:cNvSpPr>
            <a:spLocks noGrp="1"/>
          </p:cNvSpPr>
          <p:nvPr>
            <p:ph type="dt" sz="half" idx="10"/>
          </p:nvPr>
        </p:nvSpPr>
        <p:spPr/>
        <p:txBody>
          <a:bodyPr/>
          <a:lstStyle>
            <a:lvl1pPr>
              <a:defRPr/>
            </a:lvl1pPr>
          </a:lstStyle>
          <a:p>
            <a:pPr>
              <a:defRPr/>
            </a:pPr>
            <a:fld id="{1A5EDB15-4EC0-4819-B3BC-7AA2C94B3561}" type="datetime1">
              <a:rPr lang="en-US"/>
              <a:pPr>
                <a:defRPr/>
              </a:pPr>
              <a:t>6/20/2011</a:t>
            </a:fld>
            <a:endParaRPr lang="en-US"/>
          </a:p>
        </p:txBody>
      </p:sp>
      <p:sp>
        <p:nvSpPr>
          <p:cNvPr id="5" name="2 - Θέση υποσέλιδου"/>
          <p:cNvSpPr>
            <a:spLocks noGrp="1"/>
          </p:cNvSpPr>
          <p:nvPr>
            <p:ph type="ftr" sz="quarter" idx="11"/>
          </p:nvPr>
        </p:nvSpPr>
        <p:spPr/>
        <p:txBody>
          <a:bodyPr/>
          <a:lstStyle>
            <a:lvl1pPr>
              <a:defRPr/>
            </a:lvl1pPr>
          </a:lstStyle>
          <a:p>
            <a:pPr>
              <a:defRPr/>
            </a:pPr>
            <a:endParaRPr lang="en-US"/>
          </a:p>
        </p:txBody>
      </p:sp>
      <p:sp>
        <p:nvSpPr>
          <p:cNvPr id="6" name="22 - Θέση αριθμού διαφάνειας"/>
          <p:cNvSpPr>
            <a:spLocks noGrp="1"/>
          </p:cNvSpPr>
          <p:nvPr>
            <p:ph type="sldNum" sz="quarter" idx="12"/>
          </p:nvPr>
        </p:nvSpPr>
        <p:spPr/>
        <p:txBody>
          <a:bodyPr/>
          <a:lstStyle>
            <a:lvl1pPr>
              <a:defRPr/>
            </a:lvl1pPr>
          </a:lstStyle>
          <a:p>
            <a:pPr>
              <a:defRPr/>
            </a:pPr>
            <a:fld id="{1F80504C-7940-4069-892A-3B443D8995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9BFD5847-5465-4C97-A22D-335EC4BC5633}" type="datetime1">
              <a:rPr lang="en-US"/>
              <a:pPr>
                <a:defRPr/>
              </a:pPr>
              <a:t>6/20/2011</a:t>
            </a:fld>
            <a:endParaRPr lang="en-US"/>
          </a:p>
        </p:txBody>
      </p:sp>
      <p:sp>
        <p:nvSpPr>
          <p:cNvPr id="6" name="2 - Θέση υποσέλιδου"/>
          <p:cNvSpPr>
            <a:spLocks noGrp="1"/>
          </p:cNvSpPr>
          <p:nvPr>
            <p:ph type="ftr" sz="quarter" idx="11"/>
          </p:nvPr>
        </p:nvSpPr>
        <p:spPr/>
        <p:txBody>
          <a:bodyPr/>
          <a:lstStyle>
            <a:lvl1pPr>
              <a:defRPr/>
            </a:lvl1pPr>
          </a:lstStyle>
          <a:p>
            <a:pPr>
              <a:defRPr/>
            </a:pPr>
            <a:endParaRPr lang="en-US"/>
          </a:p>
        </p:txBody>
      </p:sp>
      <p:sp>
        <p:nvSpPr>
          <p:cNvPr id="7" name="22 - Θέση αριθμού διαφάνειας"/>
          <p:cNvSpPr>
            <a:spLocks noGrp="1"/>
          </p:cNvSpPr>
          <p:nvPr>
            <p:ph type="sldNum" sz="quarter" idx="12"/>
          </p:nvPr>
        </p:nvSpPr>
        <p:spPr/>
        <p:txBody>
          <a:bodyPr/>
          <a:lstStyle>
            <a:lvl1pPr>
              <a:defRPr/>
            </a:lvl1pPr>
          </a:lstStyle>
          <a:p>
            <a:pPr>
              <a:defRPr/>
            </a:pPr>
            <a:fld id="{3C84CD32-3AC5-4414-A2EB-F154FC4996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lstStyle>
            <a:lvl1pPr>
              <a:defRPr sz="4000" b="0" i="0" cap="none" baseline="0"/>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25 - Θέση ημερομηνίας"/>
          <p:cNvSpPr>
            <a:spLocks noGrp="1"/>
          </p:cNvSpPr>
          <p:nvPr>
            <p:ph type="dt" sz="half" idx="10"/>
          </p:nvPr>
        </p:nvSpPr>
        <p:spPr/>
        <p:txBody>
          <a:bodyPr rtlCol="0"/>
          <a:lstStyle>
            <a:lvl1pPr>
              <a:defRPr/>
            </a:lvl1pPr>
          </a:lstStyle>
          <a:p>
            <a:pPr>
              <a:defRPr/>
            </a:pPr>
            <a:fld id="{ECF2AA91-29C9-48D8-A5BA-3F30BE193E8F}" type="datetime1">
              <a:rPr lang="en-US"/>
              <a:pPr>
                <a:defRPr/>
              </a:pPr>
              <a:t>6/20/2011</a:t>
            </a:fld>
            <a:endParaRPr lang="en-US"/>
          </a:p>
        </p:txBody>
      </p:sp>
      <p:sp>
        <p:nvSpPr>
          <p:cNvPr id="8" name="26 - Θέση αριθμού διαφάνειας"/>
          <p:cNvSpPr>
            <a:spLocks noGrp="1"/>
          </p:cNvSpPr>
          <p:nvPr>
            <p:ph type="sldNum" sz="quarter" idx="11"/>
          </p:nvPr>
        </p:nvSpPr>
        <p:spPr/>
        <p:txBody>
          <a:bodyPr rtlCol="0"/>
          <a:lstStyle>
            <a:lvl1pPr>
              <a:defRPr/>
            </a:lvl1pPr>
          </a:lstStyle>
          <a:p>
            <a:pPr>
              <a:defRPr/>
            </a:pPr>
            <a:fld id="{08AFC52E-AA95-4C93-9D77-7D17C18031F8}" type="slidenum">
              <a:rPr lang="en-US"/>
              <a:pPr>
                <a:defRPr/>
              </a:pPr>
              <a:t>‹#›</a:t>
            </a:fld>
            <a:endParaRPr lang="en-US"/>
          </a:p>
        </p:txBody>
      </p:sp>
      <p:sp>
        <p:nvSpPr>
          <p:cNvPr id="9" name="27 - Θέση υποσέλιδου"/>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lstStyle>
            <a:lvl1pPr>
              <a:defRPr sz="4000">
                <a:solidFill>
                  <a:schemeClr val="tx2"/>
                </a:solidFill>
              </a:defRPr>
            </a:lvl1p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a:xfrm>
            <a:off x="6583363" y="612775"/>
            <a:ext cx="957262" cy="457200"/>
          </a:xfrm>
        </p:spPr>
        <p:txBody>
          <a:bodyPr/>
          <a:lstStyle>
            <a:lvl1pPr>
              <a:defRPr/>
            </a:lvl1pPr>
          </a:lstStyle>
          <a:p>
            <a:pPr>
              <a:defRPr/>
            </a:pPr>
            <a:fld id="{6403180B-6038-4FEC-A1D9-D6D77F96A3CF}" type="datetime1">
              <a:rPr lang="en-US"/>
              <a:pPr>
                <a:defRPr/>
              </a:pPr>
              <a:t>6/20/2011</a:t>
            </a:fld>
            <a:endParaRPr lang="en-US"/>
          </a:p>
        </p:txBody>
      </p:sp>
      <p:sp>
        <p:nvSpPr>
          <p:cNvPr id="4" name="3 - Θέση υποσέλιδου"/>
          <p:cNvSpPr>
            <a:spLocks noGrp="1"/>
          </p:cNvSpPr>
          <p:nvPr>
            <p:ph type="ftr" sz="quarter" idx="11"/>
          </p:nvPr>
        </p:nvSpPr>
        <p:spPr/>
        <p:txBody>
          <a:bodyPr/>
          <a:lstStyle>
            <a:lvl1pPr>
              <a:defRPr/>
            </a:lvl1pPr>
          </a:lstStyle>
          <a:p>
            <a:pPr>
              <a:defRPr/>
            </a:pPr>
            <a:endParaRPr lang="en-US"/>
          </a:p>
        </p:txBody>
      </p:sp>
      <p:sp>
        <p:nvSpPr>
          <p:cNvPr id="5" name="4 - Θέση αριθμού διαφάνειας"/>
          <p:cNvSpPr>
            <a:spLocks noGrp="1"/>
          </p:cNvSpPr>
          <p:nvPr>
            <p:ph type="sldNum" sz="quarter" idx="12"/>
          </p:nvPr>
        </p:nvSpPr>
        <p:spPr/>
        <p:txBody>
          <a:bodyPr/>
          <a:lstStyle>
            <a:lvl1pPr>
              <a:defRPr/>
            </a:lvl1pPr>
          </a:lstStyle>
          <a:p>
            <a:pPr>
              <a:defRPr/>
            </a:pPr>
            <a:fld id="{58BB97C7-0C59-4E56-9F15-3C03A5265C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fld id="{0B72F9F2-7277-4F58-9056-1D7CDBEAE70D}" type="datetime1">
              <a:rPr lang="en-US"/>
              <a:pPr>
                <a:defRPr/>
              </a:pPr>
              <a:t>6/20/2011</a:t>
            </a:fld>
            <a:endParaRPr lang="en-US"/>
          </a:p>
        </p:txBody>
      </p:sp>
      <p:sp>
        <p:nvSpPr>
          <p:cNvPr id="3" name="2 - Θέση υποσέλιδου"/>
          <p:cNvSpPr>
            <a:spLocks noGrp="1"/>
          </p:cNvSpPr>
          <p:nvPr>
            <p:ph type="ftr" sz="quarter" idx="11"/>
          </p:nvPr>
        </p:nvSpPr>
        <p:spPr/>
        <p:txBody>
          <a:bodyPr/>
          <a:lstStyle>
            <a:lvl1pPr>
              <a:defRPr/>
            </a:lvl1pPr>
          </a:lstStyle>
          <a:p>
            <a:pPr>
              <a:defRPr/>
            </a:pPr>
            <a:endParaRPr lang="en-US"/>
          </a:p>
        </p:txBody>
      </p:sp>
      <p:sp>
        <p:nvSpPr>
          <p:cNvPr id="4" name="22 - Θέση αριθμού διαφάνειας"/>
          <p:cNvSpPr>
            <a:spLocks noGrp="1"/>
          </p:cNvSpPr>
          <p:nvPr>
            <p:ph type="sldNum" sz="quarter" idx="12"/>
          </p:nvPr>
        </p:nvSpPr>
        <p:spPr/>
        <p:txBody>
          <a:bodyPr/>
          <a:lstStyle>
            <a:lvl1pPr>
              <a:defRPr/>
            </a:lvl1pPr>
          </a:lstStyle>
          <a:p>
            <a:pPr>
              <a:defRPr/>
            </a:pPr>
            <a:fld id="{2759BB2B-81B1-4B87-A3E2-D3E598BD11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522CD54D-3CEE-4F1E-B4BB-81A03F3FA3C1}" type="datetime1">
              <a:rPr lang="en-US"/>
              <a:pPr>
                <a:defRPr/>
              </a:pPr>
              <a:t>6/20/2011</a:t>
            </a:fld>
            <a:endParaRPr lang="en-US"/>
          </a:p>
        </p:txBody>
      </p:sp>
      <p:sp>
        <p:nvSpPr>
          <p:cNvPr id="6" name="2 - Θέση υποσέλιδου"/>
          <p:cNvSpPr>
            <a:spLocks noGrp="1"/>
          </p:cNvSpPr>
          <p:nvPr>
            <p:ph type="ftr" sz="quarter" idx="11"/>
          </p:nvPr>
        </p:nvSpPr>
        <p:spPr/>
        <p:txBody>
          <a:bodyPr/>
          <a:lstStyle>
            <a:lvl1pPr>
              <a:defRPr/>
            </a:lvl1pPr>
          </a:lstStyle>
          <a:p>
            <a:pPr>
              <a:defRPr/>
            </a:pPr>
            <a:endParaRPr lang="en-US"/>
          </a:p>
        </p:txBody>
      </p:sp>
      <p:sp>
        <p:nvSpPr>
          <p:cNvPr id="7" name="22 - Θέση αριθμού διαφάνειας"/>
          <p:cNvSpPr>
            <a:spLocks noGrp="1"/>
          </p:cNvSpPr>
          <p:nvPr>
            <p:ph type="sldNum" sz="quarter" idx="12"/>
          </p:nvPr>
        </p:nvSpPr>
        <p:spPr/>
        <p:txBody>
          <a:bodyPr/>
          <a:lstStyle>
            <a:lvl1pPr>
              <a:defRPr/>
            </a:lvl1pPr>
          </a:lstStyle>
          <a:p>
            <a:pPr>
              <a:defRPr/>
            </a:pPr>
            <a:fld id="{B98EFD3C-FEB2-4584-BD6D-085DF7E5C4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5" name="13 - Θέση ημερομηνίας"/>
          <p:cNvSpPr>
            <a:spLocks noGrp="1"/>
          </p:cNvSpPr>
          <p:nvPr>
            <p:ph type="dt" sz="half" idx="10"/>
          </p:nvPr>
        </p:nvSpPr>
        <p:spPr/>
        <p:txBody>
          <a:bodyPr/>
          <a:lstStyle>
            <a:lvl1pPr>
              <a:defRPr/>
            </a:lvl1pPr>
          </a:lstStyle>
          <a:p>
            <a:pPr>
              <a:defRPr/>
            </a:pPr>
            <a:fld id="{30301A6D-9918-44D7-BC69-53902A6F05C3}" type="datetime1">
              <a:rPr lang="en-US"/>
              <a:pPr>
                <a:defRPr/>
              </a:pPr>
              <a:t>6/20/2011</a:t>
            </a:fld>
            <a:endParaRPr lang="en-US"/>
          </a:p>
        </p:txBody>
      </p:sp>
      <p:sp>
        <p:nvSpPr>
          <p:cNvPr id="6" name="2 - Θέση υποσέλιδου"/>
          <p:cNvSpPr>
            <a:spLocks noGrp="1"/>
          </p:cNvSpPr>
          <p:nvPr>
            <p:ph type="ftr" sz="quarter" idx="11"/>
          </p:nvPr>
        </p:nvSpPr>
        <p:spPr/>
        <p:txBody>
          <a:bodyPr/>
          <a:lstStyle>
            <a:lvl1pPr>
              <a:defRPr/>
            </a:lvl1pPr>
          </a:lstStyle>
          <a:p>
            <a:pPr>
              <a:defRPr/>
            </a:pPr>
            <a:endParaRPr lang="en-US"/>
          </a:p>
        </p:txBody>
      </p:sp>
      <p:sp>
        <p:nvSpPr>
          <p:cNvPr id="7" name="22 - Θέση αριθμού διαφάνειας"/>
          <p:cNvSpPr>
            <a:spLocks noGrp="1"/>
          </p:cNvSpPr>
          <p:nvPr>
            <p:ph type="sldNum" sz="quarter" idx="12"/>
          </p:nvPr>
        </p:nvSpPr>
        <p:spPr/>
        <p:txBody>
          <a:bodyPr/>
          <a:lstStyle>
            <a:lvl1pPr>
              <a:defRPr/>
            </a:lvl1pPr>
          </a:lstStyle>
          <a:p>
            <a:pPr>
              <a:defRPr/>
            </a:pPr>
            <a:fld id="{F9A5AA33-2CF6-4067-AE6B-D60812DB2E6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28 - Ορθογώνιο"/>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29 - Ορθογώνιο"/>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30 - Ορθογώνιο"/>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31 - Ορθογώνιο"/>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32 - Στρογγυλεμένο ορθογώνιο"/>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33 - Στρογγυλεμένο ορθογώνιο"/>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34 - Ορθογώνιο"/>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35 - Ορθογώνιο"/>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36 - Ορθογώνιο"/>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37 - Ορθογώνιο"/>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38 - Ορθογώνιο"/>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39 - Ορθογώνιο"/>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21 - Θέση τίτλου"/>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40" name="12 - Θέση κειμένου"/>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32D97902-4BEF-49F0-87E4-F2134F27371C}" type="datetime1">
              <a:rPr lang="en-US"/>
              <a:pPr>
                <a:defRPr/>
              </a:pPr>
              <a:t>6/20/2011</a:t>
            </a:fld>
            <a:endParaRPr lang="en-US"/>
          </a:p>
        </p:txBody>
      </p:sp>
      <p:sp>
        <p:nvSpPr>
          <p:cNvPr id="3" name="2 - Θέση υποσέλιδου"/>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22 - Θέση αριθμού διαφάνειας"/>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3BBD36AA-FEE8-4A83-9EB7-9A19999DBC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48" r:id="rId2"/>
    <p:sldLayoutId id="2147483747" r:id="rId3"/>
    <p:sldLayoutId id="2147483746" r:id="rId4"/>
    <p:sldLayoutId id="2147483750" r:id="rId5"/>
    <p:sldLayoutId id="2147483751" r:id="rId6"/>
    <p:sldLayoutId id="2147483745" r:id="rId7"/>
    <p:sldLayoutId id="2147483744" r:id="rId8"/>
    <p:sldLayoutId id="2147483743" r:id="rId9"/>
    <p:sldLayoutId id="2147483742" r:id="rId10"/>
    <p:sldLayoutId id="2147483741" r:id="rId11"/>
    <p:sldLayoutId id="2147483752" r:id="rId12"/>
    <p:sldLayoutId id="2147483740" r:id="rId13"/>
    <p:sldLayoutId id="2147483739" r:id="rId14"/>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5AB81"/>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5AB81"/>
        </a:buClr>
        <a:buFont typeface="Georgia" pitchFamily="18" charset="0"/>
        <a:buChar char="▫"/>
        <a:defRPr sz="2000" kern="1200">
          <a:solidFill>
            <a:srgbClr val="A5AB8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hlepa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2 - Τίτλος"/>
          <p:cNvSpPr>
            <a:spLocks noGrp="1"/>
          </p:cNvSpPr>
          <p:nvPr>
            <p:ph type="ctrTitle"/>
          </p:nvPr>
        </p:nvSpPr>
        <p:spPr>
          <a:xfrm>
            <a:off x="457200" y="2401888"/>
            <a:ext cx="8458200" cy="1470025"/>
          </a:xfrm>
        </p:spPr>
        <p:txBody>
          <a:bodyPr/>
          <a:lstStyle/>
          <a:p>
            <a:pPr eaLnBrk="1" hangingPunct="1"/>
            <a:r>
              <a:rPr lang="el-GR" smtClean="0"/>
              <a:t>Ν.3852/2010</a:t>
            </a:r>
            <a:br>
              <a:rPr lang="el-GR" smtClean="0"/>
            </a:br>
            <a:r>
              <a:rPr lang="el-GR" smtClean="0"/>
              <a:t>"ΠΡΟΓΡΑΜΜΑ ΚΑΛΛΙΚΡΑΤΗΣ"</a:t>
            </a:r>
            <a:endParaRPr lang="en-US" smtClean="0"/>
          </a:p>
        </p:txBody>
      </p:sp>
      <p:sp>
        <p:nvSpPr>
          <p:cNvPr id="17410" name="1 - Υπότιτλος"/>
          <p:cNvSpPr>
            <a:spLocks noGrp="1"/>
          </p:cNvSpPr>
          <p:nvPr>
            <p:ph type="subTitle" idx="1"/>
          </p:nvPr>
        </p:nvSpPr>
        <p:spPr>
          <a:xfrm>
            <a:off x="0" y="3900488"/>
            <a:ext cx="6156325" cy="2957512"/>
          </a:xfrm>
        </p:spPr>
        <p:txBody>
          <a:bodyPr/>
          <a:lstStyle/>
          <a:p>
            <a:pPr marL="63500" eaLnBrk="1" hangingPunct="1"/>
            <a:endParaRPr lang="el-GR" smtClean="0"/>
          </a:p>
          <a:p>
            <a:pPr marL="63500" eaLnBrk="1" hangingPunct="1"/>
            <a:endParaRPr lang="en-US" i="1" smtClean="0"/>
          </a:p>
          <a:p>
            <a:pPr marL="63500" eaLnBrk="1" hangingPunct="1"/>
            <a:r>
              <a:rPr lang="el-GR" i="1" smtClean="0"/>
              <a:t>Νικ.-Κομν. Χλέπας</a:t>
            </a:r>
          </a:p>
          <a:p>
            <a:pPr marL="63500" eaLnBrk="1" hangingPunct="1"/>
            <a:r>
              <a:rPr lang="el-GR" i="1" smtClean="0"/>
              <a:t>Αν. Καθηγητής ΕΚΠΑ </a:t>
            </a:r>
          </a:p>
          <a:p>
            <a:pPr marL="63500" eaLnBrk="1" hangingPunct="1"/>
            <a:r>
              <a:rPr lang="en-US" i="1" smtClean="0">
                <a:hlinkClick r:id="rId2"/>
              </a:rPr>
              <a:t>nhlepas@gmail.com</a:t>
            </a:r>
            <a:r>
              <a:rPr lang="en-US" i="1" smtClean="0"/>
              <a:t> </a:t>
            </a:r>
            <a:endParaRPr lang="el-GR" i="1" smtClean="0"/>
          </a:p>
          <a:p>
            <a:pPr marL="63500" eaLnBrk="1" hangingPunct="1"/>
            <a:endParaRPr lang="en-US"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500063"/>
            <a:ext cx="9144000" cy="1143000"/>
          </a:xfrm>
        </p:spPr>
        <p:txBody>
          <a:bodyPr/>
          <a:lstStyle/>
          <a:p>
            <a:r>
              <a:rPr lang="el-GR" sz="2100" b="1" smtClean="0"/>
              <a:t>                             </a:t>
            </a:r>
            <a:r>
              <a:rPr lang="en-US" sz="2100" b="1" smtClean="0"/>
              <a:t>                                </a:t>
            </a:r>
            <a:r>
              <a:rPr lang="en-US" sz="3200" b="1" smtClean="0"/>
              <a:t>     </a:t>
            </a:r>
            <a:r>
              <a:rPr lang="el-GR" sz="3200" b="1" smtClean="0"/>
              <a:t> Αιρετοί</a:t>
            </a:r>
            <a:r>
              <a:rPr lang="el-GR" sz="3200" smtClean="0"/>
              <a:t> </a:t>
            </a:r>
          </a:p>
        </p:txBody>
      </p:sp>
      <p:sp>
        <p:nvSpPr>
          <p:cNvPr id="26626" name="Rectangle 3"/>
          <p:cNvSpPr>
            <a:spLocks noGrp="1" noChangeArrowheads="1"/>
          </p:cNvSpPr>
          <p:nvPr>
            <p:ph type="body" idx="1"/>
          </p:nvPr>
        </p:nvSpPr>
        <p:spPr>
          <a:xfrm>
            <a:off x="0" y="3500438"/>
            <a:ext cx="2071688" cy="3357562"/>
          </a:xfrm>
        </p:spPr>
        <p:txBody>
          <a:bodyPr/>
          <a:lstStyle/>
          <a:p>
            <a:pPr>
              <a:buFont typeface="Wingdings" pitchFamily="2" charset="2"/>
              <a:buNone/>
            </a:pPr>
            <a:endParaRPr lang="en-US" sz="2000" b="1" smtClean="0"/>
          </a:p>
          <a:p>
            <a:pPr>
              <a:buFont typeface="Wingdings" pitchFamily="2" charset="2"/>
              <a:buNone/>
            </a:pPr>
            <a:endParaRPr lang="en-US" sz="2000" b="1" smtClean="0"/>
          </a:p>
          <a:p>
            <a:pPr>
              <a:buFont typeface="Wingdings" pitchFamily="2" charset="2"/>
              <a:buNone/>
            </a:pPr>
            <a:r>
              <a:rPr lang="el-GR" sz="2400" b="1" smtClean="0"/>
              <a:t>Διοικητικά</a:t>
            </a:r>
          </a:p>
          <a:p>
            <a:pPr>
              <a:buFont typeface="Wingdings" pitchFamily="2" charset="2"/>
              <a:buNone/>
            </a:pPr>
            <a:r>
              <a:rPr lang="el-GR" sz="2400" b="1" smtClean="0"/>
              <a:t>Στελέχη</a:t>
            </a:r>
            <a:r>
              <a:rPr lang="el-GR" sz="2400" smtClean="0"/>
              <a:t> </a:t>
            </a:r>
          </a:p>
        </p:txBody>
      </p:sp>
      <p:sp>
        <p:nvSpPr>
          <p:cNvPr id="26627" name="Line 4"/>
          <p:cNvSpPr>
            <a:spLocks noChangeShapeType="1"/>
          </p:cNvSpPr>
          <p:nvPr/>
        </p:nvSpPr>
        <p:spPr bwMode="auto">
          <a:xfrm>
            <a:off x="3635375" y="1628775"/>
            <a:ext cx="73025" cy="4824413"/>
          </a:xfrm>
          <a:prstGeom prst="line">
            <a:avLst/>
          </a:prstGeom>
          <a:noFill/>
          <a:ln w="9525">
            <a:solidFill>
              <a:schemeClr val="tx1"/>
            </a:solidFill>
            <a:round/>
            <a:headEnd/>
            <a:tailEnd/>
          </a:ln>
        </p:spPr>
        <p:txBody>
          <a:bodyPr/>
          <a:lstStyle/>
          <a:p>
            <a:endParaRPr lang="el-GR"/>
          </a:p>
        </p:txBody>
      </p:sp>
      <p:sp>
        <p:nvSpPr>
          <p:cNvPr id="26628" name="Line 5"/>
          <p:cNvSpPr>
            <a:spLocks noChangeShapeType="1"/>
          </p:cNvSpPr>
          <p:nvPr/>
        </p:nvSpPr>
        <p:spPr bwMode="auto">
          <a:xfrm>
            <a:off x="6372225" y="1773238"/>
            <a:ext cx="0" cy="4535487"/>
          </a:xfrm>
          <a:prstGeom prst="line">
            <a:avLst/>
          </a:prstGeom>
          <a:noFill/>
          <a:ln w="9525">
            <a:solidFill>
              <a:schemeClr val="tx1"/>
            </a:solidFill>
            <a:round/>
            <a:headEnd/>
            <a:tailEnd/>
          </a:ln>
        </p:spPr>
        <p:txBody>
          <a:bodyPr/>
          <a:lstStyle/>
          <a:p>
            <a:endParaRPr lang="el-GR"/>
          </a:p>
        </p:txBody>
      </p:sp>
      <p:sp>
        <p:nvSpPr>
          <p:cNvPr id="26629" name="Line 6"/>
          <p:cNvSpPr>
            <a:spLocks noChangeShapeType="1"/>
          </p:cNvSpPr>
          <p:nvPr/>
        </p:nvSpPr>
        <p:spPr bwMode="auto">
          <a:xfrm>
            <a:off x="2339975" y="2781300"/>
            <a:ext cx="6299200" cy="0"/>
          </a:xfrm>
          <a:prstGeom prst="line">
            <a:avLst/>
          </a:prstGeom>
          <a:noFill/>
          <a:ln w="9525">
            <a:solidFill>
              <a:schemeClr val="tx1"/>
            </a:solidFill>
            <a:round/>
            <a:headEnd/>
            <a:tailEnd/>
          </a:ln>
        </p:spPr>
        <p:txBody>
          <a:bodyPr/>
          <a:lstStyle/>
          <a:p>
            <a:endParaRPr lang="el-GR"/>
          </a:p>
        </p:txBody>
      </p:sp>
      <p:sp>
        <p:nvSpPr>
          <p:cNvPr id="26630" name="Line 7"/>
          <p:cNvSpPr>
            <a:spLocks noChangeShapeType="1"/>
          </p:cNvSpPr>
          <p:nvPr/>
        </p:nvSpPr>
        <p:spPr bwMode="auto">
          <a:xfrm>
            <a:off x="2484438" y="4941888"/>
            <a:ext cx="6048375" cy="0"/>
          </a:xfrm>
          <a:prstGeom prst="line">
            <a:avLst/>
          </a:prstGeom>
          <a:noFill/>
          <a:ln w="9525">
            <a:solidFill>
              <a:schemeClr val="tx1"/>
            </a:solidFill>
            <a:round/>
            <a:headEnd/>
            <a:tailEnd/>
          </a:ln>
        </p:spPr>
        <p:txBody>
          <a:bodyPr/>
          <a:lstStyle/>
          <a:p>
            <a:endParaRPr lang="el-GR"/>
          </a:p>
        </p:txBody>
      </p:sp>
      <p:sp>
        <p:nvSpPr>
          <p:cNvPr id="26631" name="Text Box 8"/>
          <p:cNvSpPr txBox="1">
            <a:spLocks noChangeArrowheads="1"/>
          </p:cNvSpPr>
          <p:nvPr/>
        </p:nvSpPr>
        <p:spPr bwMode="auto">
          <a:xfrm>
            <a:off x="4067175" y="1773238"/>
            <a:ext cx="2520950" cy="854075"/>
          </a:xfrm>
          <a:prstGeom prst="rect">
            <a:avLst/>
          </a:prstGeom>
          <a:noFill/>
          <a:ln w="9525">
            <a:noFill/>
            <a:miter lim="800000"/>
            <a:headEnd/>
            <a:tailEnd/>
          </a:ln>
        </p:spPr>
        <p:txBody>
          <a:bodyPr>
            <a:spAutoFit/>
          </a:bodyPr>
          <a:lstStyle/>
          <a:p>
            <a:pPr>
              <a:spcBef>
                <a:spcPct val="50000"/>
              </a:spcBef>
            </a:pPr>
            <a:endParaRPr lang="el-GR" sz="2000"/>
          </a:p>
          <a:p>
            <a:pPr>
              <a:spcBef>
                <a:spcPct val="50000"/>
              </a:spcBef>
            </a:pPr>
            <a:r>
              <a:rPr lang="el-GR" sz="2000"/>
              <a:t>Συντηρητικοί</a:t>
            </a:r>
          </a:p>
        </p:txBody>
      </p:sp>
      <p:sp>
        <p:nvSpPr>
          <p:cNvPr id="26632" name="Text Box 9"/>
          <p:cNvSpPr txBox="1">
            <a:spLocks noChangeArrowheads="1"/>
          </p:cNvSpPr>
          <p:nvPr/>
        </p:nvSpPr>
        <p:spPr bwMode="auto">
          <a:xfrm>
            <a:off x="6443663" y="1916113"/>
            <a:ext cx="2305050" cy="396875"/>
          </a:xfrm>
          <a:prstGeom prst="rect">
            <a:avLst/>
          </a:prstGeom>
          <a:noFill/>
          <a:ln w="9525">
            <a:noFill/>
            <a:miter lim="800000"/>
            <a:headEnd/>
            <a:tailEnd/>
          </a:ln>
        </p:spPr>
        <p:txBody>
          <a:bodyPr>
            <a:spAutoFit/>
          </a:bodyPr>
          <a:lstStyle/>
          <a:p>
            <a:pPr>
              <a:spcBef>
                <a:spcPct val="50000"/>
              </a:spcBef>
            </a:pPr>
            <a:r>
              <a:rPr lang="el-GR" sz="2000"/>
              <a:t>Μεταρρυθμιστές</a:t>
            </a:r>
          </a:p>
        </p:txBody>
      </p:sp>
      <p:sp>
        <p:nvSpPr>
          <p:cNvPr id="26633" name="Text Box 10"/>
          <p:cNvSpPr txBox="1">
            <a:spLocks noChangeArrowheads="1"/>
          </p:cNvSpPr>
          <p:nvPr/>
        </p:nvSpPr>
        <p:spPr bwMode="auto">
          <a:xfrm>
            <a:off x="1979613" y="3573463"/>
            <a:ext cx="1657350" cy="641350"/>
          </a:xfrm>
          <a:prstGeom prst="rect">
            <a:avLst/>
          </a:prstGeom>
          <a:noFill/>
          <a:ln w="9525">
            <a:noFill/>
            <a:miter lim="800000"/>
            <a:headEnd/>
            <a:tailEnd/>
          </a:ln>
        </p:spPr>
        <p:txBody>
          <a:bodyPr>
            <a:spAutoFit/>
          </a:bodyPr>
          <a:lstStyle/>
          <a:p>
            <a:pPr>
              <a:spcBef>
                <a:spcPct val="50000"/>
              </a:spcBef>
            </a:pPr>
            <a:r>
              <a:rPr lang="el-GR"/>
              <a:t>Υπερασπιστές του </a:t>
            </a:r>
            <a:r>
              <a:rPr lang="en-US"/>
              <a:t>status quo </a:t>
            </a:r>
            <a:endParaRPr lang="el-GR"/>
          </a:p>
        </p:txBody>
      </p:sp>
      <p:sp>
        <p:nvSpPr>
          <p:cNvPr id="26634" name="Text Box 11"/>
          <p:cNvSpPr txBox="1">
            <a:spLocks noChangeArrowheads="1"/>
          </p:cNvSpPr>
          <p:nvPr/>
        </p:nvSpPr>
        <p:spPr bwMode="auto">
          <a:xfrm>
            <a:off x="1835150" y="5445125"/>
            <a:ext cx="1747838" cy="641350"/>
          </a:xfrm>
          <a:prstGeom prst="rect">
            <a:avLst/>
          </a:prstGeom>
          <a:noFill/>
          <a:ln w="9525">
            <a:noFill/>
            <a:miter lim="800000"/>
            <a:headEnd/>
            <a:tailEnd/>
          </a:ln>
        </p:spPr>
        <p:txBody>
          <a:bodyPr>
            <a:spAutoFit/>
          </a:bodyPr>
          <a:lstStyle/>
          <a:p>
            <a:r>
              <a:rPr lang="el-GR"/>
              <a:t>Ευνοϊκοί προς αλλαγές </a:t>
            </a:r>
          </a:p>
        </p:txBody>
      </p:sp>
      <p:sp>
        <p:nvSpPr>
          <p:cNvPr id="26635" name="Text Box 12"/>
          <p:cNvSpPr txBox="1">
            <a:spLocks noChangeArrowheads="1"/>
          </p:cNvSpPr>
          <p:nvPr/>
        </p:nvSpPr>
        <p:spPr bwMode="auto">
          <a:xfrm>
            <a:off x="4840288" y="3514725"/>
            <a:ext cx="514350" cy="641350"/>
          </a:xfrm>
          <a:prstGeom prst="rect">
            <a:avLst/>
          </a:prstGeom>
          <a:noFill/>
          <a:ln w="9525">
            <a:noFill/>
            <a:miter lim="800000"/>
            <a:headEnd/>
            <a:tailEnd/>
          </a:ln>
        </p:spPr>
        <p:txBody>
          <a:bodyPr wrap="none">
            <a:spAutoFit/>
          </a:bodyPr>
          <a:lstStyle/>
          <a:p>
            <a:r>
              <a:rPr lang="el-GR" sz="3600" b="1"/>
              <a:t>Α</a:t>
            </a:r>
            <a:endParaRPr lang="el-GR" b="1"/>
          </a:p>
        </p:txBody>
      </p:sp>
      <p:sp>
        <p:nvSpPr>
          <p:cNvPr id="26636" name="Text Box 13"/>
          <p:cNvSpPr txBox="1">
            <a:spLocks noChangeArrowheads="1"/>
          </p:cNvSpPr>
          <p:nvPr/>
        </p:nvSpPr>
        <p:spPr bwMode="auto">
          <a:xfrm>
            <a:off x="7072313" y="3443288"/>
            <a:ext cx="514350" cy="641350"/>
          </a:xfrm>
          <a:prstGeom prst="rect">
            <a:avLst/>
          </a:prstGeom>
          <a:noFill/>
          <a:ln w="9525">
            <a:noFill/>
            <a:miter lim="800000"/>
            <a:headEnd/>
            <a:tailEnd/>
          </a:ln>
        </p:spPr>
        <p:txBody>
          <a:bodyPr wrap="none">
            <a:spAutoFit/>
          </a:bodyPr>
          <a:lstStyle/>
          <a:p>
            <a:r>
              <a:rPr lang="el-GR" sz="3600" b="1"/>
              <a:t>Β</a:t>
            </a:r>
          </a:p>
        </p:txBody>
      </p:sp>
      <p:sp>
        <p:nvSpPr>
          <p:cNvPr id="26637" name="Text Box 14"/>
          <p:cNvSpPr txBox="1">
            <a:spLocks noChangeArrowheads="1"/>
          </p:cNvSpPr>
          <p:nvPr/>
        </p:nvSpPr>
        <p:spPr bwMode="auto">
          <a:xfrm>
            <a:off x="5127625" y="5386388"/>
            <a:ext cx="458788" cy="641350"/>
          </a:xfrm>
          <a:prstGeom prst="rect">
            <a:avLst/>
          </a:prstGeom>
          <a:noFill/>
          <a:ln w="9525">
            <a:noFill/>
            <a:miter lim="800000"/>
            <a:headEnd/>
            <a:tailEnd/>
          </a:ln>
        </p:spPr>
        <p:txBody>
          <a:bodyPr wrap="none">
            <a:spAutoFit/>
          </a:bodyPr>
          <a:lstStyle/>
          <a:p>
            <a:r>
              <a:rPr lang="el-GR" sz="3600" b="1"/>
              <a:t>Γ</a:t>
            </a:r>
          </a:p>
        </p:txBody>
      </p:sp>
      <p:sp>
        <p:nvSpPr>
          <p:cNvPr id="26638" name="Text Box 15"/>
          <p:cNvSpPr txBox="1">
            <a:spLocks noChangeArrowheads="1"/>
          </p:cNvSpPr>
          <p:nvPr/>
        </p:nvSpPr>
        <p:spPr bwMode="auto">
          <a:xfrm>
            <a:off x="7019925" y="5445125"/>
            <a:ext cx="512763" cy="641350"/>
          </a:xfrm>
          <a:prstGeom prst="rect">
            <a:avLst/>
          </a:prstGeom>
          <a:noFill/>
          <a:ln w="9525">
            <a:noFill/>
            <a:miter lim="800000"/>
            <a:headEnd/>
            <a:tailEnd/>
          </a:ln>
        </p:spPr>
        <p:txBody>
          <a:bodyPr>
            <a:spAutoFit/>
          </a:bodyPr>
          <a:lstStyle/>
          <a:p>
            <a:r>
              <a:rPr lang="el-GR" sz="3600" b="1"/>
              <a:t>Δ</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AutoShape 10"/>
          <p:cNvSpPr>
            <a:spLocks noChangeArrowheads="1"/>
          </p:cNvSpPr>
          <p:nvPr/>
        </p:nvSpPr>
        <p:spPr bwMode="auto">
          <a:xfrm>
            <a:off x="3635375" y="1773238"/>
            <a:ext cx="2305050" cy="2016125"/>
          </a:xfrm>
          <a:prstGeom prst="octagon">
            <a:avLst>
              <a:gd name="adj" fmla="val 29287"/>
            </a:avLst>
          </a:prstGeom>
          <a:solidFill>
            <a:srgbClr val="CC3300"/>
          </a:solidFill>
          <a:ln w="9525">
            <a:solidFill>
              <a:srgbClr val="FF9966"/>
            </a:solidFill>
            <a:miter lim="800000"/>
            <a:headEnd/>
            <a:tailEnd/>
          </a:ln>
        </p:spPr>
        <p:txBody>
          <a:bodyPr wrap="none" anchor="ctr"/>
          <a:lstStyle/>
          <a:p>
            <a:pPr algn="ctr"/>
            <a:r>
              <a:rPr lang="el-GR"/>
              <a:t>Α. αποφάσεις που </a:t>
            </a:r>
          </a:p>
          <a:p>
            <a:pPr algn="ctr"/>
            <a:r>
              <a:rPr lang="el-GR"/>
              <a:t>υπόκεινται σε </a:t>
            </a:r>
          </a:p>
          <a:p>
            <a:pPr algn="ctr"/>
            <a:r>
              <a:rPr lang="el-GR"/>
              <a:t>υποχρεωτικό </a:t>
            </a:r>
          </a:p>
          <a:p>
            <a:pPr algn="ctr"/>
            <a:r>
              <a:rPr lang="el-GR"/>
              <a:t>έλεγχο </a:t>
            </a:r>
          </a:p>
        </p:txBody>
      </p:sp>
      <p:sp>
        <p:nvSpPr>
          <p:cNvPr id="126978" name="Line 11"/>
          <p:cNvSpPr>
            <a:spLocks noChangeShapeType="1"/>
          </p:cNvSpPr>
          <p:nvPr/>
        </p:nvSpPr>
        <p:spPr bwMode="auto">
          <a:xfrm flipH="1" flipV="1">
            <a:off x="2916238" y="1341438"/>
            <a:ext cx="935037" cy="792162"/>
          </a:xfrm>
          <a:prstGeom prst="line">
            <a:avLst/>
          </a:prstGeom>
          <a:noFill/>
          <a:ln w="50800">
            <a:solidFill>
              <a:srgbClr val="CC3300"/>
            </a:solidFill>
            <a:round/>
            <a:headEnd/>
            <a:tailEnd type="triangle" w="med" len="med"/>
          </a:ln>
        </p:spPr>
        <p:txBody>
          <a:bodyPr/>
          <a:lstStyle/>
          <a:p>
            <a:endParaRPr lang="el-GR"/>
          </a:p>
        </p:txBody>
      </p:sp>
      <p:sp>
        <p:nvSpPr>
          <p:cNvPr id="126979" name="Oval 19"/>
          <p:cNvSpPr>
            <a:spLocks noChangeArrowheads="1"/>
          </p:cNvSpPr>
          <p:nvPr/>
        </p:nvSpPr>
        <p:spPr bwMode="auto">
          <a:xfrm>
            <a:off x="6732588" y="188913"/>
            <a:ext cx="2411412" cy="1368425"/>
          </a:xfrm>
          <a:prstGeom prst="ellipse">
            <a:avLst/>
          </a:prstGeom>
          <a:solidFill>
            <a:srgbClr val="336699"/>
          </a:solidFill>
          <a:ln w="9525">
            <a:solidFill>
              <a:schemeClr val="tx1"/>
            </a:solidFill>
            <a:round/>
            <a:headEnd/>
            <a:tailEnd/>
          </a:ln>
        </p:spPr>
        <p:txBody>
          <a:bodyPr wrap="none" anchor="ctr"/>
          <a:lstStyle/>
          <a:p>
            <a:pPr algn="ctr"/>
            <a:r>
              <a:rPr lang="el-GR" sz="1600"/>
              <a:t>Ρυθμίσεις κανονιστικού</a:t>
            </a:r>
          </a:p>
          <a:p>
            <a:pPr algn="ctr"/>
            <a:r>
              <a:rPr lang="el-GR" sz="1600"/>
              <a:t> περιεχομένου</a:t>
            </a:r>
          </a:p>
        </p:txBody>
      </p:sp>
      <p:sp>
        <p:nvSpPr>
          <p:cNvPr id="126980" name="Oval 20"/>
          <p:cNvSpPr>
            <a:spLocks noChangeArrowheads="1"/>
          </p:cNvSpPr>
          <p:nvPr/>
        </p:nvSpPr>
        <p:spPr bwMode="auto">
          <a:xfrm>
            <a:off x="1187450" y="0"/>
            <a:ext cx="2411413" cy="1368425"/>
          </a:xfrm>
          <a:prstGeom prst="ellipse">
            <a:avLst/>
          </a:prstGeom>
          <a:solidFill>
            <a:srgbClr val="336699"/>
          </a:solidFill>
          <a:ln w="9525">
            <a:solidFill>
              <a:schemeClr val="tx1"/>
            </a:solidFill>
            <a:round/>
            <a:headEnd/>
            <a:tailEnd/>
          </a:ln>
        </p:spPr>
        <p:txBody>
          <a:bodyPr wrap="none" anchor="ctr"/>
          <a:lstStyle/>
          <a:p>
            <a:pPr algn="ctr"/>
            <a:r>
              <a:rPr lang="el-GR" sz="1600"/>
              <a:t>Ανάθεση έργων, </a:t>
            </a:r>
          </a:p>
          <a:p>
            <a:pPr algn="ctr"/>
            <a:r>
              <a:rPr lang="el-GR" sz="1600"/>
              <a:t>υπηρεσιών, </a:t>
            </a:r>
          </a:p>
          <a:p>
            <a:pPr algn="ctr"/>
            <a:r>
              <a:rPr lang="el-GR" sz="1600"/>
              <a:t>μελετών &amp; προμηθειών</a:t>
            </a:r>
          </a:p>
        </p:txBody>
      </p:sp>
      <p:sp>
        <p:nvSpPr>
          <p:cNvPr id="126981" name="Oval 21"/>
          <p:cNvSpPr>
            <a:spLocks noChangeArrowheads="1"/>
          </p:cNvSpPr>
          <p:nvPr/>
        </p:nvSpPr>
        <p:spPr bwMode="auto">
          <a:xfrm>
            <a:off x="3851275" y="188913"/>
            <a:ext cx="2411413" cy="981075"/>
          </a:xfrm>
          <a:prstGeom prst="ellipse">
            <a:avLst/>
          </a:prstGeom>
          <a:solidFill>
            <a:srgbClr val="336699"/>
          </a:solidFill>
          <a:ln w="9525">
            <a:solidFill>
              <a:schemeClr val="tx1"/>
            </a:solidFill>
            <a:round/>
            <a:headEnd/>
            <a:tailEnd/>
          </a:ln>
        </p:spPr>
        <p:txBody>
          <a:bodyPr wrap="none" anchor="ctr"/>
          <a:lstStyle/>
          <a:p>
            <a:pPr algn="ctr"/>
            <a:r>
              <a:rPr lang="el-GR" sz="1600"/>
              <a:t>Αγορά &amp; εκποίηση</a:t>
            </a:r>
          </a:p>
          <a:p>
            <a:pPr algn="ctr"/>
            <a:r>
              <a:rPr lang="el-GR" sz="1600"/>
              <a:t> ακινήτων</a:t>
            </a:r>
          </a:p>
        </p:txBody>
      </p:sp>
      <p:sp>
        <p:nvSpPr>
          <p:cNvPr id="126982" name="Oval 22"/>
          <p:cNvSpPr>
            <a:spLocks noChangeArrowheads="1"/>
          </p:cNvSpPr>
          <p:nvPr/>
        </p:nvSpPr>
        <p:spPr bwMode="auto">
          <a:xfrm>
            <a:off x="6011863" y="4581525"/>
            <a:ext cx="2411412" cy="1368425"/>
          </a:xfrm>
          <a:prstGeom prst="ellipse">
            <a:avLst/>
          </a:prstGeom>
          <a:solidFill>
            <a:srgbClr val="336699"/>
          </a:solidFill>
          <a:ln w="9525">
            <a:solidFill>
              <a:schemeClr val="tx1"/>
            </a:solidFill>
            <a:round/>
            <a:headEnd/>
            <a:tailEnd/>
          </a:ln>
        </p:spPr>
        <p:txBody>
          <a:bodyPr wrap="none" anchor="ctr"/>
          <a:lstStyle/>
          <a:p>
            <a:pPr algn="ctr"/>
            <a:r>
              <a:rPr lang="el-GR" sz="1600"/>
              <a:t>Κήρυξη αναγκαστικών</a:t>
            </a:r>
          </a:p>
          <a:p>
            <a:pPr algn="ctr"/>
            <a:r>
              <a:rPr lang="el-GR" sz="1600"/>
              <a:t>απαλλοτριώσεων</a:t>
            </a:r>
          </a:p>
        </p:txBody>
      </p:sp>
      <p:sp>
        <p:nvSpPr>
          <p:cNvPr id="126983" name="Oval 23"/>
          <p:cNvSpPr>
            <a:spLocks noChangeArrowheads="1"/>
          </p:cNvSpPr>
          <p:nvPr/>
        </p:nvSpPr>
        <p:spPr bwMode="auto">
          <a:xfrm>
            <a:off x="107950" y="1484313"/>
            <a:ext cx="2339975" cy="1152525"/>
          </a:xfrm>
          <a:prstGeom prst="ellipse">
            <a:avLst/>
          </a:prstGeom>
          <a:solidFill>
            <a:srgbClr val="336699"/>
          </a:solidFill>
          <a:ln w="9525">
            <a:solidFill>
              <a:schemeClr val="tx1"/>
            </a:solidFill>
            <a:round/>
            <a:headEnd/>
            <a:tailEnd/>
          </a:ln>
        </p:spPr>
        <p:txBody>
          <a:bodyPr wrap="none" anchor="ctr"/>
          <a:lstStyle/>
          <a:p>
            <a:pPr algn="ctr"/>
            <a:r>
              <a:rPr lang="el-GR" sz="1600"/>
              <a:t>Επιβολή φόρων, τελών</a:t>
            </a:r>
          </a:p>
          <a:p>
            <a:pPr algn="ctr"/>
            <a:r>
              <a:rPr lang="el-GR" sz="1600"/>
              <a:t>Και δικαιωμάτων</a:t>
            </a:r>
          </a:p>
        </p:txBody>
      </p:sp>
      <p:sp>
        <p:nvSpPr>
          <p:cNvPr id="126984" name="Oval 24"/>
          <p:cNvSpPr>
            <a:spLocks noChangeArrowheads="1"/>
          </p:cNvSpPr>
          <p:nvPr/>
        </p:nvSpPr>
        <p:spPr bwMode="auto">
          <a:xfrm>
            <a:off x="6732588" y="1628775"/>
            <a:ext cx="2016125" cy="1368425"/>
          </a:xfrm>
          <a:prstGeom prst="ellipse">
            <a:avLst/>
          </a:prstGeom>
          <a:solidFill>
            <a:srgbClr val="336699"/>
          </a:solidFill>
          <a:ln w="9525">
            <a:solidFill>
              <a:srgbClr val="336699"/>
            </a:solidFill>
            <a:round/>
            <a:headEnd/>
            <a:tailEnd/>
          </a:ln>
        </p:spPr>
        <p:txBody>
          <a:bodyPr wrap="none" anchor="ctr"/>
          <a:lstStyle/>
          <a:p>
            <a:pPr algn="ctr"/>
            <a:r>
              <a:rPr lang="el-GR" sz="1600"/>
              <a:t>Σύναψη συμβάσεων</a:t>
            </a:r>
          </a:p>
        </p:txBody>
      </p:sp>
      <p:sp>
        <p:nvSpPr>
          <p:cNvPr id="126985" name="Oval 25"/>
          <p:cNvSpPr>
            <a:spLocks noChangeArrowheads="1"/>
          </p:cNvSpPr>
          <p:nvPr/>
        </p:nvSpPr>
        <p:spPr bwMode="auto">
          <a:xfrm>
            <a:off x="6732588" y="3141663"/>
            <a:ext cx="2195512" cy="1368425"/>
          </a:xfrm>
          <a:prstGeom prst="ellipse">
            <a:avLst/>
          </a:prstGeom>
          <a:solidFill>
            <a:srgbClr val="336699"/>
          </a:solidFill>
          <a:ln w="9525">
            <a:solidFill>
              <a:schemeClr val="tx1"/>
            </a:solidFill>
            <a:round/>
            <a:headEnd/>
            <a:tailEnd/>
          </a:ln>
        </p:spPr>
        <p:txBody>
          <a:bodyPr wrap="none" anchor="ctr"/>
          <a:lstStyle/>
          <a:p>
            <a:pPr algn="ctr"/>
            <a:r>
              <a:rPr lang="el-GR" sz="1600"/>
              <a:t>Σύναψη δανείων</a:t>
            </a:r>
          </a:p>
        </p:txBody>
      </p:sp>
      <p:sp>
        <p:nvSpPr>
          <p:cNvPr id="126986" name="Oval 26"/>
          <p:cNvSpPr>
            <a:spLocks noChangeArrowheads="1"/>
          </p:cNvSpPr>
          <p:nvPr/>
        </p:nvSpPr>
        <p:spPr bwMode="auto">
          <a:xfrm>
            <a:off x="0" y="2781300"/>
            <a:ext cx="2411413" cy="1368425"/>
          </a:xfrm>
          <a:prstGeom prst="ellipse">
            <a:avLst/>
          </a:prstGeom>
          <a:solidFill>
            <a:srgbClr val="336699"/>
          </a:solidFill>
          <a:ln w="9525">
            <a:solidFill>
              <a:schemeClr val="tx1"/>
            </a:solidFill>
            <a:round/>
            <a:headEnd/>
            <a:tailEnd/>
          </a:ln>
        </p:spPr>
        <p:txBody>
          <a:bodyPr wrap="none" anchor="ctr"/>
          <a:lstStyle/>
          <a:p>
            <a:pPr algn="ctr"/>
            <a:r>
              <a:rPr lang="el-GR" sz="1600"/>
              <a:t>Διενέργεια τοπικού </a:t>
            </a:r>
          </a:p>
          <a:p>
            <a:pPr algn="ctr"/>
            <a:r>
              <a:rPr lang="el-GR" sz="1600"/>
              <a:t>δημοψηφίσματος</a:t>
            </a:r>
          </a:p>
        </p:txBody>
      </p:sp>
      <p:sp>
        <p:nvSpPr>
          <p:cNvPr id="126987" name="Oval 27"/>
          <p:cNvSpPr>
            <a:spLocks noChangeArrowheads="1"/>
          </p:cNvSpPr>
          <p:nvPr/>
        </p:nvSpPr>
        <p:spPr bwMode="auto">
          <a:xfrm>
            <a:off x="3563938" y="5157788"/>
            <a:ext cx="2555875" cy="1368425"/>
          </a:xfrm>
          <a:prstGeom prst="ellipse">
            <a:avLst/>
          </a:prstGeom>
          <a:solidFill>
            <a:srgbClr val="336699"/>
          </a:solidFill>
          <a:ln w="9525">
            <a:solidFill>
              <a:schemeClr val="tx1"/>
            </a:solidFill>
            <a:round/>
            <a:headEnd/>
            <a:tailEnd/>
          </a:ln>
        </p:spPr>
        <p:txBody>
          <a:bodyPr wrap="none" anchor="ctr"/>
          <a:lstStyle/>
          <a:p>
            <a:pPr algn="ctr"/>
            <a:r>
              <a:rPr lang="el-GR" sz="1600"/>
              <a:t>Κατάρτιση επιχειρησιακών </a:t>
            </a:r>
          </a:p>
          <a:p>
            <a:pPr algn="ctr"/>
            <a:r>
              <a:rPr lang="el-GR" sz="1600"/>
              <a:t>προγραμμάτων</a:t>
            </a:r>
          </a:p>
        </p:txBody>
      </p:sp>
      <p:sp>
        <p:nvSpPr>
          <p:cNvPr id="126988" name="Line 29"/>
          <p:cNvSpPr>
            <a:spLocks noChangeShapeType="1"/>
          </p:cNvSpPr>
          <p:nvPr/>
        </p:nvSpPr>
        <p:spPr bwMode="auto">
          <a:xfrm flipH="1" flipV="1">
            <a:off x="2555875" y="2205038"/>
            <a:ext cx="1079500" cy="431800"/>
          </a:xfrm>
          <a:prstGeom prst="line">
            <a:avLst/>
          </a:prstGeom>
          <a:noFill/>
          <a:ln w="50800">
            <a:solidFill>
              <a:srgbClr val="CC3300"/>
            </a:solidFill>
            <a:round/>
            <a:headEnd/>
            <a:tailEnd type="triangle" w="med" len="med"/>
          </a:ln>
        </p:spPr>
        <p:txBody>
          <a:bodyPr/>
          <a:lstStyle/>
          <a:p>
            <a:endParaRPr lang="el-GR"/>
          </a:p>
        </p:txBody>
      </p:sp>
      <p:sp>
        <p:nvSpPr>
          <p:cNvPr id="126989" name="Line 30"/>
          <p:cNvSpPr>
            <a:spLocks noChangeShapeType="1"/>
          </p:cNvSpPr>
          <p:nvPr/>
        </p:nvSpPr>
        <p:spPr bwMode="auto">
          <a:xfrm flipH="1">
            <a:off x="2411413" y="2781300"/>
            <a:ext cx="1296987" cy="360363"/>
          </a:xfrm>
          <a:prstGeom prst="line">
            <a:avLst/>
          </a:prstGeom>
          <a:noFill/>
          <a:ln w="50800">
            <a:solidFill>
              <a:srgbClr val="CC3300"/>
            </a:solidFill>
            <a:round/>
            <a:headEnd/>
            <a:tailEnd type="triangle" w="med" len="med"/>
          </a:ln>
        </p:spPr>
        <p:txBody>
          <a:bodyPr/>
          <a:lstStyle/>
          <a:p>
            <a:endParaRPr lang="el-GR"/>
          </a:p>
        </p:txBody>
      </p:sp>
      <p:sp>
        <p:nvSpPr>
          <p:cNvPr id="126990" name="Line 31"/>
          <p:cNvSpPr>
            <a:spLocks noChangeShapeType="1"/>
          </p:cNvSpPr>
          <p:nvPr/>
        </p:nvSpPr>
        <p:spPr bwMode="auto">
          <a:xfrm flipH="1">
            <a:off x="4716463" y="3789363"/>
            <a:ext cx="0" cy="1368425"/>
          </a:xfrm>
          <a:prstGeom prst="line">
            <a:avLst/>
          </a:prstGeom>
          <a:noFill/>
          <a:ln w="50800">
            <a:solidFill>
              <a:srgbClr val="CC3300"/>
            </a:solidFill>
            <a:round/>
            <a:headEnd/>
            <a:tailEnd type="triangle" w="med" len="med"/>
          </a:ln>
        </p:spPr>
        <p:txBody>
          <a:bodyPr/>
          <a:lstStyle/>
          <a:p>
            <a:endParaRPr lang="el-GR"/>
          </a:p>
        </p:txBody>
      </p:sp>
      <p:sp>
        <p:nvSpPr>
          <p:cNvPr id="126991" name="Line 32"/>
          <p:cNvSpPr>
            <a:spLocks noChangeShapeType="1"/>
          </p:cNvSpPr>
          <p:nvPr/>
        </p:nvSpPr>
        <p:spPr bwMode="auto">
          <a:xfrm>
            <a:off x="5508625" y="3500438"/>
            <a:ext cx="647700" cy="1296987"/>
          </a:xfrm>
          <a:prstGeom prst="line">
            <a:avLst/>
          </a:prstGeom>
          <a:noFill/>
          <a:ln w="50800">
            <a:solidFill>
              <a:srgbClr val="CC3300"/>
            </a:solidFill>
            <a:round/>
            <a:headEnd/>
            <a:tailEnd type="triangle" w="med" len="med"/>
          </a:ln>
        </p:spPr>
        <p:txBody>
          <a:bodyPr/>
          <a:lstStyle/>
          <a:p>
            <a:endParaRPr lang="el-GR"/>
          </a:p>
        </p:txBody>
      </p:sp>
      <p:sp>
        <p:nvSpPr>
          <p:cNvPr id="126992" name="Line 33"/>
          <p:cNvSpPr>
            <a:spLocks noChangeShapeType="1"/>
          </p:cNvSpPr>
          <p:nvPr/>
        </p:nvSpPr>
        <p:spPr bwMode="auto">
          <a:xfrm>
            <a:off x="5795963" y="3284538"/>
            <a:ext cx="863600" cy="360362"/>
          </a:xfrm>
          <a:prstGeom prst="line">
            <a:avLst/>
          </a:prstGeom>
          <a:noFill/>
          <a:ln w="50800">
            <a:solidFill>
              <a:srgbClr val="CC3300"/>
            </a:solidFill>
            <a:round/>
            <a:headEnd/>
            <a:tailEnd type="triangle" w="med" len="med"/>
          </a:ln>
        </p:spPr>
        <p:txBody>
          <a:bodyPr/>
          <a:lstStyle/>
          <a:p>
            <a:endParaRPr lang="el-GR"/>
          </a:p>
        </p:txBody>
      </p:sp>
      <p:sp>
        <p:nvSpPr>
          <p:cNvPr id="126993" name="Line 34"/>
          <p:cNvSpPr>
            <a:spLocks noChangeShapeType="1"/>
          </p:cNvSpPr>
          <p:nvPr/>
        </p:nvSpPr>
        <p:spPr bwMode="auto">
          <a:xfrm flipV="1">
            <a:off x="5508625" y="1196975"/>
            <a:ext cx="1223963" cy="863600"/>
          </a:xfrm>
          <a:prstGeom prst="line">
            <a:avLst/>
          </a:prstGeom>
          <a:noFill/>
          <a:ln w="50800">
            <a:solidFill>
              <a:srgbClr val="CC3300"/>
            </a:solidFill>
            <a:round/>
            <a:headEnd/>
            <a:tailEnd type="triangle" w="med" len="med"/>
          </a:ln>
        </p:spPr>
        <p:txBody>
          <a:bodyPr/>
          <a:lstStyle/>
          <a:p>
            <a:endParaRPr lang="el-GR"/>
          </a:p>
        </p:txBody>
      </p:sp>
      <p:sp>
        <p:nvSpPr>
          <p:cNvPr id="126994" name="Line 35"/>
          <p:cNvSpPr>
            <a:spLocks noChangeShapeType="1"/>
          </p:cNvSpPr>
          <p:nvPr/>
        </p:nvSpPr>
        <p:spPr bwMode="auto">
          <a:xfrm flipV="1">
            <a:off x="5940425" y="2349500"/>
            <a:ext cx="792163" cy="358775"/>
          </a:xfrm>
          <a:prstGeom prst="line">
            <a:avLst/>
          </a:prstGeom>
          <a:noFill/>
          <a:ln w="50800">
            <a:solidFill>
              <a:srgbClr val="CC3300"/>
            </a:solidFill>
            <a:round/>
            <a:headEnd/>
            <a:tailEnd type="triangle" w="med" len="med"/>
          </a:ln>
        </p:spPr>
        <p:txBody>
          <a:bodyPr/>
          <a:lstStyle/>
          <a:p>
            <a:endParaRPr lang="el-GR"/>
          </a:p>
        </p:txBody>
      </p:sp>
      <p:sp>
        <p:nvSpPr>
          <p:cNvPr id="126995" name="Line 36"/>
          <p:cNvSpPr>
            <a:spLocks noChangeShapeType="1"/>
          </p:cNvSpPr>
          <p:nvPr/>
        </p:nvSpPr>
        <p:spPr bwMode="auto">
          <a:xfrm flipV="1">
            <a:off x="4716463" y="1268413"/>
            <a:ext cx="287337" cy="504825"/>
          </a:xfrm>
          <a:prstGeom prst="line">
            <a:avLst/>
          </a:prstGeom>
          <a:noFill/>
          <a:ln w="50800">
            <a:solidFill>
              <a:srgbClr val="CC3300"/>
            </a:solidFill>
            <a:round/>
            <a:headEnd/>
            <a:tailEnd type="triangle" w="med" len="med"/>
          </a:ln>
        </p:spPr>
        <p:txBody>
          <a:bodyPr/>
          <a:lstStyle/>
          <a:p>
            <a:endParaRPr lang="el-GR"/>
          </a:p>
        </p:txBody>
      </p:sp>
      <p:sp>
        <p:nvSpPr>
          <p:cNvPr id="126996" name="Line 37"/>
          <p:cNvSpPr>
            <a:spLocks noChangeShapeType="1"/>
          </p:cNvSpPr>
          <p:nvPr/>
        </p:nvSpPr>
        <p:spPr bwMode="auto">
          <a:xfrm flipH="1">
            <a:off x="2843213" y="3500438"/>
            <a:ext cx="1081087" cy="1008062"/>
          </a:xfrm>
          <a:prstGeom prst="line">
            <a:avLst/>
          </a:prstGeom>
          <a:noFill/>
          <a:ln w="50800">
            <a:solidFill>
              <a:schemeClr val="tx2"/>
            </a:solidFill>
            <a:round/>
            <a:headEnd/>
            <a:tailEnd type="triangle" w="med" len="med"/>
          </a:ln>
        </p:spPr>
        <p:txBody>
          <a:bodyPr/>
          <a:lstStyle/>
          <a:p>
            <a:endParaRPr lang="el-GR"/>
          </a:p>
        </p:txBody>
      </p:sp>
      <p:sp>
        <p:nvSpPr>
          <p:cNvPr id="126997" name="Oval 38"/>
          <p:cNvSpPr>
            <a:spLocks noChangeArrowheads="1"/>
          </p:cNvSpPr>
          <p:nvPr/>
        </p:nvSpPr>
        <p:spPr bwMode="auto">
          <a:xfrm>
            <a:off x="0" y="4365625"/>
            <a:ext cx="3492500" cy="2087563"/>
          </a:xfrm>
          <a:prstGeom prst="ellipse">
            <a:avLst/>
          </a:prstGeom>
          <a:solidFill>
            <a:srgbClr val="B2B2B2"/>
          </a:solidFill>
          <a:ln w="9525">
            <a:solidFill>
              <a:schemeClr val="tx1"/>
            </a:solidFill>
            <a:round/>
            <a:headEnd/>
            <a:tailEnd/>
          </a:ln>
        </p:spPr>
        <p:txBody>
          <a:bodyPr wrap="none" anchor="ctr"/>
          <a:lstStyle/>
          <a:p>
            <a:pPr algn="ctr"/>
            <a:r>
              <a:rPr lang="el-GR" sz="1500"/>
              <a:t>Αποφάσεις επιχειρήσεων</a:t>
            </a:r>
          </a:p>
          <a:p>
            <a:pPr algn="ctr"/>
            <a:r>
              <a:rPr lang="el-GR" sz="1500"/>
              <a:t>δήμων</a:t>
            </a:r>
          </a:p>
          <a:p>
            <a:pPr algn="ctr"/>
            <a:r>
              <a:rPr lang="el-GR" sz="1500"/>
              <a:t> &amp; περιφερειών για:</a:t>
            </a:r>
          </a:p>
          <a:p>
            <a:pPr algn="ctr"/>
            <a:r>
              <a:rPr lang="el-GR" sz="1500"/>
              <a:t>- Αύξηση κεφαλαίου</a:t>
            </a:r>
          </a:p>
          <a:p>
            <a:pPr algn="ctr"/>
            <a:r>
              <a:rPr lang="el-GR" sz="1500"/>
              <a:t>- Εκποίηση περιουσιακών </a:t>
            </a:r>
          </a:p>
          <a:p>
            <a:pPr algn="ctr"/>
            <a:r>
              <a:rPr lang="el-GR" sz="1500"/>
              <a:t>στοιχείων</a:t>
            </a:r>
          </a:p>
          <a:p>
            <a:pPr algn="ctr"/>
            <a:r>
              <a:rPr lang="el-GR" sz="1500"/>
              <a:t>- Λήψη δανείων</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50825" y="115888"/>
            <a:ext cx="8893175" cy="1368425"/>
          </a:xfrm>
        </p:spPr>
        <p:txBody>
          <a:bodyPr anchorCtr="1"/>
          <a:lstStyle/>
          <a:p>
            <a:pPr eaLnBrk="1" hangingPunct="1">
              <a:defRPr/>
            </a:pPr>
            <a:r>
              <a:rPr lang="el-GR" sz="3200" smtClean="0">
                <a:effectLst>
                  <a:outerShdw blurRad="38100" dist="38100" dir="2700000" algn="tl">
                    <a:srgbClr val="C0C0C0"/>
                  </a:outerShdw>
                </a:effectLst>
              </a:rPr>
              <a:t>Α. Διαδικασία ελέγχου αποφάσεων</a:t>
            </a:r>
            <a:endParaRPr lang="el-GR" sz="1800" smtClean="0">
              <a:effectLst>
                <a:outerShdw blurRad="38100" dist="38100" dir="2700000" algn="tl">
                  <a:srgbClr val="C0C0C0"/>
                </a:outerShdw>
              </a:effectLst>
            </a:endParaRPr>
          </a:p>
        </p:txBody>
      </p:sp>
      <p:sp>
        <p:nvSpPr>
          <p:cNvPr id="43011" name="Rectangle 3"/>
          <p:cNvSpPr>
            <a:spLocks noGrp="1" noChangeArrowheads="1"/>
          </p:cNvSpPr>
          <p:nvPr>
            <p:ph type="body" idx="4294967295"/>
          </p:nvPr>
        </p:nvSpPr>
        <p:spPr>
          <a:xfrm>
            <a:off x="250825" y="1773238"/>
            <a:ext cx="8642350" cy="4824412"/>
          </a:xfrm>
        </p:spPr>
        <p:txBody>
          <a:bodyPr/>
          <a:lstStyle/>
          <a:p>
            <a:pPr marL="0" indent="0" algn="just" eaLnBrk="1" hangingPunct="1">
              <a:spcAft>
                <a:spcPct val="15000"/>
              </a:spcAft>
              <a:buFont typeface="Georgia" pitchFamily="18" charset="0"/>
              <a:buNone/>
              <a:defRPr/>
            </a:pPr>
            <a:endParaRPr lang="el-GR" sz="2200" smtClean="0"/>
          </a:p>
          <a:p>
            <a:pPr marL="0" indent="0" algn="just" eaLnBrk="1" hangingPunct="1">
              <a:spcAft>
                <a:spcPct val="15000"/>
              </a:spcAft>
              <a:defRPr/>
            </a:pPr>
            <a:r>
              <a:rPr lang="el-GR" sz="2200" smtClean="0"/>
              <a:t>Υποχρέωση φορέα να αποστείλει, </a:t>
            </a:r>
            <a:r>
              <a:rPr lang="el-GR" sz="2200" b="1" u="sng" smtClean="0"/>
              <a:t>εντός 15 ημερών από τη συνεδρίαση</a:t>
            </a:r>
            <a:r>
              <a:rPr lang="el-GR" sz="2200" b="1" smtClean="0"/>
              <a:t> του συλλογικού οργάνου την απόφαση, </a:t>
            </a:r>
            <a:r>
              <a:rPr lang="el-GR" sz="2200" smtClean="0"/>
              <a:t>για έλεγχο νομιμότητας στην ΑΥΕ,</a:t>
            </a:r>
          </a:p>
          <a:p>
            <a:pPr marL="0" indent="0" algn="just" eaLnBrk="1" hangingPunct="1">
              <a:spcAft>
                <a:spcPct val="15000"/>
              </a:spcAft>
              <a:defRPr/>
            </a:pPr>
            <a:endParaRPr lang="el-GR" sz="2200" smtClean="0"/>
          </a:p>
          <a:p>
            <a:pPr marL="0" indent="0" algn="just" eaLnBrk="1" hangingPunct="1">
              <a:spcAft>
                <a:spcPct val="15000"/>
              </a:spcAft>
              <a:defRPr/>
            </a:pPr>
            <a:r>
              <a:rPr lang="el-GR" sz="2200" smtClean="0">
                <a:effectLst>
                  <a:outerShdw blurRad="38100" dist="38100" dir="2700000" algn="tl">
                    <a:srgbClr val="C0C0C0"/>
                  </a:outerShdw>
                </a:effectLst>
              </a:rPr>
              <a:t> </a:t>
            </a:r>
            <a:r>
              <a:rPr lang="el-GR" sz="2200" b="1" smtClean="0">
                <a:effectLst>
                  <a:outerShdw blurRad="38100" dist="38100" dir="2700000" algn="tl">
                    <a:srgbClr val="C0C0C0"/>
                  </a:outerShdw>
                </a:effectLst>
              </a:rPr>
              <a:t>αποκλειστική προθεσμία 40 ημερών εντός της οποίας ο </a:t>
            </a:r>
            <a:r>
              <a:rPr lang="el-GR" sz="2200" smtClean="0">
                <a:effectLst>
                  <a:outerShdw blurRad="38100" dist="38100" dir="2700000" algn="tl">
                    <a:srgbClr val="C0C0C0"/>
                  </a:outerShdw>
                </a:effectLst>
              </a:rPr>
              <a:t> ο</a:t>
            </a:r>
            <a:r>
              <a:rPr lang="el-GR" sz="2200" smtClean="0"/>
              <a:t> Ελεγκτής Νομιμότητας ελέγχει τη νομιμότητα της απόφασης,</a:t>
            </a:r>
          </a:p>
          <a:p>
            <a:pPr marL="0" indent="0" algn="just" eaLnBrk="1" hangingPunct="1">
              <a:spcAft>
                <a:spcPct val="15000"/>
              </a:spcAft>
              <a:buFont typeface="Georgia" pitchFamily="18" charset="0"/>
              <a:buNone/>
              <a:defRPr/>
            </a:pPr>
            <a:endParaRPr lang="el-GR" sz="2200" smtClean="0"/>
          </a:p>
          <a:p>
            <a:pPr marL="0" indent="0" algn="just" eaLnBrk="1" hangingPunct="1">
              <a:lnSpc>
                <a:spcPct val="90000"/>
              </a:lnSpc>
              <a:spcBef>
                <a:spcPct val="30000"/>
              </a:spcBef>
              <a:spcAft>
                <a:spcPct val="15000"/>
              </a:spcAft>
              <a:defRPr/>
            </a:pPr>
            <a:r>
              <a:rPr lang="el-GR" sz="2200" smtClean="0"/>
              <a:t> υποχρεωτικά εκδίδεται από τον Ελεγκτή ειδική πράξη επί της απόφασης. Σε περίπτωση που διαπιστωθεί ότι η απόφαση είναι παράνομη τότε ακυρώνεται.</a:t>
            </a:r>
          </a:p>
          <a:p>
            <a:pPr marL="0" indent="0" algn="just" eaLnBrk="1" hangingPunct="1">
              <a:lnSpc>
                <a:spcPct val="90000"/>
              </a:lnSpc>
              <a:spcBef>
                <a:spcPct val="30000"/>
              </a:spcBef>
              <a:spcAft>
                <a:spcPct val="30000"/>
              </a:spcAft>
              <a:buFont typeface="Georgia" pitchFamily="18" charset="0"/>
              <a:buNone/>
              <a:defRPr/>
            </a:pPr>
            <a:r>
              <a:rPr lang="el-GR" sz="2400" smtClean="0"/>
              <a:t>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4294967295"/>
          </p:nvPr>
        </p:nvGraphicFramePr>
        <p:xfrm>
          <a:off x="1" y="1700808"/>
          <a:ext cx="9144000" cy="5157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9026" name="Rectangle 4"/>
          <p:cNvSpPr>
            <a:spLocks noGrp="1" noChangeArrowheads="1"/>
          </p:cNvSpPr>
          <p:nvPr>
            <p:ph type="title" idx="4294967295"/>
          </p:nvPr>
        </p:nvSpPr>
        <p:spPr/>
        <p:txBody>
          <a:bodyPr/>
          <a:lstStyle/>
          <a:p>
            <a:pPr eaLnBrk="1" hangingPunct="1"/>
            <a:r>
              <a:rPr lang="el-GR" smtClean="0">
                <a:latin typeface="Times New Roman" pitchFamily="18" charset="0"/>
              </a:rPr>
              <a:t>Έλεγχος προϋπολογισμού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323850" y="333375"/>
            <a:ext cx="6310313" cy="1139825"/>
          </a:xfrm>
        </p:spPr>
        <p:txBody>
          <a:bodyPr anchorCtr="1"/>
          <a:lstStyle/>
          <a:p>
            <a:pPr eaLnBrk="1" hangingPunct="1">
              <a:defRPr/>
            </a:pPr>
            <a:r>
              <a:rPr lang="el-GR" sz="3200" smtClean="0">
                <a:effectLst>
                  <a:outerShdw blurRad="38100" dist="38100" dir="2700000" algn="tl">
                    <a:srgbClr val="C0C0C0"/>
                  </a:outerShdw>
                </a:effectLst>
              </a:rPr>
              <a:t>Β. Αυτεπάγγελτος Έλεγχος Νομιμότητας</a:t>
            </a:r>
            <a:endParaRPr lang="el-GR" sz="1800" smtClean="0">
              <a:effectLst>
                <a:outerShdw blurRad="38100" dist="38100" dir="2700000" algn="tl">
                  <a:srgbClr val="C0C0C0"/>
                </a:outerShdw>
              </a:effectLst>
            </a:endParaRPr>
          </a:p>
        </p:txBody>
      </p:sp>
      <p:sp>
        <p:nvSpPr>
          <p:cNvPr id="130050" name="Rectangle 3"/>
          <p:cNvSpPr>
            <a:spLocks noGrp="1" noChangeArrowheads="1"/>
          </p:cNvSpPr>
          <p:nvPr>
            <p:ph type="body" idx="4294967295"/>
          </p:nvPr>
        </p:nvSpPr>
        <p:spPr>
          <a:xfrm>
            <a:off x="179388" y="2133600"/>
            <a:ext cx="8785225" cy="3843338"/>
          </a:xfrm>
        </p:spPr>
        <p:txBody>
          <a:bodyPr/>
          <a:lstStyle/>
          <a:p>
            <a:pPr marL="0" indent="0" algn="ctr" eaLnBrk="1" hangingPunct="1">
              <a:lnSpc>
                <a:spcPct val="110000"/>
              </a:lnSpc>
              <a:spcBef>
                <a:spcPct val="50000"/>
              </a:spcBef>
              <a:spcAft>
                <a:spcPct val="65000"/>
              </a:spcAft>
              <a:buFont typeface="Georgia" pitchFamily="18" charset="0"/>
              <a:buNone/>
            </a:pPr>
            <a:r>
              <a:rPr lang="el-GR" sz="2200" smtClean="0"/>
              <a:t>Ο Ελεγκτής Νομιμότητας πέρα από τις πράξεις που αποστέλλονται ή προσβάλλονται ενώπιον του, μπορεί &amp; </a:t>
            </a:r>
            <a:r>
              <a:rPr lang="el-GR" sz="2200" b="1" smtClean="0"/>
              <a:t>αυτεπαγγέλτως να ακυρώσει </a:t>
            </a:r>
            <a:r>
              <a:rPr lang="el-GR" sz="2200" smtClean="0"/>
              <a:t>οποιαδήποτε απόφαση των συλλογικών ή μονομελών οργάνων δήμων &amp; περιφερειών, των ΝΠΔΔ αυτών, </a:t>
            </a:r>
            <a:r>
              <a:rPr lang="el-GR" sz="2200" b="1" smtClean="0"/>
              <a:t>των επιχειρήσεων τους</a:t>
            </a:r>
            <a:r>
              <a:rPr lang="el-GR" sz="2200" smtClean="0"/>
              <a:t> και των συνδέσμων τους, για λόγους νομιμότητας, μέσα </a:t>
            </a:r>
            <a:r>
              <a:rPr lang="el-GR" sz="2200" b="1" smtClean="0"/>
              <a:t>σε προθεσμία 2 μηνών αφότου η απόφαση έχει δημοσιευθεί ή εκδοθεί.</a:t>
            </a:r>
            <a:endParaRPr lang="el-GR" sz="2200" smtClean="0"/>
          </a:p>
          <a:p>
            <a:pPr marL="0" indent="0" algn="just" eaLnBrk="1" hangingPunct="1">
              <a:lnSpc>
                <a:spcPct val="110000"/>
              </a:lnSpc>
              <a:spcBef>
                <a:spcPct val="50000"/>
              </a:spcBef>
              <a:spcAft>
                <a:spcPct val="65000"/>
              </a:spcAft>
            </a:pPr>
            <a:endParaRPr lang="el-GR" sz="22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idx="4294967295"/>
          </p:nvPr>
        </p:nvSpPr>
        <p:spPr>
          <a:xfrm>
            <a:off x="323850" y="188913"/>
            <a:ext cx="8640763" cy="1295400"/>
          </a:xfrm>
        </p:spPr>
        <p:txBody>
          <a:bodyPr anchorCtr="1"/>
          <a:lstStyle/>
          <a:p>
            <a:pPr eaLnBrk="1" hangingPunct="1"/>
            <a:r>
              <a:rPr lang="el-GR" sz="3200" b="1" smtClean="0">
                <a:solidFill>
                  <a:srgbClr val="009999"/>
                </a:solidFill>
              </a:rPr>
              <a:t/>
            </a:r>
            <a:br>
              <a:rPr lang="el-GR" sz="3200" b="1" smtClean="0">
                <a:solidFill>
                  <a:srgbClr val="009999"/>
                </a:solidFill>
              </a:rPr>
            </a:br>
            <a:r>
              <a:rPr lang="el-GR" sz="3200" b="1" smtClean="0"/>
              <a:t>Δημοσίευση αποφάσεων του Ελεγκτή Νομιμότητας</a:t>
            </a:r>
            <a:r>
              <a:rPr lang="el-GR" sz="3200" smtClean="0"/>
              <a:t/>
            </a:r>
            <a:br>
              <a:rPr lang="el-GR" sz="3200" smtClean="0"/>
            </a:br>
            <a:endParaRPr lang="el-GR" sz="3200" smtClean="0"/>
          </a:p>
        </p:txBody>
      </p:sp>
      <p:sp>
        <p:nvSpPr>
          <p:cNvPr id="68611" name="Rectangle 3"/>
          <p:cNvSpPr>
            <a:spLocks noGrp="1" noChangeArrowheads="1"/>
          </p:cNvSpPr>
          <p:nvPr>
            <p:ph type="body" idx="4294967295"/>
          </p:nvPr>
        </p:nvSpPr>
        <p:spPr/>
        <p:txBody>
          <a:bodyPr/>
          <a:lstStyle/>
          <a:p>
            <a:pPr marL="0" indent="0" algn="ctr" eaLnBrk="1" hangingPunct="1">
              <a:buFont typeface="Georgia" pitchFamily="18" charset="0"/>
              <a:buNone/>
              <a:defRPr/>
            </a:pPr>
            <a:r>
              <a:rPr lang="el-GR" sz="2300" smtClean="0"/>
              <a:t>Οι αποφάσεις του Ελεγκτή Νομιμότητας υποχρεωτικά:</a:t>
            </a:r>
          </a:p>
          <a:p>
            <a:pPr marL="0" indent="0" algn="ctr" eaLnBrk="1" hangingPunct="1">
              <a:defRPr/>
            </a:pPr>
            <a:r>
              <a:rPr lang="el-GR" sz="2300" smtClean="0"/>
              <a:t> κοινοποιούνται στους ενδιαφερόμενους &amp; σε αυτόν που έχει ασκήσει την προσφυγή, </a:t>
            </a:r>
            <a:r>
              <a:rPr lang="el-GR" sz="2300" b="1" smtClean="0"/>
              <a:t>εντός 5 ημερών από την έκδοση τους</a:t>
            </a:r>
          </a:p>
          <a:p>
            <a:pPr marL="0" indent="0" algn="ctr" eaLnBrk="1" hangingPunct="1">
              <a:buFont typeface="Georgia" pitchFamily="18" charset="0"/>
              <a:buNone/>
              <a:defRPr/>
            </a:pPr>
            <a:endParaRPr lang="el-GR" sz="2300" b="1" smtClean="0"/>
          </a:p>
          <a:p>
            <a:pPr marL="0" indent="0" algn="ctr" eaLnBrk="1" hangingPunct="1">
              <a:defRPr/>
            </a:pPr>
            <a:r>
              <a:rPr lang="el-GR" sz="2300" smtClean="0"/>
              <a:t> αναρτώνται στο διαδίκτυο αμελλητί &amp; δημοσιεύονται υποχρεωτικά, με φροντίδα των νομικών προσώπων, τις πράξεις των οποίων αφορούν, στο κατάστημα τους. </a:t>
            </a:r>
            <a:endParaRPr lang="el-GR" sz="23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0"/>
            <a:ext cx="9144000" cy="1139825"/>
          </a:xfrm>
        </p:spPr>
        <p:txBody>
          <a:bodyPr anchorCtr="1"/>
          <a:lstStyle/>
          <a:p>
            <a:pPr eaLnBrk="1" hangingPunct="1">
              <a:defRPr/>
            </a:pPr>
            <a:r>
              <a:rPr lang="el-GR" sz="3100" smtClean="0">
                <a:effectLst>
                  <a:outerShdw blurRad="38100" dist="38100" dir="2700000" algn="tl">
                    <a:srgbClr val="C0C0C0"/>
                  </a:outerShdw>
                </a:effectLst>
              </a:rPr>
              <a:t>Γ. Διαδικασία Προσφυγής κατά Αποφάσεων</a:t>
            </a:r>
          </a:p>
        </p:txBody>
      </p:sp>
      <p:sp>
        <p:nvSpPr>
          <p:cNvPr id="70659" name="Rectangle 3"/>
          <p:cNvSpPr>
            <a:spLocks noGrp="1" noChangeArrowheads="1"/>
          </p:cNvSpPr>
          <p:nvPr>
            <p:ph type="body" idx="4294967295"/>
          </p:nvPr>
        </p:nvSpPr>
        <p:spPr>
          <a:xfrm>
            <a:off x="107950" y="1052513"/>
            <a:ext cx="9036050" cy="5805487"/>
          </a:xfrm>
        </p:spPr>
        <p:txBody>
          <a:bodyPr/>
          <a:lstStyle/>
          <a:p>
            <a:pPr algn="just" eaLnBrk="1" hangingPunct="1">
              <a:lnSpc>
                <a:spcPct val="90000"/>
              </a:lnSpc>
              <a:spcBef>
                <a:spcPct val="30000"/>
              </a:spcBef>
              <a:spcAft>
                <a:spcPct val="30000"/>
              </a:spcAft>
              <a:buFont typeface="Georgia" pitchFamily="18" charset="0"/>
              <a:buNone/>
              <a:defRPr/>
            </a:pPr>
            <a:endParaRPr lang="el-GR" sz="2000" b="1" smtClean="0"/>
          </a:p>
          <a:p>
            <a:pPr algn="just" eaLnBrk="1" hangingPunct="1">
              <a:lnSpc>
                <a:spcPct val="90000"/>
              </a:lnSpc>
              <a:spcBef>
                <a:spcPct val="30000"/>
              </a:spcBef>
              <a:spcAft>
                <a:spcPct val="30000"/>
              </a:spcAft>
              <a:buFont typeface="Georgia" pitchFamily="18" charset="0"/>
              <a:buNone/>
              <a:defRPr/>
            </a:pPr>
            <a:r>
              <a:rPr lang="el-GR" sz="2000" b="1" smtClean="0"/>
              <a:t>Οποιοσδήποτε έχει έννομο συμφέρον:</a:t>
            </a:r>
          </a:p>
          <a:p>
            <a:pPr algn="just" eaLnBrk="1" hangingPunct="1">
              <a:lnSpc>
                <a:spcPct val="90000"/>
              </a:lnSpc>
              <a:spcBef>
                <a:spcPct val="30000"/>
              </a:spcBef>
              <a:spcAft>
                <a:spcPct val="30000"/>
              </a:spcAft>
              <a:defRPr/>
            </a:pPr>
            <a:r>
              <a:rPr lang="el-GR" sz="2000" smtClean="0"/>
              <a:t>Μπορεί να προσβάλει </a:t>
            </a:r>
            <a:r>
              <a:rPr lang="el-GR" sz="2000" b="1" smtClean="0"/>
              <a:t>αποφάσεις</a:t>
            </a:r>
            <a:r>
              <a:rPr lang="el-GR" sz="2000" smtClean="0"/>
              <a:t> των συλλογικών ή μονομελών οργάνων δήμων, περιφερειών, ΝΠΔΔ αυτών &amp; συνδέσμων </a:t>
            </a:r>
            <a:r>
              <a:rPr lang="el-GR" sz="2000" b="1" smtClean="0">
                <a:solidFill>
                  <a:srgbClr val="CC3300"/>
                </a:solidFill>
              </a:rPr>
              <a:t>(ΌΧΙ ΕΠΙΧΕΙΡΗΣΕΩΝ)</a:t>
            </a:r>
            <a:r>
              <a:rPr lang="el-GR" sz="2000" smtClean="0"/>
              <a:t> για </a:t>
            </a:r>
            <a:r>
              <a:rPr lang="el-GR" sz="2000" u="sng" smtClean="0"/>
              <a:t>λόγους νομιμότητας</a:t>
            </a:r>
            <a:r>
              <a:rPr lang="el-GR" sz="2000" smtClean="0"/>
              <a:t>, </a:t>
            </a:r>
            <a:r>
              <a:rPr lang="el-GR" sz="2000" b="1" smtClean="0"/>
              <a:t>μέσα σε 15 μέρες. Η προθεσμία αρχίζει από τη δημοσίευση της απόφασης ή την ανάρτηση της στο διαδίκτυο ή από την κοινοποίηση της ή αφότου έλαβε γνώση αυτής</a:t>
            </a:r>
            <a:endParaRPr lang="el-GR" sz="2000" smtClean="0"/>
          </a:p>
          <a:p>
            <a:pPr algn="just" eaLnBrk="1" hangingPunct="1">
              <a:lnSpc>
                <a:spcPct val="90000"/>
              </a:lnSpc>
              <a:spcBef>
                <a:spcPct val="30000"/>
              </a:spcBef>
              <a:spcAft>
                <a:spcPct val="30000"/>
              </a:spcAft>
              <a:defRPr/>
            </a:pPr>
            <a:r>
              <a:rPr lang="el-GR" sz="2000" smtClean="0"/>
              <a:t>Μπορεί να προσφύγει </a:t>
            </a:r>
            <a:r>
              <a:rPr lang="el-GR" sz="2000" b="1" u="sng" smtClean="0"/>
              <a:t>κατά παράλειψης οφειλόμενης νόμιμης ενέργειας</a:t>
            </a:r>
            <a:r>
              <a:rPr lang="el-GR" sz="2000" b="1" smtClean="0"/>
              <a:t> </a:t>
            </a:r>
            <a:r>
              <a:rPr lang="el-GR" sz="2000" smtClean="0"/>
              <a:t>των προαναφερθέντων οργάνων, </a:t>
            </a:r>
            <a:r>
              <a:rPr lang="el-GR" sz="2000" b="1" smtClean="0"/>
              <a:t>εντός 10 ημερών από την άπρακτη παρέλευση της ειδικής προθεσμίας </a:t>
            </a:r>
            <a:r>
              <a:rPr lang="el-GR" sz="2000" smtClean="0"/>
              <a:t>που τυχόν τάσσει ο νόμος για την έκδοση της οικείας πράξης, διαφορετικά μετά την παρέλευση τριμήνου από την υποβολή της σχετικής αίτησης του ενδιαφερομένου, </a:t>
            </a:r>
          </a:p>
          <a:p>
            <a:pPr algn="just" eaLnBrk="1" hangingPunct="1">
              <a:lnSpc>
                <a:spcPct val="90000"/>
              </a:lnSpc>
              <a:spcBef>
                <a:spcPct val="30000"/>
              </a:spcBef>
              <a:spcAft>
                <a:spcPct val="30000"/>
              </a:spcAft>
              <a:defRPr/>
            </a:pPr>
            <a:r>
              <a:rPr lang="el-GR" sz="2000" smtClean="0">
                <a:effectLst>
                  <a:outerShdw blurRad="38100" dist="38100" dir="2700000" algn="tl">
                    <a:srgbClr val="C0C0C0"/>
                  </a:outerShdw>
                </a:effectLst>
              </a:rPr>
              <a:t>Ο Ελεγκτής Νομιμότητας αποφαίνεται επί της προσφυγής μέσα </a:t>
            </a:r>
            <a:r>
              <a:rPr lang="el-GR" sz="2000" b="1" smtClean="0">
                <a:effectLst>
                  <a:outerShdw blurRad="38100" dist="38100" dir="2700000" algn="tl">
                    <a:srgbClr val="C0C0C0"/>
                  </a:outerShdw>
                </a:effectLst>
              </a:rPr>
              <a:t>σε αποκλειστική προθεσμία 2 μηνών από την υποβολή της.</a:t>
            </a:r>
            <a:r>
              <a:rPr lang="el-GR" sz="2000" smtClean="0">
                <a:effectLst>
                  <a:outerShdw blurRad="38100" dist="38100" dir="2700000" algn="tl">
                    <a:srgbClr val="C0C0C0"/>
                  </a:outerShdw>
                </a:effectLst>
              </a:rPr>
              <a:t> Αν παρέλθει η ανωτέρω προθεσμία χωρίς απόφαση θεωρείται ότι η προσφυγή έχει σιωπηρώς απορριφθεί.</a:t>
            </a:r>
          </a:p>
          <a:p>
            <a:pPr algn="just" eaLnBrk="1" hangingPunct="1">
              <a:lnSpc>
                <a:spcPct val="90000"/>
              </a:lnSpc>
              <a:spcBef>
                <a:spcPct val="30000"/>
              </a:spcBef>
              <a:spcAft>
                <a:spcPct val="30000"/>
              </a:spcAft>
              <a:defRPr/>
            </a:pPr>
            <a:endParaRPr lang="el-GR" sz="2000" smtClean="0"/>
          </a:p>
          <a:p>
            <a:pPr algn="just" eaLnBrk="1" hangingPunct="1">
              <a:lnSpc>
                <a:spcPct val="90000"/>
              </a:lnSpc>
              <a:spcBef>
                <a:spcPct val="30000"/>
              </a:spcBef>
              <a:spcAft>
                <a:spcPct val="30000"/>
              </a:spcAft>
              <a:defRPr/>
            </a:pPr>
            <a:endParaRPr lang="el-GR" sz="16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188913"/>
            <a:ext cx="9251950" cy="936625"/>
          </a:xfrm>
        </p:spPr>
        <p:txBody>
          <a:bodyPr anchorCtr="1"/>
          <a:lstStyle/>
          <a:p>
            <a:pPr eaLnBrk="1" hangingPunct="1">
              <a:defRPr/>
            </a:pPr>
            <a:r>
              <a:rPr lang="el-GR" sz="3600" smtClean="0">
                <a:effectLst>
                  <a:outerShdw blurRad="38100" dist="38100" dir="2700000" algn="tl">
                    <a:srgbClr val="C0C0C0"/>
                  </a:outerShdw>
                </a:effectLst>
              </a:rPr>
              <a:t>Δ. Αναστολή Εκτέλεσης-Απόφαση επί της προσφυγής </a:t>
            </a:r>
            <a:endParaRPr lang="el-GR" sz="2000" smtClean="0">
              <a:effectLst>
                <a:outerShdw blurRad="38100" dist="38100" dir="2700000" algn="tl">
                  <a:srgbClr val="C0C0C0"/>
                </a:outerShdw>
              </a:effectLst>
            </a:endParaRPr>
          </a:p>
        </p:txBody>
      </p:sp>
      <p:sp>
        <p:nvSpPr>
          <p:cNvPr id="16387" name="Rectangle 3"/>
          <p:cNvSpPr>
            <a:spLocks noGrp="1" noChangeArrowheads="1"/>
          </p:cNvSpPr>
          <p:nvPr>
            <p:ph type="body" idx="4294967295"/>
          </p:nvPr>
        </p:nvSpPr>
        <p:spPr>
          <a:xfrm>
            <a:off x="0" y="1341438"/>
            <a:ext cx="8893175" cy="5516562"/>
          </a:xfrm>
        </p:spPr>
        <p:txBody>
          <a:bodyPr/>
          <a:lstStyle/>
          <a:p>
            <a:pPr algn="just" eaLnBrk="1" hangingPunct="1">
              <a:lnSpc>
                <a:spcPct val="90000"/>
              </a:lnSpc>
              <a:spcBef>
                <a:spcPct val="30000"/>
              </a:spcBef>
              <a:spcAft>
                <a:spcPct val="30000"/>
              </a:spcAft>
              <a:defRPr/>
            </a:pPr>
            <a:endParaRPr lang="el-GR" sz="2400" smtClean="0">
              <a:effectLst>
                <a:outerShdw blurRad="38100" dist="38100" dir="2700000" algn="tl">
                  <a:srgbClr val="C0C0C0"/>
                </a:outerShdw>
              </a:effectLst>
            </a:endParaRPr>
          </a:p>
          <a:p>
            <a:pPr algn="just" eaLnBrk="1" hangingPunct="1">
              <a:lnSpc>
                <a:spcPct val="90000"/>
              </a:lnSpc>
              <a:spcBef>
                <a:spcPct val="30000"/>
              </a:spcBef>
              <a:spcAft>
                <a:spcPct val="30000"/>
              </a:spcAft>
              <a:defRPr/>
            </a:pPr>
            <a:endParaRPr lang="el-GR" sz="2400" smtClean="0">
              <a:effectLst>
                <a:outerShdw blurRad="38100" dist="38100" dir="2700000" algn="tl">
                  <a:srgbClr val="C0C0C0"/>
                </a:outerShdw>
              </a:effectLst>
            </a:endParaRPr>
          </a:p>
          <a:p>
            <a:pPr algn="just" eaLnBrk="1" hangingPunct="1">
              <a:lnSpc>
                <a:spcPct val="90000"/>
              </a:lnSpc>
              <a:spcBef>
                <a:spcPct val="30000"/>
              </a:spcBef>
              <a:spcAft>
                <a:spcPct val="30000"/>
              </a:spcAft>
              <a:defRPr/>
            </a:pPr>
            <a:r>
              <a:rPr lang="el-GR" sz="2400" smtClean="0">
                <a:effectLst>
                  <a:outerShdw blurRad="38100" dist="38100" dir="2700000" algn="tl">
                    <a:srgbClr val="C0C0C0"/>
                  </a:outerShdw>
                </a:effectLst>
              </a:rPr>
              <a:t>Ο Ελεγκτής Νομιμότητας αποφαίνεται επί της προσφυγής μέσα </a:t>
            </a:r>
            <a:r>
              <a:rPr lang="el-GR" sz="2400" b="1" smtClean="0">
                <a:effectLst>
                  <a:outerShdw blurRad="38100" dist="38100" dir="2700000" algn="tl">
                    <a:srgbClr val="C0C0C0"/>
                  </a:outerShdw>
                </a:effectLst>
              </a:rPr>
              <a:t>σε αποκλειστική προθεσμία 2 μηνών από την υποβολή της.</a:t>
            </a:r>
            <a:r>
              <a:rPr lang="el-GR" sz="2400" smtClean="0">
                <a:effectLst>
                  <a:outerShdw blurRad="38100" dist="38100" dir="2700000" algn="tl">
                    <a:srgbClr val="C0C0C0"/>
                  </a:outerShdw>
                </a:effectLst>
              </a:rPr>
              <a:t> Αν παρέλθει η ανωτέρω προθεσμία χωρίς απόφαση θεωρείται ότι η προσφυγή έχει σιωπηρώς απορριφθεί.</a:t>
            </a:r>
          </a:p>
          <a:p>
            <a:pPr algn="just" eaLnBrk="1" hangingPunct="1">
              <a:lnSpc>
                <a:spcPct val="90000"/>
              </a:lnSpc>
              <a:spcBef>
                <a:spcPct val="30000"/>
              </a:spcBef>
              <a:spcAft>
                <a:spcPct val="30000"/>
              </a:spcAft>
              <a:defRPr/>
            </a:pPr>
            <a:r>
              <a:rPr lang="el-GR" sz="2400" smtClean="0">
                <a:solidFill>
                  <a:schemeClr val="tx2"/>
                </a:solidFill>
                <a:effectLst>
                  <a:outerShdw blurRad="38100" dist="38100" dir="2700000" algn="tl">
                    <a:srgbClr val="C0C0C0"/>
                  </a:outerShdw>
                </a:effectLst>
              </a:rPr>
              <a:t>Ο Ελεγκτής Νομιμότητας δύναται με απόφαση του να χορηγήσει </a:t>
            </a:r>
            <a:r>
              <a:rPr lang="el-GR" sz="2400" b="1" smtClean="0">
                <a:solidFill>
                  <a:schemeClr val="tx2"/>
                </a:solidFill>
                <a:effectLst>
                  <a:outerShdw blurRad="38100" dist="38100" dir="2700000" algn="tl">
                    <a:srgbClr val="C0C0C0"/>
                  </a:outerShdw>
                </a:effectLst>
              </a:rPr>
              <a:t>αναστολή εκτέλεσης</a:t>
            </a:r>
            <a:r>
              <a:rPr lang="el-GR" sz="2400" smtClean="0">
                <a:solidFill>
                  <a:schemeClr val="tx2"/>
                </a:solidFill>
                <a:effectLst>
                  <a:outerShdw blurRad="38100" dist="38100" dir="2700000" algn="tl">
                    <a:srgbClr val="C0C0C0"/>
                  </a:outerShdw>
                </a:effectLst>
              </a:rPr>
              <a:t> της προσβαλλόμενης πράξης, εφόσον η προσφυγή παρίσταται προδήλως βάσιμη ή κρίνεται ότι ο ασκών την ειδική διοικητική προσφυγή θα υποστεί ανεπανόρθωτη ή δυσχερώς επανορθώσιμη βλάβη μέχρι την εξέταση της.</a:t>
            </a:r>
          </a:p>
          <a:p>
            <a:pPr algn="just" eaLnBrk="1" hangingPunct="1">
              <a:lnSpc>
                <a:spcPct val="90000"/>
              </a:lnSpc>
              <a:buFont typeface="Georgia" pitchFamily="18" charset="0"/>
              <a:buNone/>
              <a:defRPr/>
            </a:pPr>
            <a:endParaRPr lang="el-GR" sz="1800" smtClean="0">
              <a:solidFill>
                <a:schemeClr val="tx2"/>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07950" y="115888"/>
            <a:ext cx="9036050" cy="1152525"/>
          </a:xfrm>
        </p:spPr>
        <p:txBody>
          <a:bodyPr anchorCtr="1"/>
          <a:lstStyle/>
          <a:p>
            <a:pPr eaLnBrk="1" hangingPunct="1">
              <a:defRPr/>
            </a:pPr>
            <a:r>
              <a:rPr lang="el-GR" sz="2000" smtClean="0">
                <a:effectLst>
                  <a:outerShdw blurRad="38100" dist="38100" dir="2700000" algn="tl">
                    <a:srgbClr val="C0C0C0"/>
                  </a:outerShdw>
                </a:effectLst>
              </a:rPr>
              <a:t/>
            </a:r>
            <a:br>
              <a:rPr lang="el-GR" sz="2000" smtClean="0">
                <a:effectLst>
                  <a:outerShdw blurRad="38100" dist="38100" dir="2700000" algn="tl">
                    <a:srgbClr val="C0C0C0"/>
                  </a:outerShdw>
                </a:effectLst>
              </a:rPr>
            </a:br>
            <a:r>
              <a:rPr lang="el-GR" sz="2000" smtClean="0">
                <a:effectLst>
                  <a:outerShdw blurRad="38100" dist="38100" dir="2700000" algn="tl">
                    <a:srgbClr val="C0C0C0"/>
                  </a:outerShdw>
                </a:effectLst>
              </a:rPr>
              <a:t>Αιρετά Όργανα που υπόκεινται στον πειθαρχικό έλεγχο:</a:t>
            </a:r>
            <a:br>
              <a:rPr lang="el-GR" sz="2000" smtClean="0">
                <a:effectLst>
                  <a:outerShdw blurRad="38100" dist="38100" dir="2700000" algn="tl">
                    <a:srgbClr val="C0C0C0"/>
                  </a:outerShdw>
                </a:effectLst>
              </a:rPr>
            </a:br>
            <a:endParaRPr lang="el-GR" sz="2000" smtClean="0">
              <a:effectLst>
                <a:outerShdw blurRad="38100" dist="38100" dir="2700000" algn="tl">
                  <a:srgbClr val="C0C0C0"/>
                </a:outerShdw>
              </a:effectLst>
            </a:endParaRPr>
          </a:p>
        </p:txBody>
      </p:sp>
      <p:sp>
        <p:nvSpPr>
          <p:cNvPr id="50179" name="Rectangle 3"/>
          <p:cNvSpPr>
            <a:spLocks noGrp="1" noChangeArrowheads="1"/>
          </p:cNvSpPr>
          <p:nvPr>
            <p:ph type="body" idx="4294967295"/>
          </p:nvPr>
        </p:nvSpPr>
        <p:spPr>
          <a:xfrm>
            <a:off x="179388" y="1412875"/>
            <a:ext cx="8856662" cy="5111750"/>
          </a:xfrm>
        </p:spPr>
        <p:txBody>
          <a:bodyPr/>
          <a:lstStyle/>
          <a:p>
            <a:pPr marL="0" indent="0" algn="ctr" eaLnBrk="1" hangingPunct="1">
              <a:lnSpc>
                <a:spcPct val="80000"/>
              </a:lnSpc>
              <a:spcBef>
                <a:spcPct val="50000"/>
              </a:spcBef>
              <a:spcAft>
                <a:spcPct val="50000"/>
              </a:spcAft>
              <a:buFont typeface="Georgia" pitchFamily="18" charset="0"/>
              <a:buNone/>
              <a:defRPr/>
            </a:pPr>
            <a:endParaRPr lang="el-GR" sz="2000" b="1" i="1" smtClean="0">
              <a:solidFill>
                <a:srgbClr val="B2B2B2"/>
              </a:solidFill>
              <a:effectLst>
                <a:outerShdw blurRad="38100" dist="38100" dir="2700000" algn="tl">
                  <a:srgbClr val="C0C0C0"/>
                </a:outerShdw>
              </a:effectLst>
            </a:endParaRPr>
          </a:p>
          <a:p>
            <a:pPr marL="0" indent="0" eaLnBrk="1" hangingPunct="1">
              <a:lnSpc>
                <a:spcPct val="80000"/>
              </a:lnSpc>
              <a:spcBef>
                <a:spcPct val="50000"/>
              </a:spcBef>
              <a:spcAft>
                <a:spcPct val="50000"/>
              </a:spcAft>
              <a:defRPr/>
            </a:pPr>
            <a:r>
              <a:rPr lang="el-GR" sz="2000" smtClean="0"/>
              <a:t>οι περιφερειάρχες, </a:t>
            </a:r>
          </a:p>
          <a:p>
            <a:pPr marL="0" indent="0" algn="just" eaLnBrk="1" hangingPunct="1">
              <a:lnSpc>
                <a:spcPct val="80000"/>
              </a:lnSpc>
              <a:spcBef>
                <a:spcPct val="50000"/>
              </a:spcBef>
              <a:spcAft>
                <a:spcPct val="50000"/>
              </a:spcAft>
              <a:defRPr/>
            </a:pPr>
            <a:r>
              <a:rPr lang="el-GR" sz="2000" smtClean="0"/>
              <a:t> οι αντιπεριφερειάρχες, </a:t>
            </a:r>
          </a:p>
          <a:p>
            <a:pPr marL="0" indent="0" algn="just" eaLnBrk="1" hangingPunct="1">
              <a:lnSpc>
                <a:spcPct val="80000"/>
              </a:lnSpc>
              <a:spcBef>
                <a:spcPct val="50000"/>
              </a:spcBef>
              <a:spcAft>
                <a:spcPct val="50000"/>
              </a:spcAft>
              <a:defRPr/>
            </a:pPr>
            <a:r>
              <a:rPr lang="el-GR" sz="2000" smtClean="0"/>
              <a:t> οι περιφερειακοί σύμβουλοι, </a:t>
            </a:r>
          </a:p>
          <a:p>
            <a:pPr marL="0" indent="0" algn="just" eaLnBrk="1" hangingPunct="1">
              <a:lnSpc>
                <a:spcPct val="80000"/>
              </a:lnSpc>
              <a:spcBef>
                <a:spcPct val="50000"/>
              </a:spcBef>
              <a:spcAft>
                <a:spcPct val="50000"/>
              </a:spcAft>
              <a:defRPr/>
            </a:pPr>
            <a:r>
              <a:rPr lang="el-GR" sz="2000" smtClean="0"/>
              <a:t> οι δήμαρχοι, οι δημοτικοί σύμβουλοι, </a:t>
            </a:r>
          </a:p>
          <a:p>
            <a:pPr marL="0" indent="0" algn="just" eaLnBrk="1" hangingPunct="1">
              <a:lnSpc>
                <a:spcPct val="80000"/>
              </a:lnSpc>
              <a:spcBef>
                <a:spcPct val="50000"/>
              </a:spcBef>
              <a:spcAft>
                <a:spcPct val="50000"/>
              </a:spcAft>
              <a:defRPr/>
            </a:pPr>
            <a:r>
              <a:rPr lang="el-GR" sz="2000" smtClean="0"/>
              <a:t> οι σύμβουλοι τοπικών ή δημοτικών κοινοτήτων &amp; οι εκπρόσωποι τοπικών κοινοτήτων, </a:t>
            </a:r>
          </a:p>
          <a:p>
            <a:pPr marL="0" indent="0" algn="just" eaLnBrk="1" hangingPunct="1">
              <a:lnSpc>
                <a:spcPct val="80000"/>
              </a:lnSpc>
              <a:spcBef>
                <a:spcPct val="50000"/>
              </a:spcBef>
              <a:spcAft>
                <a:spcPct val="50000"/>
              </a:spcAft>
              <a:defRPr/>
            </a:pPr>
            <a:r>
              <a:rPr lang="el-GR" sz="2000" smtClean="0"/>
              <a:t> τα μέλη του ΔΣ των δημοτικών &amp; περιφερειακών ΝΠΔΔ &amp; της εκτελεστικής επιτροπής των αντίστοιχων ιδρυμάτων</a:t>
            </a:r>
            <a:endParaRPr lang="el-GR" sz="2000" b="1"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79388" y="188913"/>
            <a:ext cx="4330700" cy="922337"/>
          </a:xfrm>
        </p:spPr>
        <p:txBody>
          <a:bodyPr anchorCtr="1"/>
          <a:lstStyle/>
          <a:p>
            <a:pPr eaLnBrk="1" hangingPunct="1">
              <a:defRPr/>
            </a:pPr>
            <a:r>
              <a:rPr lang="el-GR" sz="3600" smtClean="0">
                <a:effectLst>
                  <a:outerShdw blurRad="38100" dist="38100" dir="2700000" algn="tl">
                    <a:srgbClr val="C0C0C0"/>
                  </a:outerShdw>
                </a:effectLst>
              </a:rPr>
              <a:t> Αστική Ευθύνη Οργάνων</a:t>
            </a:r>
          </a:p>
        </p:txBody>
      </p:sp>
      <p:sp>
        <p:nvSpPr>
          <p:cNvPr id="69635" name="Rectangle 3"/>
          <p:cNvSpPr>
            <a:spLocks noGrp="1" noChangeArrowheads="1"/>
          </p:cNvSpPr>
          <p:nvPr>
            <p:ph type="body" idx="4294967295"/>
          </p:nvPr>
        </p:nvSpPr>
        <p:spPr>
          <a:xfrm>
            <a:off x="107950" y="1600200"/>
            <a:ext cx="8785225" cy="4924425"/>
          </a:xfrm>
        </p:spPr>
        <p:txBody>
          <a:bodyPr/>
          <a:lstStyle/>
          <a:p>
            <a:pPr algn="just" eaLnBrk="1" hangingPunct="1">
              <a:spcBef>
                <a:spcPct val="50000"/>
              </a:spcBef>
              <a:spcAft>
                <a:spcPct val="50000"/>
              </a:spcAft>
              <a:buFont typeface="Georgia" pitchFamily="18" charset="0"/>
              <a:buNone/>
              <a:defRPr/>
            </a:pPr>
            <a:r>
              <a:rPr lang="el-GR" sz="2400" b="1" smtClean="0">
                <a:effectLst>
                  <a:outerShdw blurRad="38100" dist="38100" dir="2700000" algn="tl">
                    <a:srgbClr val="C0C0C0"/>
                  </a:outerShdw>
                </a:effectLst>
              </a:rPr>
              <a:t>Προϋποθέσεις (σωρευτικά):</a:t>
            </a:r>
          </a:p>
          <a:p>
            <a:pPr algn="just" eaLnBrk="1" hangingPunct="1">
              <a:spcBef>
                <a:spcPct val="50000"/>
              </a:spcBef>
              <a:spcAft>
                <a:spcPct val="50000"/>
              </a:spcAft>
              <a:defRPr/>
            </a:pPr>
            <a:r>
              <a:rPr lang="el-GR" sz="2400" smtClean="0"/>
              <a:t>πρόκληση ζημίας σε βάρος της περιουσίας των δήμων, περιφερειών ή νομικών τους προσώπων </a:t>
            </a:r>
          </a:p>
          <a:p>
            <a:pPr algn="just" eaLnBrk="1" hangingPunct="1">
              <a:spcBef>
                <a:spcPct val="50000"/>
              </a:spcBef>
              <a:spcAft>
                <a:spcPct val="50000"/>
              </a:spcAft>
              <a:defRPr/>
            </a:pPr>
            <a:r>
              <a:rPr lang="el-GR" sz="2400" smtClean="0"/>
              <a:t>από δόλο ή βαριά αμέλεια, </a:t>
            </a:r>
          </a:p>
          <a:p>
            <a:pPr algn="ctr" eaLnBrk="1" hangingPunct="1">
              <a:spcBef>
                <a:spcPct val="50000"/>
              </a:spcBef>
              <a:spcAft>
                <a:spcPct val="50000"/>
              </a:spcAft>
              <a:buFont typeface="Georgia" pitchFamily="18" charset="0"/>
              <a:buNone/>
              <a:defRPr/>
            </a:pPr>
            <a:r>
              <a:rPr lang="el-GR" sz="2400" i="1" smtClean="0">
                <a:solidFill>
                  <a:srgbClr val="B2B2B2"/>
                </a:solidFill>
                <a:effectLst>
                  <a:outerShdw blurRad="38100" dist="38100" dir="2700000" algn="tl">
                    <a:srgbClr val="C0C0C0"/>
                  </a:outerShdw>
                </a:effectLst>
              </a:rPr>
              <a:t>οφείλουν να αποζημιώσουν το δήμο, την περιφέρεια, το ΝΠΔΔ ή το ίδρυμα για κάθε θετική ζημία.</a:t>
            </a:r>
          </a:p>
          <a:p>
            <a:pPr algn="just" eaLnBrk="1" hangingPunct="1">
              <a:spcBef>
                <a:spcPct val="50000"/>
              </a:spcBef>
              <a:spcAft>
                <a:spcPct val="50000"/>
              </a:spcAft>
              <a:buFont typeface="Georgia" pitchFamily="18" charset="0"/>
              <a:buNone/>
              <a:defRPr/>
            </a:pPr>
            <a:endParaRPr lang="el-GR" smtClean="0">
              <a:effectLst>
                <a:outerShdw blurRad="38100" dist="38100" dir="2700000" algn="tl">
                  <a:srgbClr val="C0C0C0"/>
                </a:outerShdw>
              </a:effectLst>
            </a:endParaRPr>
          </a:p>
          <a:p>
            <a:pPr eaLnBrk="1" hangingPunct="1">
              <a:defRPr/>
            </a:pPr>
            <a:endParaRPr lang="el-GR" sz="24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79388" y="115888"/>
            <a:ext cx="6480175" cy="879475"/>
          </a:xfrm>
        </p:spPr>
        <p:txBody>
          <a:bodyPr anchorCtr="1"/>
          <a:lstStyle/>
          <a:p>
            <a:pPr eaLnBrk="1" hangingPunct="1">
              <a:defRPr/>
            </a:pPr>
            <a:r>
              <a:rPr lang="el-GR" sz="3600" smtClean="0">
                <a:effectLst>
                  <a:outerShdw blurRad="38100" dist="38100" dir="2700000" algn="tl">
                    <a:srgbClr val="C0C0C0"/>
                  </a:outerShdw>
                </a:effectLst>
              </a:rPr>
              <a:t>Διαδικασία</a:t>
            </a:r>
            <a:r>
              <a:rPr lang="el-GR" sz="3200" smtClean="0">
                <a:effectLst>
                  <a:outerShdw blurRad="38100" dist="38100" dir="2700000" algn="tl">
                    <a:srgbClr val="C0C0C0"/>
                  </a:outerShdw>
                </a:effectLst>
              </a:rPr>
              <a:t> </a:t>
            </a:r>
            <a:r>
              <a:rPr lang="el-GR" sz="3600" smtClean="0">
                <a:effectLst>
                  <a:outerShdw blurRad="38100" dist="38100" dir="2700000" algn="tl">
                    <a:srgbClr val="C0C0C0"/>
                  </a:outerShdw>
                </a:effectLst>
              </a:rPr>
              <a:t>καταλογισμού</a:t>
            </a:r>
          </a:p>
        </p:txBody>
      </p:sp>
      <p:sp>
        <p:nvSpPr>
          <p:cNvPr id="51203" name="Rectangle 3"/>
          <p:cNvSpPr>
            <a:spLocks noGrp="1" noChangeArrowheads="1"/>
          </p:cNvSpPr>
          <p:nvPr>
            <p:ph type="body" idx="4294967295"/>
          </p:nvPr>
        </p:nvSpPr>
        <p:spPr>
          <a:xfrm>
            <a:off x="107950" y="1196975"/>
            <a:ext cx="9036050" cy="5472113"/>
          </a:xfrm>
        </p:spPr>
        <p:txBody>
          <a:bodyPr/>
          <a:lstStyle/>
          <a:p>
            <a:pPr marL="0" indent="0" algn="ctr" eaLnBrk="1" hangingPunct="1">
              <a:lnSpc>
                <a:spcPct val="105000"/>
              </a:lnSpc>
              <a:buFont typeface="Georgia" pitchFamily="18" charset="0"/>
              <a:buNone/>
              <a:defRPr/>
            </a:pPr>
            <a:r>
              <a:rPr lang="el-GR" sz="2000" i="1" smtClean="0">
                <a:solidFill>
                  <a:srgbClr val="0099CC"/>
                </a:solidFill>
              </a:rPr>
              <a:t>Η ζημία καταλογίζεται με </a:t>
            </a:r>
            <a:r>
              <a:rPr lang="el-GR" sz="2000" i="1" u="sng" smtClean="0">
                <a:solidFill>
                  <a:srgbClr val="0099CC"/>
                </a:solidFill>
              </a:rPr>
              <a:t>αιτιολογημένη πράξη τριμελούς ελεγκτικής επιτροπής,</a:t>
            </a:r>
            <a:r>
              <a:rPr lang="el-GR" sz="2000" i="1" smtClean="0">
                <a:solidFill>
                  <a:srgbClr val="0099CC"/>
                </a:solidFill>
              </a:rPr>
              <a:t> που συγκροτείται στην έδρα της οικείας Αποκεντρωμένης Διοίκησης με απόφαση του ΓΓ και αποτελείται από:</a:t>
            </a:r>
            <a:endParaRPr lang="el-GR" sz="2000" smtClean="0">
              <a:solidFill>
                <a:srgbClr val="0099CC"/>
              </a:solidFill>
              <a:effectLst>
                <a:outerShdw blurRad="38100" dist="38100" dir="2700000" algn="tl">
                  <a:srgbClr val="C0C0C0"/>
                </a:outerShdw>
              </a:effectLst>
            </a:endParaRPr>
          </a:p>
          <a:p>
            <a:pPr marL="0" indent="0" algn="just" eaLnBrk="1" hangingPunct="1">
              <a:lnSpc>
                <a:spcPct val="95000"/>
              </a:lnSpc>
              <a:spcAft>
                <a:spcPct val="35000"/>
              </a:spcAft>
              <a:buFont typeface="Georgia" pitchFamily="18" charset="0"/>
              <a:buNone/>
              <a:defRPr/>
            </a:pPr>
            <a:r>
              <a:rPr lang="el-GR" sz="2000" smtClean="0">
                <a:effectLst>
                  <a:outerShdw blurRad="38100" dist="38100" dir="2700000" algn="tl">
                    <a:srgbClr val="C0C0C0"/>
                  </a:outerShdw>
                </a:effectLst>
              </a:rPr>
              <a:t>α. Ε</a:t>
            </a:r>
            <a:r>
              <a:rPr lang="el-GR" sz="2000" smtClean="0"/>
              <a:t>πίτροπο του Ελεγκτικού Συνεδρίου, που ορίζεται μαζί με τον αναπληρωτή του από τον Πρόεδρο του Ελεγκτικού Συνεδρίου,</a:t>
            </a:r>
          </a:p>
          <a:p>
            <a:pPr marL="0" indent="0" algn="just" eaLnBrk="1" hangingPunct="1">
              <a:lnSpc>
                <a:spcPct val="95000"/>
              </a:lnSpc>
              <a:spcAft>
                <a:spcPct val="35000"/>
              </a:spcAft>
              <a:buFont typeface="Georgia" pitchFamily="18" charset="0"/>
              <a:buNone/>
              <a:defRPr/>
            </a:pPr>
            <a:r>
              <a:rPr lang="el-GR" sz="2000" smtClean="0"/>
              <a:t>β.  Τον Ελεγκτή Νομιμότητας της οικείας ΑΥΕ ΟΤΑ, </a:t>
            </a:r>
          </a:p>
          <a:p>
            <a:pPr marL="0" indent="0" algn="just" eaLnBrk="1" hangingPunct="1">
              <a:lnSpc>
                <a:spcPct val="95000"/>
              </a:lnSpc>
              <a:spcAft>
                <a:spcPct val="35000"/>
              </a:spcAft>
              <a:buFont typeface="Georgia" pitchFamily="18" charset="0"/>
              <a:buNone/>
              <a:defRPr/>
            </a:pPr>
            <a:r>
              <a:rPr lang="el-GR" sz="2000" smtClean="0"/>
              <a:t>γ.  Όταν αφορά δήμους και νομικά πρόσωπα αυτών, 1 εκπρόσωπο της οικείας Περιφερειακής Ένωσης Δήμων &amp; όταν αφορά περιφέρειες 1 εκπρόσωπο της Ένωσης Περιφερειών</a:t>
            </a:r>
          </a:p>
          <a:p>
            <a:pPr marL="0" indent="0" algn="ctr" eaLnBrk="1" hangingPunct="1">
              <a:lnSpc>
                <a:spcPct val="80000"/>
              </a:lnSpc>
              <a:spcAft>
                <a:spcPct val="5000"/>
              </a:spcAft>
              <a:buFont typeface="Georgia" pitchFamily="18" charset="0"/>
              <a:buNone/>
              <a:defRPr/>
            </a:pPr>
            <a:r>
              <a:rPr lang="el-GR" sz="2000" i="1" smtClean="0">
                <a:solidFill>
                  <a:schemeClr val="tx2"/>
                </a:solidFill>
              </a:rPr>
              <a:t>Η επιτροπή εξετάζει τις υποθέσεις ύστερα:</a:t>
            </a:r>
          </a:p>
          <a:p>
            <a:pPr marL="0" indent="0" algn="ctr" eaLnBrk="1" hangingPunct="1">
              <a:lnSpc>
                <a:spcPct val="80000"/>
              </a:lnSpc>
              <a:spcAft>
                <a:spcPct val="5000"/>
              </a:spcAft>
              <a:defRPr/>
            </a:pPr>
            <a:r>
              <a:rPr lang="el-GR" sz="2000" i="1" smtClean="0">
                <a:solidFill>
                  <a:schemeClr val="tx2"/>
                </a:solidFill>
              </a:rPr>
              <a:t> από αίτηση του θιγόμενου φορέα ή</a:t>
            </a:r>
          </a:p>
          <a:p>
            <a:pPr marL="0" indent="0" algn="ctr" eaLnBrk="1" hangingPunct="1">
              <a:lnSpc>
                <a:spcPct val="80000"/>
              </a:lnSpc>
              <a:spcAft>
                <a:spcPct val="5000"/>
              </a:spcAft>
              <a:defRPr/>
            </a:pPr>
            <a:r>
              <a:rPr lang="el-GR" sz="2000" i="1" smtClean="0">
                <a:solidFill>
                  <a:schemeClr val="tx2"/>
                </a:solidFill>
              </a:rPr>
              <a:t> με αίτημα του οικείου ΓΓ της Αποκεντρωμένης Διοίκησης που ενεργεί αυτεπαγγέλτως ή</a:t>
            </a:r>
          </a:p>
          <a:p>
            <a:pPr marL="0" indent="0" algn="ctr" eaLnBrk="1" hangingPunct="1">
              <a:lnSpc>
                <a:spcPct val="80000"/>
              </a:lnSpc>
              <a:spcAft>
                <a:spcPct val="5000"/>
              </a:spcAft>
              <a:defRPr/>
            </a:pPr>
            <a:r>
              <a:rPr lang="el-GR" sz="2000" i="1" smtClean="0">
                <a:solidFill>
                  <a:schemeClr val="tx2"/>
                </a:solidFill>
              </a:rPr>
              <a:t> ύστερα από αίτηση οποιουδήποτε δημότη</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idx="4294967295"/>
          </p:nvPr>
        </p:nvSpPr>
        <p:spPr>
          <a:xfrm>
            <a:off x="0" y="457200"/>
            <a:ext cx="8572500" cy="6400800"/>
          </a:xfrm>
        </p:spPr>
        <p:txBody>
          <a:bodyPr/>
          <a:lstStyle/>
          <a:p>
            <a:pPr eaLnBrk="1" hangingPunct="1">
              <a:lnSpc>
                <a:spcPct val="80000"/>
              </a:lnSpc>
            </a:pPr>
            <a:r>
              <a:rPr lang="el-GR" sz="3600" b="1" u="sng" smtClean="0"/>
              <a:t>Η αναγκαιότητα ενός νέου συστήματος διακυβέρνησης: </a:t>
            </a:r>
          </a:p>
          <a:p>
            <a:pPr eaLnBrk="1" hangingPunct="1">
              <a:lnSpc>
                <a:spcPct val="80000"/>
              </a:lnSpc>
            </a:pPr>
            <a:endParaRPr lang="el-GR" sz="1400" u="sng" smtClean="0"/>
          </a:p>
          <a:p>
            <a:pPr eaLnBrk="1" hangingPunct="1">
              <a:lnSpc>
                <a:spcPct val="80000"/>
              </a:lnSpc>
              <a:buFont typeface="Wingdings" pitchFamily="2" charset="2"/>
              <a:buChar char="v"/>
            </a:pPr>
            <a:r>
              <a:rPr lang="el-GR" sz="1600" b="1" smtClean="0"/>
              <a:t>Η διεύρυνση των αρμοδιοτήτων των Δήμων και ο νέος ρόλος (κυρίως αναπτυξιακός) της δευτεροβάθμιας αυτοδιοίκησης (των Περιφερειών) </a:t>
            </a:r>
          </a:p>
          <a:p>
            <a:pPr eaLnBrk="1" hangingPunct="1">
              <a:lnSpc>
                <a:spcPct val="80000"/>
              </a:lnSpc>
            </a:pPr>
            <a:endParaRPr lang="el-GR" sz="1600" b="1" smtClean="0"/>
          </a:p>
          <a:p>
            <a:pPr eaLnBrk="1" hangingPunct="1">
              <a:lnSpc>
                <a:spcPct val="80000"/>
              </a:lnSpc>
              <a:buFont typeface="Wingdings" pitchFamily="2" charset="2"/>
              <a:buChar char="v"/>
            </a:pPr>
            <a:r>
              <a:rPr lang="el-GR" sz="1600" b="1" smtClean="0"/>
              <a:t>Η αναδιάταξη πληθυσμιακών μεγεθών τόσο στον πρώτο (μείωση των Δήμων στο 1/3 περίπου) όσο και στον δεύτερο (μείωση στο ¼ περίπου) βαθμό</a:t>
            </a:r>
          </a:p>
          <a:p>
            <a:pPr eaLnBrk="1" hangingPunct="1">
              <a:lnSpc>
                <a:spcPct val="80000"/>
              </a:lnSpc>
            </a:pPr>
            <a:endParaRPr lang="el-GR" sz="1600" b="1" smtClean="0"/>
          </a:p>
          <a:p>
            <a:pPr eaLnBrk="1" hangingPunct="1">
              <a:lnSpc>
                <a:spcPct val="80000"/>
              </a:lnSpc>
              <a:buFont typeface="Wingdings" pitchFamily="2" charset="2"/>
              <a:buChar char="v"/>
            </a:pPr>
            <a:r>
              <a:rPr lang="el-GR" sz="1600" b="1" smtClean="0"/>
              <a:t>Η αύξηση της εδαφικής έκτασης και των αποστάσεων εντός του Δήμου/ τ</a:t>
            </a:r>
            <a:r>
              <a:rPr lang="el-GR" sz="1600" b="1" smtClean="0">
                <a:latin typeface="Arial" charset="0"/>
              </a:rPr>
              <a:t>ου δεύτερου βαθμού</a:t>
            </a:r>
            <a:r>
              <a:rPr lang="el-GR" sz="1600" b="1" smtClean="0"/>
              <a:t> </a:t>
            </a:r>
          </a:p>
          <a:p>
            <a:pPr eaLnBrk="1" hangingPunct="1">
              <a:lnSpc>
                <a:spcPct val="80000"/>
              </a:lnSpc>
              <a:buFont typeface="Wingdings" pitchFamily="2" charset="2"/>
              <a:buChar char="v"/>
            </a:pPr>
            <a:endParaRPr lang="el-GR" sz="1600" b="1" smtClean="0"/>
          </a:p>
          <a:p>
            <a:pPr eaLnBrk="1" hangingPunct="1">
              <a:lnSpc>
                <a:spcPct val="80000"/>
              </a:lnSpc>
              <a:buFont typeface="Wingdings" pitchFamily="2" charset="2"/>
              <a:buChar char="v"/>
            </a:pPr>
            <a:r>
              <a:rPr lang="el-GR" sz="1600" b="1" smtClean="0"/>
              <a:t>Τα προβλήματα («δημαρχοκεντρισμός») του παλαιού συστήματος διακυβέρνησης</a:t>
            </a:r>
          </a:p>
          <a:p>
            <a:pPr eaLnBrk="1" hangingPunct="1">
              <a:lnSpc>
                <a:spcPct val="80000"/>
              </a:lnSpc>
            </a:pPr>
            <a:endParaRPr lang="el-GR" sz="1400" b="1" smtClean="0"/>
          </a:p>
          <a:p>
            <a:pPr eaLnBrk="1" hangingPunct="1">
              <a:lnSpc>
                <a:spcPct val="80000"/>
              </a:lnSpc>
              <a:buFont typeface="Wingdings" pitchFamily="2" charset="2"/>
              <a:buChar char="v"/>
            </a:pPr>
            <a:r>
              <a:rPr lang="el-GR" b="1" smtClean="0"/>
              <a:t>Η ενσωμάτωση νέων αρχών δημοκρατικής διακυβέρνησης: </a:t>
            </a:r>
            <a:endParaRPr lang="el-GR" b="1" smtClean="0">
              <a:latin typeface="Arial" charset="0"/>
            </a:endParaRPr>
          </a:p>
          <a:p>
            <a:pPr eaLnBrk="1" hangingPunct="1">
              <a:lnSpc>
                <a:spcPct val="80000"/>
              </a:lnSpc>
            </a:pPr>
            <a:endParaRPr lang="el-GR" sz="1400" b="1" smtClean="0">
              <a:latin typeface="Arial" charset="0"/>
            </a:endParaRPr>
          </a:p>
          <a:p>
            <a:pPr eaLnBrk="1" hangingPunct="1">
              <a:lnSpc>
                <a:spcPct val="80000"/>
              </a:lnSpc>
              <a:buFont typeface="Arial" charset="0"/>
              <a:buChar char="•"/>
            </a:pPr>
            <a:r>
              <a:rPr lang="el-GR" sz="1600" b="1" smtClean="0"/>
              <a:t>Συμμετοχή του πολίτη </a:t>
            </a:r>
          </a:p>
          <a:p>
            <a:pPr eaLnBrk="1" hangingPunct="1">
              <a:lnSpc>
                <a:spcPct val="80000"/>
              </a:lnSpc>
              <a:buFont typeface="Arial" charset="0"/>
              <a:buChar char="•"/>
            </a:pPr>
            <a:endParaRPr lang="el-GR" sz="1600" b="1" smtClean="0"/>
          </a:p>
          <a:p>
            <a:pPr eaLnBrk="1" hangingPunct="1">
              <a:lnSpc>
                <a:spcPct val="80000"/>
              </a:lnSpc>
              <a:buFont typeface="Arial" charset="0"/>
              <a:buChar char="•"/>
            </a:pPr>
            <a:r>
              <a:rPr lang="el-GR" sz="1600" b="1" smtClean="0"/>
              <a:t>Διαβούλευση πριν ληφθούν αποφάσεις</a:t>
            </a:r>
          </a:p>
          <a:p>
            <a:pPr eaLnBrk="1" hangingPunct="1">
              <a:lnSpc>
                <a:spcPct val="80000"/>
              </a:lnSpc>
              <a:buFont typeface="Arial" charset="0"/>
              <a:buChar char="•"/>
            </a:pPr>
            <a:endParaRPr lang="el-GR" sz="1600" b="1" smtClean="0"/>
          </a:p>
          <a:p>
            <a:pPr eaLnBrk="1" hangingPunct="1">
              <a:lnSpc>
                <a:spcPct val="80000"/>
              </a:lnSpc>
              <a:buFont typeface="Arial" charset="0"/>
              <a:buChar char="•"/>
            </a:pPr>
            <a:r>
              <a:rPr lang="el-GR" sz="1600" b="1" smtClean="0"/>
              <a:t>Διαφάνεια στην άσκηση εξουσίας</a:t>
            </a:r>
          </a:p>
          <a:p>
            <a:pPr eaLnBrk="1" hangingPunct="1">
              <a:lnSpc>
                <a:spcPct val="80000"/>
              </a:lnSpc>
              <a:buFont typeface="Arial" charset="0"/>
              <a:buNone/>
            </a:pPr>
            <a:endParaRPr lang="el-GR" sz="1600" b="1" smtClean="0"/>
          </a:p>
          <a:p>
            <a:pPr eaLnBrk="1" hangingPunct="1">
              <a:lnSpc>
                <a:spcPct val="80000"/>
              </a:lnSpc>
              <a:buFont typeface="Arial" charset="0"/>
              <a:buChar char="•"/>
            </a:pPr>
            <a:r>
              <a:rPr lang="el-GR" sz="1600" b="1" smtClean="0"/>
              <a:t>Λογοδοσία εκείνων που ασκούν δημόσια εξουσία </a:t>
            </a:r>
          </a:p>
          <a:p>
            <a:pPr eaLnBrk="1" hangingPunct="1">
              <a:lnSpc>
                <a:spcPct val="80000"/>
              </a:lnSpc>
            </a:pPr>
            <a:endParaRPr lang="el-GR" sz="1400" smtClean="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188913"/>
            <a:ext cx="6986588" cy="1139825"/>
          </a:xfrm>
        </p:spPr>
        <p:txBody>
          <a:bodyPr anchorCtr="1"/>
          <a:lstStyle/>
          <a:p>
            <a:pPr eaLnBrk="1" hangingPunct="1">
              <a:defRPr/>
            </a:pPr>
            <a:r>
              <a:rPr lang="el-GR" sz="3600" smtClean="0">
                <a:effectLst>
                  <a:outerShdw blurRad="38100" dist="38100" dir="2700000" algn="tl">
                    <a:srgbClr val="C0C0C0"/>
                  </a:outerShdw>
                </a:effectLst>
              </a:rPr>
              <a:t>Διαδικασία Προσφυγής κατά των πράξεων της Επιτροπής</a:t>
            </a:r>
          </a:p>
        </p:txBody>
      </p:sp>
      <p:sp>
        <p:nvSpPr>
          <p:cNvPr id="137218" name="Rectangle 3"/>
          <p:cNvSpPr>
            <a:spLocks noGrp="1" noChangeArrowheads="1"/>
          </p:cNvSpPr>
          <p:nvPr>
            <p:ph type="body" idx="4294967295"/>
          </p:nvPr>
        </p:nvSpPr>
        <p:spPr>
          <a:xfrm>
            <a:off x="0" y="2781300"/>
            <a:ext cx="8713788" cy="2952750"/>
          </a:xfrm>
        </p:spPr>
        <p:txBody>
          <a:bodyPr/>
          <a:lstStyle/>
          <a:p>
            <a:pPr marL="0" indent="0" algn="just" eaLnBrk="1" hangingPunct="1">
              <a:lnSpc>
                <a:spcPct val="95000"/>
              </a:lnSpc>
              <a:spcBef>
                <a:spcPct val="50000"/>
              </a:spcBef>
              <a:spcAft>
                <a:spcPct val="50000"/>
              </a:spcAft>
            </a:pPr>
            <a:r>
              <a:rPr lang="el-GR" sz="1800" smtClean="0"/>
              <a:t> </a:t>
            </a:r>
            <a:r>
              <a:rPr lang="el-GR" sz="2000" smtClean="0"/>
              <a:t>στο Διοικητικό Εφετείο, σε προθεσμία </a:t>
            </a:r>
            <a:r>
              <a:rPr lang="el-GR" sz="2000" b="1" u="sng" smtClean="0"/>
              <a:t>60 ημερών</a:t>
            </a:r>
            <a:r>
              <a:rPr lang="el-GR" sz="2000" smtClean="0"/>
              <a:t> από την κοινοποίηση της πράξης καταλογισμού. Η </a:t>
            </a:r>
            <a:r>
              <a:rPr lang="el-GR" sz="2000" b="1" smtClean="0"/>
              <a:t>προθεσμία</a:t>
            </a:r>
            <a:r>
              <a:rPr lang="el-GR" sz="2000" smtClean="0"/>
              <a:t> για την άσκηση της προσφυγής &amp; </a:t>
            </a:r>
            <a:r>
              <a:rPr lang="el-GR" sz="2000" b="1" smtClean="0"/>
              <a:t>η άσκηση της αναστέλλουν την εκτέλεση της πράξης της επιτροπής</a:t>
            </a:r>
            <a:r>
              <a:rPr lang="el-GR" sz="2000" smtClean="0"/>
              <a:t>,</a:t>
            </a:r>
          </a:p>
          <a:p>
            <a:pPr marL="0" indent="0" algn="just" eaLnBrk="1" hangingPunct="1">
              <a:lnSpc>
                <a:spcPct val="95000"/>
              </a:lnSpc>
              <a:spcBef>
                <a:spcPct val="50000"/>
              </a:spcBef>
              <a:spcAft>
                <a:spcPct val="50000"/>
              </a:spcAft>
            </a:pPr>
            <a:r>
              <a:rPr lang="el-GR" sz="2000" smtClean="0"/>
              <a:t> Κατά της απόφασης του Διοικητικού Εφετείου μπορεί να ασκηθεί αίτηση αναιρέσεως ενώπιον του ΣτΕ,</a:t>
            </a:r>
          </a:p>
          <a:p>
            <a:pPr marL="0" indent="0" algn="just" eaLnBrk="1" hangingPunct="1">
              <a:lnSpc>
                <a:spcPct val="95000"/>
              </a:lnSpc>
              <a:spcBef>
                <a:spcPct val="50000"/>
              </a:spcBef>
              <a:spcAft>
                <a:spcPct val="50000"/>
              </a:spcAft>
              <a:buFont typeface="Georgia" pitchFamily="18" charset="0"/>
              <a:buNone/>
            </a:pPr>
            <a:r>
              <a:rPr lang="el-GR" sz="2000" smtClean="0"/>
              <a:t> </a:t>
            </a:r>
          </a:p>
        </p:txBody>
      </p:sp>
      <p:pic>
        <p:nvPicPr>
          <p:cNvPr id="137219" name="Picture 4" descr="MC900215486[1]"/>
          <p:cNvPicPr>
            <a:picLocks noChangeAspect="1" noChangeArrowheads="1"/>
          </p:cNvPicPr>
          <p:nvPr/>
        </p:nvPicPr>
        <p:blipFill>
          <a:blip r:embed="rId2">
            <a:lum bright="-6000" contrast="-12000"/>
          </a:blip>
          <a:srcRect/>
          <a:stretch>
            <a:fillRect/>
          </a:stretch>
        </p:blipFill>
        <p:spPr bwMode="auto">
          <a:xfrm>
            <a:off x="8027988" y="115888"/>
            <a:ext cx="1006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179388" y="115888"/>
            <a:ext cx="5616575" cy="1139825"/>
          </a:xfrm>
        </p:spPr>
        <p:txBody>
          <a:bodyPr anchorCtr="1"/>
          <a:lstStyle/>
          <a:p>
            <a:pPr eaLnBrk="1" hangingPunct="1">
              <a:defRPr/>
            </a:pPr>
            <a:r>
              <a:rPr lang="el-GR" sz="3600" smtClean="0">
                <a:effectLst>
                  <a:outerShdw blurRad="38100" dist="38100" dir="2700000" algn="tl">
                    <a:srgbClr val="C0C0C0"/>
                  </a:outerShdw>
                </a:effectLst>
              </a:rPr>
              <a:t>Πειθαρχική Ευθύνη</a:t>
            </a:r>
          </a:p>
        </p:txBody>
      </p:sp>
      <p:sp>
        <p:nvSpPr>
          <p:cNvPr id="23555" name="Rectangle 3"/>
          <p:cNvSpPr>
            <a:spLocks noGrp="1" noChangeArrowheads="1"/>
          </p:cNvSpPr>
          <p:nvPr>
            <p:ph type="body" idx="4294967295"/>
          </p:nvPr>
        </p:nvSpPr>
        <p:spPr>
          <a:xfrm>
            <a:off x="0" y="1412875"/>
            <a:ext cx="9144000" cy="5445125"/>
          </a:xfrm>
        </p:spPr>
        <p:txBody>
          <a:bodyPr/>
          <a:lstStyle/>
          <a:p>
            <a:pPr marL="0" indent="0" algn="ctr" eaLnBrk="1" hangingPunct="1">
              <a:lnSpc>
                <a:spcPct val="95000"/>
              </a:lnSpc>
              <a:spcBef>
                <a:spcPct val="45000"/>
              </a:spcBef>
              <a:spcAft>
                <a:spcPct val="40000"/>
              </a:spcAft>
              <a:buFont typeface="Georgia" pitchFamily="18" charset="0"/>
              <a:buNone/>
              <a:defRPr/>
            </a:pPr>
            <a:r>
              <a:rPr lang="el-GR" sz="1600" b="1" i="1" smtClean="0">
                <a:solidFill>
                  <a:schemeClr val="tx2"/>
                </a:solidFill>
                <a:effectLst>
                  <a:outerShdw blurRad="38100" dist="38100" dir="2700000" algn="tl">
                    <a:srgbClr val="C0C0C0"/>
                  </a:outerShdw>
                </a:effectLst>
              </a:rPr>
              <a:t>Ο Ελεγκτής Νομιμότητας μπορεί να επιβάλλει τις πειθαρχικές ποινές της αργίας (έως 6 μήνες) και της έκπτωσης:</a:t>
            </a:r>
          </a:p>
          <a:p>
            <a:pPr marL="0" indent="0" algn="just" eaLnBrk="1" hangingPunct="1">
              <a:lnSpc>
                <a:spcPct val="95000"/>
              </a:lnSpc>
              <a:spcBef>
                <a:spcPct val="45000"/>
              </a:spcBef>
              <a:spcAft>
                <a:spcPct val="40000"/>
              </a:spcAft>
              <a:buFont typeface="Georgia" pitchFamily="18" charset="0"/>
              <a:buNone/>
              <a:defRPr/>
            </a:pPr>
            <a:r>
              <a:rPr lang="el-GR" sz="1600" smtClean="0"/>
              <a:t>α. αν έχουν διαπράξει σοβαρή παράβαση των καθηκόντων τους ή υπέρβαση της αρμοδιότητας τους από δόλο ή βαριά αμέλεια</a:t>
            </a:r>
          </a:p>
          <a:p>
            <a:pPr marL="0" indent="0" algn="just" eaLnBrk="1" hangingPunct="1">
              <a:lnSpc>
                <a:spcPct val="95000"/>
              </a:lnSpc>
              <a:spcBef>
                <a:spcPct val="45000"/>
              </a:spcBef>
              <a:spcAft>
                <a:spcPct val="40000"/>
              </a:spcAft>
              <a:buFont typeface="Georgia" pitchFamily="18" charset="0"/>
              <a:buNone/>
              <a:defRPr/>
            </a:pPr>
            <a:r>
              <a:rPr lang="el-GR" sz="1600" smtClean="0"/>
              <a:t>β. αν έχουν διαπράξει παραβάσεις των καθηκόντων που τους έχουν ανατεθεί σύμφωνα με ειδικές νομοθετικές ρυθμίσεις</a:t>
            </a:r>
          </a:p>
          <a:p>
            <a:pPr marL="0" indent="0" algn="ctr" eaLnBrk="1" hangingPunct="1">
              <a:lnSpc>
                <a:spcPct val="95000"/>
              </a:lnSpc>
              <a:spcBef>
                <a:spcPct val="45000"/>
              </a:spcBef>
              <a:spcAft>
                <a:spcPct val="40000"/>
              </a:spcAft>
              <a:buFont typeface="Georgia" pitchFamily="18" charset="0"/>
              <a:buNone/>
              <a:defRPr/>
            </a:pPr>
            <a:r>
              <a:rPr lang="el-GR" sz="1600" i="1" smtClean="0">
                <a:solidFill>
                  <a:srgbClr val="B2B2B2"/>
                </a:solidFill>
              </a:rPr>
              <a:t>Τα πειθαρχικά παραπτώματα  υπόκεινται σε </a:t>
            </a:r>
            <a:r>
              <a:rPr lang="el-GR" sz="1600" b="1" i="1" smtClean="0">
                <a:solidFill>
                  <a:srgbClr val="B2B2B2"/>
                </a:solidFill>
              </a:rPr>
              <a:t>πενταετή παραγραφή, η οποία αρχίζει από την ημέρα που διαπράχθηκαν</a:t>
            </a:r>
          </a:p>
          <a:p>
            <a:pPr marL="0" indent="0" algn="just" eaLnBrk="1" hangingPunct="1">
              <a:lnSpc>
                <a:spcPct val="115000"/>
              </a:lnSpc>
              <a:spcBef>
                <a:spcPct val="60000"/>
              </a:spcBef>
              <a:spcAft>
                <a:spcPct val="65000"/>
              </a:spcAft>
              <a:defRPr/>
            </a:pPr>
            <a:r>
              <a:rPr lang="el-GR" sz="1800" i="1" smtClean="0">
                <a:solidFill>
                  <a:srgbClr val="0099CC"/>
                </a:solidFill>
              </a:rPr>
              <a:t> </a:t>
            </a:r>
            <a:r>
              <a:rPr lang="el-GR" sz="1800" smtClean="0">
                <a:effectLst>
                  <a:outerShdw blurRad="38100" dist="38100" dir="2700000" algn="tl">
                    <a:srgbClr val="C0C0C0"/>
                  </a:outerShdw>
                </a:effectLst>
              </a:rPr>
              <a:t>ο ενδιαφερόμενος μπορεί μέσα σε 30 ημέρες από την κοινοποίηση της απόφασης του Ελεγκτή Νομιμότητας να προσφύγει κατά αυτής στο ΣτΕ, το οποίο κρίνει την υπόθεση &amp; κατ` ουσία</a:t>
            </a:r>
          </a:p>
          <a:p>
            <a:pPr marL="0" indent="0" algn="just" eaLnBrk="1" hangingPunct="1">
              <a:lnSpc>
                <a:spcPct val="115000"/>
              </a:lnSpc>
              <a:spcBef>
                <a:spcPct val="60000"/>
              </a:spcBef>
              <a:spcAft>
                <a:spcPct val="65000"/>
              </a:spcAft>
              <a:defRPr/>
            </a:pPr>
            <a:r>
              <a:rPr lang="el-GR" sz="1800" smtClean="0">
                <a:effectLst>
                  <a:outerShdw blurRad="38100" dist="38100" dir="2700000" algn="tl">
                    <a:srgbClr val="C0C0C0"/>
                  </a:outerShdw>
                </a:effectLst>
              </a:rPr>
              <a:t> η προθεσμία για την άσκηση της προσφυγής αναστέλλει την εκτέλεση της απόφασης που επιβάλλει την ποινή. </a:t>
            </a:r>
          </a:p>
          <a:p>
            <a:pPr marL="0" indent="0" algn="ctr" eaLnBrk="1" hangingPunct="1">
              <a:lnSpc>
                <a:spcPct val="95000"/>
              </a:lnSpc>
              <a:spcBef>
                <a:spcPct val="45000"/>
              </a:spcBef>
              <a:spcAft>
                <a:spcPct val="40000"/>
              </a:spcAft>
              <a:buFont typeface="Georgia" pitchFamily="18" charset="0"/>
              <a:buNone/>
              <a:defRPr/>
            </a:pPr>
            <a:endParaRPr lang="el-GR" sz="1600" b="1" i="1" smtClean="0">
              <a:solidFill>
                <a:srgbClr val="B2B2B2"/>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188913"/>
            <a:ext cx="9144000" cy="1081087"/>
          </a:xfrm>
        </p:spPr>
        <p:txBody>
          <a:bodyPr anchorCtr="1"/>
          <a:lstStyle/>
          <a:p>
            <a:pPr eaLnBrk="1" hangingPunct="1">
              <a:defRPr/>
            </a:pPr>
            <a:r>
              <a:rPr lang="el-GR" sz="3400" b="1" smtClean="0">
                <a:effectLst>
                  <a:outerShdw blurRad="38100" dist="38100" dir="2700000" algn="tl">
                    <a:srgbClr val="C0C0C0"/>
                  </a:outerShdw>
                </a:effectLst>
              </a:rPr>
              <a:t/>
            </a:r>
            <a:br>
              <a:rPr lang="el-GR" sz="3400" b="1" smtClean="0">
                <a:effectLst>
                  <a:outerShdw blurRad="38100" dist="38100" dir="2700000" algn="tl">
                    <a:srgbClr val="C0C0C0"/>
                  </a:outerShdw>
                </a:effectLst>
              </a:rPr>
            </a:br>
            <a:r>
              <a:rPr lang="el-GR" sz="3000" b="1" smtClean="0">
                <a:effectLst>
                  <a:outerShdw blurRad="38100" dist="38100" dir="2700000" algn="tl">
                    <a:srgbClr val="C0C0C0"/>
                  </a:outerShdw>
                </a:effectLst>
              </a:rPr>
              <a:t>Διαδικασία επιβολής πειθαρχικών ποινών της αργίας &amp; έκπτωσης</a:t>
            </a:r>
            <a:r>
              <a:rPr lang="el-GR" sz="3000" u="sng" smtClean="0">
                <a:effectLst>
                  <a:outerShdw blurRad="38100" dist="38100" dir="2700000" algn="tl">
                    <a:srgbClr val="C0C0C0"/>
                  </a:outerShdw>
                </a:effectLst>
              </a:rPr>
              <a:t/>
            </a:r>
            <a:br>
              <a:rPr lang="el-GR" sz="3000" u="sng" smtClean="0">
                <a:effectLst>
                  <a:outerShdw blurRad="38100" dist="38100" dir="2700000" algn="tl">
                    <a:srgbClr val="C0C0C0"/>
                  </a:outerShdw>
                </a:effectLst>
              </a:rPr>
            </a:br>
            <a:endParaRPr lang="el-GR" sz="3000" u="sng" smtClean="0">
              <a:effectLst>
                <a:outerShdw blurRad="38100" dist="38100" dir="2700000" algn="tl">
                  <a:srgbClr val="C0C0C0"/>
                </a:outerShdw>
              </a:effectLst>
            </a:endParaRPr>
          </a:p>
        </p:txBody>
      </p:sp>
      <p:sp>
        <p:nvSpPr>
          <p:cNvPr id="139266" name="Rectangle 3"/>
          <p:cNvSpPr>
            <a:spLocks noGrp="1" noChangeArrowheads="1"/>
          </p:cNvSpPr>
          <p:nvPr>
            <p:ph type="body" idx="4294967295"/>
          </p:nvPr>
        </p:nvSpPr>
        <p:spPr>
          <a:xfrm>
            <a:off x="107950" y="1412875"/>
            <a:ext cx="8856663" cy="5445125"/>
          </a:xfrm>
        </p:spPr>
        <p:txBody>
          <a:bodyPr/>
          <a:lstStyle/>
          <a:p>
            <a:pPr marL="447675" indent="-447675" algn="just" eaLnBrk="1" hangingPunct="1">
              <a:lnSpc>
                <a:spcPct val="85000"/>
              </a:lnSpc>
              <a:spcAft>
                <a:spcPct val="20000"/>
              </a:spcAft>
            </a:pPr>
            <a:endParaRPr lang="el-GR" sz="2000" smtClean="0"/>
          </a:p>
          <a:p>
            <a:pPr marL="447675" indent="-447675" algn="just" eaLnBrk="1" hangingPunct="1">
              <a:lnSpc>
                <a:spcPct val="85000"/>
              </a:lnSpc>
              <a:spcAft>
                <a:spcPct val="20000"/>
              </a:spcAft>
            </a:pPr>
            <a:r>
              <a:rPr lang="el-GR" sz="2000" smtClean="0"/>
              <a:t>Με αιτιολογημένη απόφαση του Ελεγκτή Νομιμότητας.</a:t>
            </a:r>
          </a:p>
          <a:p>
            <a:pPr marL="447675" indent="-447675" algn="just" eaLnBrk="1" hangingPunct="1">
              <a:lnSpc>
                <a:spcPct val="85000"/>
              </a:lnSpc>
              <a:spcAft>
                <a:spcPct val="20000"/>
              </a:spcAft>
            </a:pPr>
            <a:r>
              <a:rPr lang="el-GR" sz="2000" smtClean="0"/>
              <a:t>Μετά από απολογία του εγκαλουμένου, ύστερα από κλήση του Ελεγκτή που τάσσει  προθεσμία όχι μικρότερη από 10 ημέρες.</a:t>
            </a:r>
          </a:p>
          <a:p>
            <a:pPr marL="447675" indent="-447675" algn="just" eaLnBrk="1" hangingPunct="1">
              <a:lnSpc>
                <a:spcPct val="85000"/>
              </a:lnSpc>
              <a:spcAft>
                <a:spcPct val="20000"/>
              </a:spcAft>
            </a:pPr>
            <a:r>
              <a:rPr lang="el-GR" sz="2000" smtClean="0"/>
              <a:t>Σύμφωνη γνώμη πειθαρχικού συμβουλίου, που συγκροτείται από τον Ελεγκτή Νομιμότητας με σύνθεση:</a:t>
            </a:r>
          </a:p>
          <a:p>
            <a:pPr marL="447675" indent="-447675" algn="ctr" eaLnBrk="1" hangingPunct="1">
              <a:lnSpc>
                <a:spcPct val="85000"/>
              </a:lnSpc>
              <a:spcAft>
                <a:spcPct val="20000"/>
              </a:spcAft>
              <a:buFont typeface="Georgia" pitchFamily="18" charset="0"/>
              <a:buNone/>
            </a:pPr>
            <a:endParaRPr lang="el-GR" sz="2000" i="1" smtClean="0">
              <a:solidFill>
                <a:schemeClr val="accent1"/>
              </a:solidFill>
            </a:endParaRPr>
          </a:p>
          <a:p>
            <a:pPr marL="447675" indent="-447675" algn="just" eaLnBrk="1" hangingPunct="1">
              <a:lnSpc>
                <a:spcPct val="85000"/>
              </a:lnSpc>
              <a:spcAft>
                <a:spcPct val="20000"/>
              </a:spcAft>
              <a:buFont typeface="Georgia" pitchFamily="18" charset="0"/>
              <a:buNone/>
            </a:pPr>
            <a:r>
              <a:rPr lang="el-GR" sz="2000" smtClean="0"/>
              <a:t>α)   τον πρόεδρο του Εφετείου της έδρας της ΑΥΕ ΟΤΑ</a:t>
            </a:r>
          </a:p>
          <a:p>
            <a:pPr marL="447675" indent="-447675" algn="just" eaLnBrk="1" hangingPunct="1">
              <a:lnSpc>
                <a:spcPct val="85000"/>
              </a:lnSpc>
              <a:spcAft>
                <a:spcPct val="20000"/>
              </a:spcAft>
              <a:buFont typeface="Georgia" pitchFamily="18" charset="0"/>
              <a:buNone/>
            </a:pPr>
            <a:r>
              <a:rPr lang="el-GR" sz="2000" smtClean="0"/>
              <a:t>β)   2 εφέτες με τους αναπληρωτές τους, </a:t>
            </a:r>
          </a:p>
          <a:p>
            <a:pPr marL="447675" indent="-447675" algn="just" eaLnBrk="1" hangingPunct="1">
              <a:lnSpc>
                <a:spcPct val="85000"/>
              </a:lnSpc>
              <a:spcAft>
                <a:spcPct val="20000"/>
              </a:spcAft>
              <a:buFont typeface="Georgia" pitchFamily="18" charset="0"/>
              <a:buNone/>
            </a:pPr>
            <a:r>
              <a:rPr lang="el-GR" sz="2000" smtClean="0"/>
              <a:t>γ) 1 Προϊστάμενο Διεύθυνσης της οικείας ΑΥΕ ΟΤΑ με τον      αναπληρωτή του </a:t>
            </a:r>
          </a:p>
          <a:p>
            <a:pPr marL="447675" indent="-447675" algn="just" eaLnBrk="1" hangingPunct="1">
              <a:lnSpc>
                <a:spcPct val="85000"/>
              </a:lnSpc>
              <a:spcAft>
                <a:spcPct val="20000"/>
              </a:spcAft>
              <a:buFont typeface="Georgia" pitchFamily="18" charset="0"/>
              <a:buNone/>
            </a:pPr>
            <a:r>
              <a:rPr lang="el-GR" sz="2000" smtClean="0"/>
              <a:t>δ)  1 αιρετό εκπρόσωπο της οικείας Περιφερειακής Ένωσης Δήμων, όταν ελέγχεται πειθαρχικά αιρετός δήμων, ή της Ένωσης Περιφερειών, όταν ελέγχεται πειθαρχικά αιρετός περιφέρειας, ως μέλη</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188913"/>
            <a:ext cx="9144000" cy="981075"/>
          </a:xfrm>
        </p:spPr>
        <p:txBody>
          <a:bodyPr anchorCtr="1"/>
          <a:lstStyle/>
          <a:p>
            <a:pPr eaLnBrk="1" hangingPunct="1">
              <a:defRPr/>
            </a:pPr>
            <a:r>
              <a:rPr lang="el-GR" sz="3600" smtClean="0">
                <a:effectLst>
                  <a:outerShdw blurRad="38100" dist="38100" dir="2700000" algn="tl">
                    <a:srgbClr val="C0C0C0"/>
                  </a:outerShdw>
                </a:effectLst>
              </a:rPr>
              <a:t>Αργία και  Έκπτωση ως διοικητικά μέτρα</a:t>
            </a:r>
          </a:p>
        </p:txBody>
      </p:sp>
      <p:sp>
        <p:nvSpPr>
          <p:cNvPr id="57347" name="Rectangle 3"/>
          <p:cNvSpPr>
            <a:spLocks noGrp="1" noChangeArrowheads="1"/>
          </p:cNvSpPr>
          <p:nvPr>
            <p:ph type="body" idx="4294967295"/>
          </p:nvPr>
        </p:nvSpPr>
        <p:spPr>
          <a:xfrm>
            <a:off x="0" y="1268413"/>
            <a:ext cx="9144000" cy="5589587"/>
          </a:xfrm>
        </p:spPr>
        <p:txBody>
          <a:bodyPr/>
          <a:lstStyle/>
          <a:p>
            <a:pPr marL="0" indent="0" algn="ctr" eaLnBrk="1" hangingPunct="1">
              <a:lnSpc>
                <a:spcPct val="80000"/>
              </a:lnSpc>
              <a:buFont typeface="Georgia" pitchFamily="18" charset="0"/>
              <a:buNone/>
              <a:defRPr/>
            </a:pPr>
            <a:endParaRPr lang="el-GR" sz="1800" b="1" i="1" smtClean="0">
              <a:solidFill>
                <a:srgbClr val="0099CC"/>
              </a:solidFill>
              <a:effectLst>
                <a:outerShdw blurRad="38100" dist="38100" dir="2700000" algn="tl">
                  <a:srgbClr val="C0C0C0"/>
                </a:outerShdw>
              </a:effectLst>
            </a:endParaRPr>
          </a:p>
          <a:p>
            <a:pPr marL="0" indent="0" algn="ctr" eaLnBrk="1" hangingPunct="1">
              <a:lnSpc>
                <a:spcPct val="80000"/>
              </a:lnSpc>
              <a:buFont typeface="Georgia" pitchFamily="18" charset="0"/>
              <a:buNone/>
              <a:defRPr/>
            </a:pPr>
            <a:r>
              <a:rPr lang="el-GR" sz="1800" b="1" i="1" smtClean="0">
                <a:solidFill>
                  <a:srgbClr val="0099CC"/>
                </a:solidFill>
                <a:effectLst>
                  <a:outerShdw blurRad="38100" dist="38100" dir="2700000" algn="tl">
                    <a:srgbClr val="C0C0C0"/>
                  </a:outerShdw>
                </a:effectLst>
              </a:rPr>
              <a:t>Τα αιρετά όργανα τίθενται σε αργία με διαπιστωτική πράξη του Ελεγκτή Νομιμότητας </a:t>
            </a:r>
          </a:p>
          <a:p>
            <a:pPr marL="0" indent="0" algn="ctr" eaLnBrk="1" hangingPunct="1">
              <a:lnSpc>
                <a:spcPct val="80000"/>
              </a:lnSpc>
              <a:buFont typeface="Georgia" pitchFamily="18" charset="0"/>
              <a:buNone/>
              <a:defRPr/>
            </a:pPr>
            <a:endParaRPr lang="el-GR" sz="1800" b="1" i="1" smtClean="0">
              <a:solidFill>
                <a:srgbClr val="0099CC"/>
              </a:solidFill>
              <a:effectLst>
                <a:outerShdw blurRad="38100" dist="38100" dir="2700000" algn="tl">
                  <a:srgbClr val="C0C0C0"/>
                </a:outerShdw>
              </a:effectLst>
            </a:endParaRPr>
          </a:p>
          <a:p>
            <a:pPr marL="0" indent="0" algn="ctr" eaLnBrk="1" hangingPunct="1">
              <a:lnSpc>
                <a:spcPct val="80000"/>
              </a:lnSpc>
              <a:buFont typeface="Georgia" pitchFamily="18" charset="0"/>
              <a:buNone/>
              <a:defRPr/>
            </a:pPr>
            <a:r>
              <a:rPr lang="el-GR" sz="1800" smtClean="0"/>
              <a:t> </a:t>
            </a:r>
            <a:r>
              <a:rPr lang="el-GR" sz="2000" smtClean="0"/>
              <a:t>όταν γίνεται παραπομπή για κακούργημα με αμετάκλητο βούλευμα ή με απευθείας κλήση &amp; έχει εξαντληθεί το δικαίωμα προσφυγής</a:t>
            </a:r>
          </a:p>
          <a:p>
            <a:pPr marL="0" indent="0" algn="ctr" eaLnBrk="1" hangingPunct="1">
              <a:lnSpc>
                <a:spcPct val="80000"/>
              </a:lnSpc>
              <a:buFont typeface="Georgia" pitchFamily="18" charset="0"/>
              <a:buNone/>
              <a:defRPr/>
            </a:pPr>
            <a:r>
              <a:rPr lang="el-GR" sz="2000" smtClean="0"/>
              <a:t> εάν εκδοθεί καταδικαστική απόφαση του Ποινικού Δικαστηρίου, σε πρώτο βαθμό, για πλημμελήματα </a:t>
            </a:r>
            <a:r>
              <a:rPr lang="el-GR" sz="1800" smtClean="0"/>
              <a:t>του άρθρου 236 Ν.3852/2010</a:t>
            </a:r>
            <a:r>
              <a:rPr lang="el-GR" sz="2000" smtClean="0"/>
              <a:t> &amp; κακουργήματα.</a:t>
            </a:r>
          </a:p>
          <a:p>
            <a:pPr marL="0" indent="0" algn="ctr" eaLnBrk="1" hangingPunct="1">
              <a:lnSpc>
                <a:spcPct val="80000"/>
              </a:lnSpc>
              <a:buFont typeface="Georgia" pitchFamily="18" charset="0"/>
              <a:buNone/>
              <a:defRPr/>
            </a:pPr>
            <a:endParaRPr lang="el-GR" sz="2000" smtClean="0"/>
          </a:p>
          <a:p>
            <a:pPr marL="0" indent="0" algn="ctr" eaLnBrk="1" hangingPunct="1">
              <a:lnSpc>
                <a:spcPct val="80000"/>
              </a:lnSpc>
              <a:spcBef>
                <a:spcPct val="0"/>
              </a:spcBef>
              <a:buFont typeface="Georgia" pitchFamily="18" charset="0"/>
              <a:buNone/>
              <a:defRPr/>
            </a:pPr>
            <a:r>
              <a:rPr lang="el-GR" sz="1800" b="1" i="1" smtClean="0">
                <a:solidFill>
                  <a:srgbClr val="0099CC"/>
                </a:solidFill>
              </a:rPr>
              <a:t>Για την αργία εκδίδεται πράξη για την επιβολή διοικητικού μέτρου από τον Ελεγκτή Νομιμότητας</a:t>
            </a:r>
          </a:p>
          <a:p>
            <a:pPr marL="0" indent="0" algn="ctr" eaLnBrk="1" hangingPunct="1">
              <a:lnSpc>
                <a:spcPct val="80000"/>
              </a:lnSpc>
              <a:buFont typeface="Georgia" pitchFamily="18" charset="0"/>
              <a:buNone/>
              <a:defRPr/>
            </a:pPr>
            <a:endParaRPr lang="el-GR" sz="1800" b="1" i="1" smtClean="0">
              <a:solidFill>
                <a:srgbClr val="0099CC"/>
              </a:solidFill>
              <a:effectLst>
                <a:outerShdw blurRad="38100" dist="38100" dir="2700000" algn="tl">
                  <a:srgbClr val="C0C0C0"/>
                </a:outerShdw>
              </a:effectLst>
            </a:endParaRPr>
          </a:p>
          <a:p>
            <a:pPr marL="0" indent="0" algn="ctr" eaLnBrk="1" hangingPunct="1">
              <a:lnSpc>
                <a:spcPct val="80000"/>
              </a:lnSpc>
              <a:buFont typeface="Georgia" pitchFamily="18" charset="0"/>
              <a:buNone/>
              <a:defRPr/>
            </a:pPr>
            <a:r>
              <a:rPr lang="el-GR" sz="1800" b="1" i="1" smtClean="0">
                <a:solidFill>
                  <a:srgbClr val="0099CC"/>
                </a:solidFill>
                <a:effectLst>
                  <a:outerShdw blurRad="38100" dist="38100" dir="2700000" algn="tl">
                    <a:srgbClr val="C0C0C0"/>
                  </a:outerShdw>
                </a:effectLst>
              </a:rPr>
              <a:t>Τα αιρετά όργανα εκπίπτουν αυτοδικαίως από το αξίωμά τους:</a:t>
            </a:r>
          </a:p>
          <a:p>
            <a:pPr marL="0" indent="0" algn="ctr" eaLnBrk="1" hangingPunct="1">
              <a:lnSpc>
                <a:spcPct val="80000"/>
              </a:lnSpc>
              <a:buFont typeface="Georgia" pitchFamily="18" charset="0"/>
              <a:buNone/>
              <a:defRPr/>
            </a:pPr>
            <a:endParaRPr lang="el-GR" sz="1800" b="1" i="1" smtClean="0">
              <a:solidFill>
                <a:srgbClr val="0099CC"/>
              </a:solidFill>
              <a:effectLst>
                <a:outerShdw blurRad="38100" dist="38100" dir="2700000" algn="tl">
                  <a:srgbClr val="C0C0C0"/>
                </a:outerShdw>
              </a:effectLst>
            </a:endParaRPr>
          </a:p>
          <a:p>
            <a:pPr marL="0" indent="0" algn="ctr" eaLnBrk="1" hangingPunct="1">
              <a:lnSpc>
                <a:spcPct val="80000"/>
              </a:lnSpc>
              <a:buFont typeface="Georgia" pitchFamily="18" charset="0"/>
              <a:buNone/>
              <a:defRPr/>
            </a:pPr>
            <a:r>
              <a:rPr lang="el-GR" sz="1800" smtClean="0"/>
              <a:t>αν στερηθούν τη διαχείριση της περιουσίας τους με τελεσίδική δικαστική απόφαση</a:t>
            </a:r>
          </a:p>
          <a:p>
            <a:pPr marL="0" indent="0" algn="just" eaLnBrk="1" hangingPunct="1">
              <a:lnSpc>
                <a:spcPct val="80000"/>
              </a:lnSpc>
              <a:spcBef>
                <a:spcPct val="35000"/>
              </a:spcBef>
              <a:spcAft>
                <a:spcPct val="40000"/>
              </a:spcAft>
              <a:defRPr/>
            </a:pPr>
            <a:r>
              <a:rPr lang="el-GR" sz="1800" smtClean="0"/>
              <a:t> αν στερηθούν τα πολιτικά τους δικαιώματα με αμετάκλητη δικαστική απόφαση</a:t>
            </a:r>
          </a:p>
          <a:p>
            <a:pPr marL="0" indent="0" algn="just" eaLnBrk="1" hangingPunct="1">
              <a:lnSpc>
                <a:spcPct val="80000"/>
              </a:lnSpc>
              <a:spcBef>
                <a:spcPct val="35000"/>
              </a:spcBef>
              <a:spcAft>
                <a:spcPct val="40000"/>
              </a:spcAft>
              <a:defRPr/>
            </a:pPr>
            <a:r>
              <a:rPr lang="el-GR" sz="1800" smtClean="0"/>
              <a:t> αν καταδικαστούν με αμετάκλητη δικαστική απόφαση ως αυτουργοί ή συμμέτοχοι σε κακούργημα ή σε πλημμελήματα του άρθρου 236 Ν.3852/2010.</a:t>
            </a:r>
          </a:p>
          <a:p>
            <a:pPr marL="0" indent="0" algn="ctr" eaLnBrk="1" hangingPunct="1">
              <a:lnSpc>
                <a:spcPct val="80000"/>
              </a:lnSpc>
              <a:spcBef>
                <a:spcPct val="0"/>
              </a:spcBef>
              <a:buFont typeface="Georgia" pitchFamily="18" charset="0"/>
              <a:buNone/>
              <a:defRPr/>
            </a:pPr>
            <a:endParaRPr lang="el-GR" sz="1800" b="1" i="1" smtClean="0">
              <a:solidFill>
                <a:srgbClr val="0099CC"/>
              </a:solidFill>
            </a:endParaRPr>
          </a:p>
          <a:p>
            <a:pPr marL="0" indent="0" algn="ctr" eaLnBrk="1" hangingPunct="1">
              <a:lnSpc>
                <a:spcPct val="80000"/>
              </a:lnSpc>
              <a:spcBef>
                <a:spcPct val="0"/>
              </a:spcBef>
              <a:buFont typeface="Georgia" pitchFamily="18" charset="0"/>
              <a:buNone/>
              <a:defRPr/>
            </a:pPr>
            <a:r>
              <a:rPr lang="el-GR" sz="1800" b="1" i="1" smtClean="0">
                <a:solidFill>
                  <a:srgbClr val="0099CC"/>
                </a:solidFill>
              </a:rPr>
              <a:t>Για την έκπτωση τους εκδίδεται διαπιστωτική πράξη από τον Ελεγκτή Νομιμότητας</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188913"/>
            <a:ext cx="9144000" cy="981075"/>
          </a:xfrm>
        </p:spPr>
        <p:txBody>
          <a:bodyPr anchorCtr="1"/>
          <a:lstStyle/>
          <a:p>
            <a:pPr eaLnBrk="1" hangingPunct="1">
              <a:defRPr/>
            </a:pPr>
            <a:r>
              <a:rPr lang="el-GR" sz="3600" smtClean="0">
                <a:effectLst>
                  <a:outerShdw blurRad="38100" dist="38100" dir="2700000" algn="tl">
                    <a:srgbClr val="C0C0C0"/>
                  </a:outerShdw>
                </a:effectLst>
              </a:rPr>
              <a:t>Αργία-  Έκπτωση εξαιτίας      καταδίκης </a:t>
            </a:r>
          </a:p>
        </p:txBody>
      </p:sp>
      <p:sp>
        <p:nvSpPr>
          <p:cNvPr id="57347" name="Rectangle 3"/>
          <p:cNvSpPr>
            <a:spLocks noGrp="1" noChangeArrowheads="1"/>
          </p:cNvSpPr>
          <p:nvPr>
            <p:ph type="body" idx="4294967295"/>
          </p:nvPr>
        </p:nvSpPr>
        <p:spPr>
          <a:xfrm>
            <a:off x="107950" y="1268413"/>
            <a:ext cx="9036050" cy="5589587"/>
          </a:xfrm>
        </p:spPr>
        <p:txBody>
          <a:bodyPr/>
          <a:lstStyle/>
          <a:p>
            <a:pPr marL="0" indent="0" algn="ctr" eaLnBrk="1" hangingPunct="1">
              <a:lnSpc>
                <a:spcPct val="80000"/>
              </a:lnSpc>
              <a:buFont typeface="Georgia" pitchFamily="18" charset="0"/>
              <a:buNone/>
              <a:defRPr/>
            </a:pPr>
            <a:r>
              <a:rPr lang="el-GR" sz="1800" b="1" i="1" smtClean="0">
                <a:solidFill>
                  <a:srgbClr val="0099CC"/>
                </a:solidFill>
                <a:effectLst>
                  <a:outerShdw blurRad="38100" dist="38100" dir="2700000" algn="tl">
                    <a:srgbClr val="C0C0C0"/>
                  </a:outerShdw>
                </a:effectLst>
              </a:rPr>
              <a:t>Μελέτη περίπτωσης: Καταδίκη Νομάρχη Θεσσαλονίκης για παράβαση καθήκοντος (δραστική μείωση προστίμου σε πρατηριούχο της Θεσσαλονίκης που νόθευε τα καύσιμα) (Απρίλιος 2011)</a:t>
            </a:r>
          </a:p>
          <a:p>
            <a:pPr marL="0" indent="0" algn="ctr" eaLnBrk="1" hangingPunct="1">
              <a:lnSpc>
                <a:spcPct val="80000"/>
              </a:lnSpc>
              <a:buFont typeface="Georgia" pitchFamily="18" charset="0"/>
              <a:buNone/>
              <a:defRPr/>
            </a:pPr>
            <a:r>
              <a:rPr lang="el-GR" sz="1800" b="1" i="1" smtClean="0">
                <a:solidFill>
                  <a:srgbClr val="0099CC"/>
                </a:solidFill>
                <a:effectLst>
                  <a:outerShdw blurRad="38100" dist="38100" dir="2700000" algn="tl">
                    <a:srgbClr val="C0C0C0"/>
                  </a:outerShdw>
                </a:effectLst>
              </a:rPr>
              <a:t> </a:t>
            </a:r>
          </a:p>
          <a:p>
            <a:pPr marL="0" indent="0" algn="ctr" eaLnBrk="1" hangingPunct="1">
              <a:lnSpc>
                <a:spcPct val="80000"/>
              </a:lnSpc>
              <a:buFont typeface="Georgia" pitchFamily="18" charset="0"/>
              <a:buNone/>
              <a:defRPr/>
            </a:pPr>
            <a:r>
              <a:rPr lang="el-GR" sz="1800" i="1" smtClean="0">
                <a:effectLst>
                  <a:outerShdw blurRad="38100" dist="38100" dir="2700000" algn="tl">
                    <a:srgbClr val="C0C0C0"/>
                  </a:outerShdw>
                </a:effectLst>
              </a:rPr>
              <a:t>- Ο Νομάρχης είχε ήδη καταδικαστεί σε πρώτο βαθμό και η τελευταία του καταδίκη ήταν από το πενταμελές εφετείο σε δεύτερο βαθμό. Δημιουργήθηκε σάλος στα ΜΜΕ. Η απόφαση όμως δεν είχε καθαρογραφεί/κοινοποιηθεί επίσημα στον Γ.Γ. της Αποκεντρωμένης Διοίκησης ώστε αυτός να εκδώσει την σχετική διαπιστωτική πράξη και να τον θέσει (όπως οφείλει) σε αργία. </a:t>
            </a:r>
          </a:p>
          <a:p>
            <a:pPr marL="0" indent="0" algn="ctr" eaLnBrk="1" hangingPunct="1">
              <a:lnSpc>
                <a:spcPct val="80000"/>
              </a:lnSpc>
              <a:buFont typeface="Georgia" pitchFamily="18" charset="0"/>
              <a:buNone/>
              <a:defRPr/>
            </a:pPr>
            <a:r>
              <a:rPr lang="el-GR" sz="1800" i="1" smtClean="0">
                <a:effectLst>
                  <a:outerShdw blurRad="38100" dist="38100" dir="2700000" algn="tl">
                    <a:srgbClr val="C0C0C0"/>
                  </a:outerShdw>
                </a:effectLst>
              </a:rPr>
              <a:t>- Αυτό σημαίνει ότι ο Νομάρχης έπρεπε ήδη να έχει τεθεί σε αργία μετά την πρωτόδικη καταδίκη του, αλλά φαίνεται ότι τότε ο Γ.Γ. της Περιφέρειας το παρέλειψε και βέβαια διέπραξε και αυτός παράβαση καθήκοντος. </a:t>
            </a:r>
          </a:p>
          <a:p>
            <a:pPr marL="0" indent="0" algn="ctr" eaLnBrk="1" hangingPunct="1">
              <a:lnSpc>
                <a:spcPct val="80000"/>
              </a:lnSpc>
              <a:buFont typeface="Georgia" pitchFamily="18" charset="0"/>
              <a:buNone/>
              <a:defRPr/>
            </a:pPr>
            <a:r>
              <a:rPr lang="el-GR" sz="1800" i="1" smtClean="0">
                <a:effectLst>
                  <a:outerShdw blurRad="38100" dist="38100" dir="2700000" algn="tl">
                    <a:srgbClr val="C0C0C0"/>
                  </a:outerShdw>
                </a:effectLst>
              </a:rPr>
              <a:t>- Τυχόν προσφυγή ενώπιον του Υπουργού πρέπει να απορριφθεί ως απαράδεκτη αφού η σχετική πράξη του Γ.Γ. δεν αποτελεί "απόφαση" (κατά το άρθρο 8 του Ν. 3200/1955) αφού έχει διαπιστωτικό χαρακτήρα και είναι διοικητικό μέτρο παρακολουθηματικό της ποινής που επέβαλαν τα ποινικά δικαστήρια.</a:t>
            </a:r>
          </a:p>
          <a:p>
            <a:pPr marL="0" indent="0" algn="ctr" eaLnBrk="1" hangingPunct="1">
              <a:lnSpc>
                <a:spcPct val="80000"/>
              </a:lnSpc>
              <a:buFontTx/>
              <a:buChar char="-"/>
              <a:defRPr/>
            </a:pPr>
            <a:r>
              <a:rPr lang="el-GR" sz="1800" i="1" smtClean="0">
                <a:effectLst>
                  <a:outerShdw blurRad="38100" dist="38100" dir="2700000" algn="tl">
                    <a:srgbClr val="C0C0C0"/>
                  </a:outerShdw>
                </a:effectLst>
              </a:rPr>
              <a:t>Η ειδική δωσιδικία δημάρχων, περιφερειαρχών κλπ. καταργήθηκε με το άρθρο 10 του νόμου  3904/2010 ("εξορθολογισμός κλπ. της ποινική δικαιοσύνης"). </a:t>
            </a:r>
          </a:p>
          <a:p>
            <a:pPr marL="0" indent="0" algn="ctr" eaLnBrk="1" hangingPunct="1">
              <a:lnSpc>
                <a:spcPct val="80000"/>
              </a:lnSpc>
              <a:buFontTx/>
              <a:buChar char="-"/>
              <a:defRPr/>
            </a:pPr>
            <a:endParaRPr lang="el-GR" sz="1800" i="1" smtClean="0">
              <a:effectLst>
                <a:outerShdw blurRad="38100" dist="38100" dir="2700000" algn="tl">
                  <a:srgbClr val="C0C0C0"/>
                </a:outerShdw>
              </a:effectLst>
            </a:endParaRPr>
          </a:p>
          <a:p>
            <a:pPr marL="0" indent="0" algn="ctr" eaLnBrk="1" hangingPunct="1">
              <a:lnSpc>
                <a:spcPct val="80000"/>
              </a:lnSpc>
              <a:spcBef>
                <a:spcPct val="0"/>
              </a:spcBef>
              <a:buFont typeface="Georgia" pitchFamily="18" charset="0"/>
              <a:buNone/>
              <a:defRPr/>
            </a:pPr>
            <a:r>
              <a:rPr lang="el-GR" sz="1800" b="1" i="1" smtClean="0">
                <a:solidFill>
                  <a:srgbClr val="0099CC"/>
                </a:solidFill>
              </a:rPr>
              <a:t>Για την έκπτωση του θα εκδοθεί διαπιστωτική πράξη από τον Ελεγκτή Νομιμότητας αν καταδικαστεί αμετάκλητα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4294967295"/>
          </p:nvPr>
        </p:nvSpPr>
        <p:spPr>
          <a:xfrm>
            <a:off x="250825" y="765175"/>
            <a:ext cx="8569325" cy="5759450"/>
          </a:xfrm>
        </p:spPr>
        <p:txBody>
          <a:bodyPr/>
          <a:lstStyle/>
          <a:p>
            <a:pPr marL="0" indent="0" algn="ctr" eaLnBrk="1" hangingPunct="1">
              <a:lnSpc>
                <a:spcPct val="80000"/>
              </a:lnSpc>
              <a:buFont typeface="Georgia" pitchFamily="18" charset="0"/>
              <a:buNone/>
              <a:defRPr/>
            </a:pPr>
            <a:r>
              <a:rPr lang="el-GR" sz="3600" b="1" smtClean="0">
                <a:solidFill>
                  <a:schemeClr val="tx2"/>
                </a:solidFill>
                <a:effectLst>
                  <a:outerShdw blurRad="38100" dist="38100" dir="2700000" algn="tl">
                    <a:srgbClr val="C0C0C0"/>
                  </a:outerShdw>
                </a:effectLst>
              </a:rPr>
              <a:t>Ετήσια Έκθεση</a:t>
            </a:r>
          </a:p>
          <a:p>
            <a:pPr marL="0" indent="0" algn="just" eaLnBrk="1" hangingPunct="1">
              <a:lnSpc>
                <a:spcPct val="80000"/>
              </a:lnSpc>
              <a:buFont typeface="Georgia" pitchFamily="18" charset="0"/>
              <a:buNone/>
              <a:defRPr/>
            </a:pPr>
            <a:endParaRPr lang="el-GR" sz="3600" b="1" smtClean="0">
              <a:solidFill>
                <a:schemeClr val="tx2"/>
              </a:solidFill>
              <a:effectLst>
                <a:outerShdw blurRad="38100" dist="38100" dir="2700000" algn="tl">
                  <a:srgbClr val="C0C0C0"/>
                </a:outerShdw>
              </a:effectLst>
            </a:endParaRPr>
          </a:p>
          <a:p>
            <a:pPr marL="0" indent="0" algn="ctr" eaLnBrk="1" hangingPunct="1">
              <a:lnSpc>
                <a:spcPct val="105000"/>
              </a:lnSpc>
              <a:spcBef>
                <a:spcPct val="15000"/>
              </a:spcBef>
              <a:buFont typeface="Georgia" pitchFamily="18" charset="0"/>
              <a:buNone/>
              <a:defRPr/>
            </a:pPr>
            <a:r>
              <a:rPr lang="el-GR" sz="2000" i="1" smtClean="0"/>
              <a:t>Ο Ελεγκτής Νομιμότητας συντάσσει στο τέλος κάθε έτους έκθεση στην οποία καταγράφει το έργο της ΑΥΕ ΟΤΑ (τον αριθμό των πράξεων που ελέγχθηκαν, τις προσφυγές που εξετάσθηκαν κ,λπ) και μπορεί να περιέχει προτάσεις για την αποτελεσματικότερη διενέργεια του ελέγχου νομιμότητας.</a:t>
            </a:r>
          </a:p>
          <a:p>
            <a:pPr marL="0" indent="0" algn="ctr" eaLnBrk="1" hangingPunct="1">
              <a:lnSpc>
                <a:spcPct val="105000"/>
              </a:lnSpc>
              <a:spcBef>
                <a:spcPct val="45000"/>
              </a:spcBef>
              <a:spcAft>
                <a:spcPct val="45000"/>
              </a:spcAft>
              <a:buFont typeface="Georgia" pitchFamily="18" charset="0"/>
              <a:buNone/>
              <a:defRPr/>
            </a:pPr>
            <a:endParaRPr lang="el-GR" sz="2000" i="1" smtClean="0"/>
          </a:p>
          <a:p>
            <a:pPr marL="0" indent="0" algn="ctr" eaLnBrk="1" hangingPunct="1">
              <a:lnSpc>
                <a:spcPct val="105000"/>
              </a:lnSpc>
              <a:spcBef>
                <a:spcPct val="45000"/>
              </a:spcBef>
              <a:spcAft>
                <a:spcPct val="45000"/>
              </a:spcAft>
              <a:buFont typeface="Georgia" pitchFamily="18" charset="0"/>
              <a:buNone/>
              <a:defRPr/>
            </a:pPr>
            <a:r>
              <a:rPr lang="el-GR" sz="2000" i="1" smtClean="0"/>
              <a:t>Η έκθεση υποβάλλεται στον Υπουργό ΕΣΑΗΔ &amp; κοινοποιείται δια του Υπουργού στην Επιτροπή Θεσμών &amp; Διαφάνειας της Βουλής των Ελλήνων &amp; στον Συνήγορο του Πολίτη. </a:t>
            </a:r>
          </a:p>
          <a:p>
            <a:pPr marL="0" indent="0" algn="ctr" eaLnBrk="1" hangingPunct="1">
              <a:lnSpc>
                <a:spcPct val="95000"/>
              </a:lnSpc>
              <a:spcBef>
                <a:spcPct val="45000"/>
              </a:spcBef>
              <a:spcAft>
                <a:spcPct val="45000"/>
              </a:spcAft>
              <a:buFont typeface="Georgia" pitchFamily="18" charset="0"/>
              <a:buNone/>
              <a:defRPr/>
            </a:pPr>
            <a:endParaRPr lang="el-GR" sz="2000" i="1"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Grp="1" noChangeArrowheads="1"/>
          </p:cNvSpPr>
          <p:nvPr>
            <p:ph type="title" idx="4294967295"/>
          </p:nvPr>
        </p:nvSpPr>
        <p:spPr>
          <a:xfrm>
            <a:off x="0" y="115888"/>
            <a:ext cx="9144000" cy="1296987"/>
          </a:xfrm>
        </p:spPr>
        <p:txBody>
          <a:bodyPr anchorCtr="1"/>
          <a:lstStyle/>
          <a:p>
            <a:pPr eaLnBrk="1" hangingPunct="1">
              <a:defRPr/>
            </a:pPr>
            <a:r>
              <a:rPr lang="el-GR" sz="3600" smtClean="0">
                <a:effectLst>
                  <a:outerShdw blurRad="38100" dist="38100" dir="2700000" algn="tl">
                    <a:srgbClr val="C0C0C0"/>
                  </a:outerShdw>
                </a:effectLst>
              </a:rPr>
              <a:t>Παύση για σοβαρούς λόγους δημοσίου συμφέροντος</a:t>
            </a:r>
            <a:r>
              <a:rPr lang="el-GR" sz="1800" smtClean="0">
                <a:effectLst>
                  <a:outerShdw blurRad="38100" dist="38100" dir="2700000" algn="tl">
                    <a:srgbClr val="C0C0C0"/>
                  </a:outerShdw>
                </a:effectLst>
              </a:rPr>
              <a:t> </a:t>
            </a:r>
          </a:p>
        </p:txBody>
      </p:sp>
      <p:sp>
        <p:nvSpPr>
          <p:cNvPr id="27651" name="Rectangle 6"/>
          <p:cNvSpPr>
            <a:spLocks noGrp="1" noChangeArrowheads="1"/>
          </p:cNvSpPr>
          <p:nvPr>
            <p:ph type="body" idx="4294967295"/>
          </p:nvPr>
        </p:nvSpPr>
        <p:spPr>
          <a:xfrm>
            <a:off x="250825" y="1844675"/>
            <a:ext cx="8677275" cy="4868863"/>
          </a:xfrm>
        </p:spPr>
        <p:txBody>
          <a:bodyPr/>
          <a:lstStyle/>
          <a:p>
            <a:pPr marL="361950" indent="-361950" algn="ctr" eaLnBrk="1" hangingPunct="1">
              <a:lnSpc>
                <a:spcPct val="80000"/>
              </a:lnSpc>
              <a:spcAft>
                <a:spcPct val="20000"/>
              </a:spcAft>
              <a:buFont typeface="Georgia" pitchFamily="18" charset="0"/>
              <a:buNone/>
              <a:defRPr/>
            </a:pPr>
            <a:endParaRPr lang="el-GR" sz="2000" i="1" smtClean="0">
              <a:solidFill>
                <a:srgbClr val="0099CC"/>
              </a:solidFill>
              <a:effectLst>
                <a:outerShdw blurRad="38100" dist="38100" dir="2700000" algn="tl">
                  <a:srgbClr val="C0C0C0"/>
                </a:outerShdw>
              </a:effectLst>
            </a:endParaRPr>
          </a:p>
          <a:p>
            <a:pPr marL="361950" indent="-361950" algn="ctr" eaLnBrk="1" hangingPunct="1">
              <a:lnSpc>
                <a:spcPct val="80000"/>
              </a:lnSpc>
              <a:spcAft>
                <a:spcPct val="20000"/>
              </a:spcAft>
              <a:buFont typeface="Georgia" pitchFamily="18" charset="0"/>
              <a:buNone/>
              <a:defRPr/>
            </a:pPr>
            <a:r>
              <a:rPr lang="el-GR" sz="2000" i="1" smtClean="0">
                <a:solidFill>
                  <a:srgbClr val="0099CC"/>
                </a:solidFill>
                <a:effectLst>
                  <a:outerShdw blurRad="38100" dist="38100" dir="2700000" algn="tl">
                    <a:srgbClr val="C0C0C0"/>
                  </a:outerShdw>
                </a:effectLst>
              </a:rPr>
              <a:t>Οι αιρετοί επιτρέπεται να παυθούν :</a:t>
            </a:r>
          </a:p>
          <a:p>
            <a:pPr marL="361950" indent="-361950" algn="ctr" eaLnBrk="1" hangingPunct="1">
              <a:lnSpc>
                <a:spcPct val="80000"/>
              </a:lnSpc>
              <a:spcAft>
                <a:spcPct val="20000"/>
              </a:spcAft>
              <a:buFont typeface="Georgia" pitchFamily="18" charset="0"/>
              <a:buNone/>
              <a:defRPr/>
            </a:pPr>
            <a:endParaRPr lang="el-GR" sz="2000" i="1" smtClean="0">
              <a:solidFill>
                <a:srgbClr val="0099CC"/>
              </a:solidFill>
              <a:effectLst>
                <a:outerShdw blurRad="38100" dist="38100" dir="2700000" algn="tl">
                  <a:srgbClr val="C0C0C0"/>
                </a:outerShdw>
              </a:effectLst>
            </a:endParaRPr>
          </a:p>
          <a:p>
            <a:pPr marL="361950" indent="-361950" algn="just" eaLnBrk="1" hangingPunct="1">
              <a:lnSpc>
                <a:spcPct val="80000"/>
              </a:lnSpc>
              <a:spcAft>
                <a:spcPct val="20000"/>
              </a:spcAft>
              <a:defRPr/>
            </a:pPr>
            <a:r>
              <a:rPr lang="el-GR" sz="2000" i="1" smtClean="0"/>
              <a:t>για σοβαρούς λόγους δημόσιου συμφέροντος,</a:t>
            </a:r>
          </a:p>
          <a:p>
            <a:pPr marL="361950" indent="-361950" algn="just" eaLnBrk="1" hangingPunct="1">
              <a:lnSpc>
                <a:spcPct val="80000"/>
              </a:lnSpc>
              <a:spcAft>
                <a:spcPct val="20000"/>
              </a:spcAft>
              <a:defRPr/>
            </a:pPr>
            <a:r>
              <a:rPr lang="el-GR" sz="2000" i="1" smtClean="0"/>
              <a:t>με απόφαση του Υπουργού ΕΣΑΗΔ,</a:t>
            </a:r>
          </a:p>
          <a:p>
            <a:pPr marL="361950" indent="-361950" algn="just" eaLnBrk="1" hangingPunct="1">
              <a:lnSpc>
                <a:spcPct val="80000"/>
              </a:lnSpc>
              <a:spcAft>
                <a:spcPct val="20000"/>
              </a:spcAft>
              <a:defRPr/>
            </a:pPr>
            <a:r>
              <a:rPr lang="el-GR" sz="2000" i="1" smtClean="0"/>
              <a:t>ύστερα </a:t>
            </a:r>
            <a:r>
              <a:rPr lang="el-GR" sz="2000" i="1" smtClean="0">
                <a:effectLst>
                  <a:outerShdw blurRad="38100" dist="38100" dir="2700000" algn="tl">
                    <a:srgbClr val="C0C0C0"/>
                  </a:outerShdw>
                </a:effectLst>
              </a:rPr>
              <a:t>από</a:t>
            </a:r>
            <a:r>
              <a:rPr lang="el-GR" sz="2000" i="1" smtClean="0"/>
              <a:t> ειδικά αιτιολογημένη έκθεση του οικείου Ελεγκτή     Νομιμότητας &amp;</a:t>
            </a:r>
          </a:p>
          <a:p>
            <a:pPr marL="361950" indent="-361950" algn="just" eaLnBrk="1" hangingPunct="1">
              <a:lnSpc>
                <a:spcPct val="80000"/>
              </a:lnSpc>
              <a:spcAft>
                <a:spcPct val="20000"/>
              </a:spcAft>
              <a:defRPr/>
            </a:pPr>
            <a:r>
              <a:rPr lang="el-GR" sz="2000" i="1" smtClean="0"/>
              <a:t>σύμφωνη γνώμη πειθαρχικού συμβουλίου</a:t>
            </a:r>
          </a:p>
          <a:p>
            <a:pPr marL="361950" indent="-361950" algn="just" eaLnBrk="1" hangingPunct="1">
              <a:lnSpc>
                <a:spcPct val="80000"/>
              </a:lnSpc>
              <a:spcAft>
                <a:spcPct val="20000"/>
              </a:spcAft>
              <a:defRPr/>
            </a:pPr>
            <a:endParaRPr lang="el-GR" sz="2000" smtClean="0"/>
          </a:p>
          <a:p>
            <a:pPr marL="361950" indent="-361950" algn="ctr" eaLnBrk="1" hangingPunct="1">
              <a:lnSpc>
                <a:spcPct val="90000"/>
              </a:lnSpc>
              <a:spcBef>
                <a:spcPct val="25000"/>
              </a:spcBef>
              <a:spcAft>
                <a:spcPct val="25000"/>
              </a:spcAft>
              <a:buFont typeface="Georgia" pitchFamily="18" charset="0"/>
              <a:buNone/>
              <a:defRPr/>
            </a:pPr>
            <a:r>
              <a:rPr lang="el-GR" sz="2000" b="1" i="1" smtClean="0">
                <a:effectLst>
                  <a:outerShdw blurRad="38100" dist="38100" dir="2700000" algn="tl">
                    <a:srgbClr val="C0C0C0"/>
                  </a:outerShdw>
                </a:effectLst>
              </a:rPr>
              <a:t>Προσφυγή κατά της ανωτέρω απόφασης: </a:t>
            </a:r>
          </a:p>
          <a:p>
            <a:pPr marL="361950" indent="-361950" algn="ctr" eaLnBrk="1" hangingPunct="1">
              <a:lnSpc>
                <a:spcPct val="90000"/>
              </a:lnSpc>
              <a:spcBef>
                <a:spcPct val="25000"/>
              </a:spcBef>
              <a:spcAft>
                <a:spcPct val="25000"/>
              </a:spcAft>
              <a:buFont typeface="Georgia" pitchFamily="18" charset="0"/>
              <a:buNone/>
              <a:defRPr/>
            </a:pPr>
            <a:r>
              <a:rPr lang="el-GR" sz="2000" b="1" i="1" smtClean="0">
                <a:effectLst>
                  <a:outerShdw blurRad="38100" dist="38100" dir="2700000" algn="tl">
                    <a:srgbClr val="C0C0C0"/>
                  </a:outerShdw>
                </a:effectLst>
              </a:rPr>
              <a:t>Ενώπιων του ΣτΕ  εντός 15 ημερών από την κοινοποίηση της απόφασης</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6"/>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7E2F8B3B-AC91-4C43-A566-764B3DA2AD2B}" type="slidenum">
              <a:rPr lang="el-GR" sz="1400">
                <a:latin typeface="+mn-lt"/>
                <a:cs typeface="Arial" pitchFamily="34" charset="0"/>
              </a:rPr>
              <a:pPr algn="r">
                <a:defRPr/>
              </a:pPr>
              <a:t>117</a:t>
            </a:fld>
            <a:endParaRPr lang="el-GR" sz="1400" dirty="0">
              <a:latin typeface="+mn-lt"/>
              <a:cs typeface="Arial" pitchFamily="34" charset="0"/>
            </a:endParaRPr>
          </a:p>
        </p:txBody>
      </p:sp>
      <p:sp>
        <p:nvSpPr>
          <p:cNvPr id="144386" name="Rectangle 3"/>
          <p:cNvSpPr>
            <a:spLocks noGrp="1" noChangeArrowheads="1"/>
          </p:cNvSpPr>
          <p:nvPr>
            <p:ph type="body" sz="half" idx="4294967295"/>
          </p:nvPr>
        </p:nvSpPr>
        <p:spPr>
          <a:xfrm>
            <a:off x="611188" y="1989138"/>
            <a:ext cx="7848600" cy="4106862"/>
          </a:xfrm>
        </p:spPr>
        <p:txBody>
          <a:bodyPr/>
          <a:lstStyle/>
          <a:p>
            <a:pPr eaLnBrk="1" hangingPunct="1"/>
            <a:r>
              <a:rPr lang="el-GR" smtClean="0"/>
              <a:t>Σκοπός</a:t>
            </a:r>
          </a:p>
          <a:p>
            <a:pPr eaLnBrk="1" hangingPunct="1"/>
            <a:endParaRPr lang="el-GR" smtClean="0"/>
          </a:p>
          <a:p>
            <a:pPr algn="just" eaLnBrk="1" hangingPunct="1">
              <a:buFont typeface="Georgia" pitchFamily="18" charset="0"/>
              <a:buNone/>
            </a:pPr>
            <a:r>
              <a:rPr lang="en-US" sz="2000" smtClean="0"/>
              <a:t>H </a:t>
            </a:r>
            <a:r>
              <a:rPr lang="el-GR" sz="2000" smtClean="0"/>
              <a:t>εισαγωγή </a:t>
            </a:r>
            <a:r>
              <a:rPr lang="el-GR" sz="2000" b="1" smtClean="0"/>
              <a:t>μόνιμων διαδικασιών</a:t>
            </a:r>
            <a:r>
              <a:rPr lang="el-GR" sz="2000" smtClean="0"/>
              <a:t> </a:t>
            </a:r>
            <a:r>
              <a:rPr lang="el-GR" sz="2000" b="1" smtClean="0"/>
              <a:t>προγραμματισμού, παρακολούθησης και αξιολόγησης της δράσης </a:t>
            </a:r>
            <a:r>
              <a:rPr lang="el-GR" sz="2000" smtClean="0"/>
              <a:t>των ΟΤΑ α΄ βαθμού με απώτερο σκοπό την προώθηση της τοπικής/περιφερειακής ανάπτυξης.</a:t>
            </a:r>
          </a:p>
        </p:txBody>
      </p:sp>
      <p:sp>
        <p:nvSpPr>
          <p:cNvPr id="5" name="Rectangle 2"/>
          <p:cNvSpPr txBox="1">
            <a:spLocks noChangeArrowheads="1"/>
          </p:cNvSpPr>
          <p:nvPr/>
        </p:nvSpPr>
        <p:spPr bwMode="auto">
          <a:xfrm>
            <a:off x="1182688" y="260350"/>
            <a:ext cx="6907212" cy="1081088"/>
          </a:xfrm>
          <a:prstGeom prst="rect">
            <a:avLst/>
          </a:prstGeom>
          <a:noFill/>
          <a:ln w="9525">
            <a:noFill/>
            <a:miter lim="800000"/>
            <a:headEnd/>
            <a:tailEnd/>
          </a:ln>
          <a:effectLst/>
        </p:spPr>
        <p:txBody>
          <a:bodyPr anchor="b"/>
          <a:lstStyle/>
          <a:p>
            <a:pPr marL="571500" indent="-571500">
              <a:buFont typeface="+mj-lt"/>
              <a:buAutoNum type="romanUcPeriod"/>
              <a:defRPr/>
            </a:pPr>
            <a:r>
              <a:rPr lang="el-GR" sz="2800" kern="0" dirty="0">
                <a:solidFill>
                  <a:schemeClr val="tx2"/>
                </a:solidFill>
                <a:latin typeface="+mj-lt"/>
                <a:ea typeface="+mj-ea"/>
                <a:cs typeface="+mj-cs"/>
              </a:rPr>
              <a:t>ΠΡΟΓΡΑΜΜΑΤΙΣΜΟΣ/ΣΧΕΔΙΑΣΜΟΣ</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αριθμού διαφάνειας 5"/>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9FDF1F64-56A8-4A02-843F-D32DA6F8D619}" type="slidenum">
              <a:rPr lang="el-GR" sz="1400">
                <a:latin typeface="+mn-lt"/>
                <a:cs typeface="Tahoma" pitchFamily="34" charset="0"/>
              </a:rPr>
              <a:pPr algn="r">
                <a:defRPr/>
              </a:pPr>
              <a:t>118</a:t>
            </a:fld>
            <a:endParaRPr lang="el-GR" sz="1400">
              <a:latin typeface="+mn-lt"/>
              <a:cs typeface="Tahoma" pitchFamily="34" charset="0"/>
            </a:endParaRPr>
          </a:p>
        </p:txBody>
      </p:sp>
      <p:sp>
        <p:nvSpPr>
          <p:cNvPr id="146434" name="Rectangle 3"/>
          <p:cNvSpPr>
            <a:spLocks noGrp="1" noChangeArrowheads="1"/>
          </p:cNvSpPr>
          <p:nvPr>
            <p:ph type="body" idx="4294967295"/>
          </p:nvPr>
        </p:nvSpPr>
        <p:spPr>
          <a:xfrm>
            <a:off x="107950" y="1700213"/>
            <a:ext cx="9036050" cy="5041900"/>
          </a:xfrm>
        </p:spPr>
        <p:txBody>
          <a:bodyPr/>
          <a:lstStyle/>
          <a:p>
            <a:pPr eaLnBrk="1" hangingPunct="1">
              <a:lnSpc>
                <a:spcPct val="90000"/>
              </a:lnSpc>
            </a:pPr>
            <a:r>
              <a:rPr lang="el-GR" sz="3200" smtClean="0"/>
              <a:t>Χαρακτηριστικά Ε.Π.</a:t>
            </a:r>
          </a:p>
          <a:p>
            <a:pPr algn="just" eaLnBrk="1" hangingPunct="1">
              <a:lnSpc>
                <a:spcPct val="90000"/>
              </a:lnSpc>
              <a:buFont typeface="Georgia" pitchFamily="18" charset="0"/>
              <a:buNone/>
            </a:pPr>
            <a:endParaRPr lang="el-GR" sz="2000" smtClean="0"/>
          </a:p>
          <a:p>
            <a:pPr algn="just" eaLnBrk="1" hangingPunct="1">
              <a:lnSpc>
                <a:spcPct val="90000"/>
              </a:lnSpc>
              <a:buFont typeface="Georgia" pitchFamily="18" charset="0"/>
              <a:buNone/>
            </a:pPr>
            <a:r>
              <a:rPr lang="el-GR" sz="2000" smtClean="0"/>
              <a:t>Αποτελεί:</a:t>
            </a:r>
          </a:p>
          <a:p>
            <a:pPr algn="just" eaLnBrk="1" hangingPunct="1">
              <a:lnSpc>
                <a:spcPct val="90000"/>
              </a:lnSpc>
              <a:buFont typeface="Wingdings" pitchFamily="2" charset="2"/>
              <a:buChar char="q"/>
            </a:pPr>
            <a:r>
              <a:rPr lang="el-GR" sz="2000" smtClean="0"/>
              <a:t>Ολοκληρωμένο πρόγραμμα τοπικής ανάπτυξης και βελτίωσης της διοικητικής ικανότητας του ΟΤΑ </a:t>
            </a:r>
          </a:p>
          <a:p>
            <a:pPr algn="just" eaLnBrk="1" hangingPunct="1">
              <a:lnSpc>
                <a:spcPct val="90000"/>
              </a:lnSpc>
              <a:buFont typeface="Wingdings" pitchFamily="2" charset="2"/>
              <a:buChar char="q"/>
            </a:pPr>
            <a:r>
              <a:rPr lang="el-GR" sz="2000" smtClean="0"/>
              <a:t>Οργανικό στοιχείο της καθημερινής λειτουργίας και διοίκησης του Δήμου</a:t>
            </a:r>
          </a:p>
          <a:p>
            <a:pPr algn="just" eaLnBrk="1" hangingPunct="1">
              <a:lnSpc>
                <a:spcPct val="90000"/>
              </a:lnSpc>
              <a:buFont typeface="Wingdings" pitchFamily="2" charset="2"/>
              <a:buChar char="q"/>
            </a:pPr>
            <a:endParaRPr lang="el-GR" sz="2000" smtClean="0"/>
          </a:p>
          <a:p>
            <a:pPr algn="just" eaLnBrk="1" hangingPunct="1">
              <a:lnSpc>
                <a:spcPct val="90000"/>
              </a:lnSpc>
              <a:buFont typeface="Georgia" pitchFamily="18" charset="0"/>
              <a:buNone/>
            </a:pPr>
            <a:r>
              <a:rPr lang="el-GR" sz="2000" smtClean="0"/>
              <a:t>Επιπρόσθετα:</a:t>
            </a:r>
          </a:p>
          <a:p>
            <a:pPr algn="just" eaLnBrk="1" hangingPunct="1">
              <a:lnSpc>
                <a:spcPct val="90000"/>
              </a:lnSpc>
              <a:buFont typeface="Wingdings" pitchFamily="2" charset="2"/>
              <a:buChar char="q"/>
            </a:pPr>
            <a:r>
              <a:rPr lang="el-GR" sz="2000" smtClean="0"/>
              <a:t>Υλοποιείται μέσω του Ετήσιου Προγράμματος Δράσης του ΟΤΑ και των Νομικών προσώπων του </a:t>
            </a:r>
          </a:p>
          <a:p>
            <a:pPr algn="just" eaLnBrk="1" hangingPunct="1">
              <a:lnSpc>
                <a:spcPct val="90000"/>
              </a:lnSpc>
              <a:buFont typeface="Wingdings" pitchFamily="2" charset="2"/>
              <a:buChar char="q"/>
            </a:pPr>
            <a:r>
              <a:rPr lang="el-GR" sz="2000" smtClean="0"/>
              <a:t>Εκπονείται με τη συμμετοχή όλων των εμπλεκόμενων </a:t>
            </a:r>
          </a:p>
          <a:p>
            <a:pPr algn="just" eaLnBrk="1" hangingPunct="1">
              <a:lnSpc>
                <a:spcPct val="90000"/>
              </a:lnSpc>
              <a:buFont typeface="Wingdings" pitchFamily="2" charset="2"/>
              <a:buChar char="q"/>
            </a:pPr>
            <a:r>
              <a:rPr lang="el-GR" sz="2000" smtClean="0"/>
              <a:t>Τίθεται σε διαβούλευση</a:t>
            </a:r>
          </a:p>
          <a:p>
            <a:pPr algn="just" eaLnBrk="1" hangingPunct="1">
              <a:lnSpc>
                <a:spcPct val="90000"/>
              </a:lnSpc>
              <a:buFont typeface="Wingdings" pitchFamily="2" charset="2"/>
              <a:buChar char="q"/>
            </a:pPr>
            <a:r>
              <a:rPr lang="el-GR" sz="2000" smtClean="0"/>
              <a:t>Ενεργοποιεί διαδημοτικές και διαβαθμιδικές συνεργασίες</a:t>
            </a:r>
          </a:p>
          <a:p>
            <a:pPr algn="just" eaLnBrk="1" hangingPunct="1">
              <a:lnSpc>
                <a:spcPct val="90000"/>
              </a:lnSpc>
              <a:buFont typeface="Wingdings" pitchFamily="2" charset="2"/>
              <a:buChar char="q"/>
            </a:pPr>
            <a:r>
              <a:rPr lang="el-GR" sz="2000" smtClean="0"/>
              <a:t>Αξιοποιεί δείκτες επίδοσης</a:t>
            </a:r>
            <a:r>
              <a:rPr lang="el-GR" sz="2400" smtClean="0"/>
              <a:t> </a:t>
            </a:r>
            <a:endParaRPr lang="el-GR" sz="2400" smtClean="0">
              <a:solidFill>
                <a:schemeClr val="tx2"/>
              </a:solidFill>
            </a:endParaRPr>
          </a:p>
          <a:p>
            <a:pPr algn="just" eaLnBrk="1" hangingPunct="1">
              <a:lnSpc>
                <a:spcPct val="90000"/>
              </a:lnSpc>
            </a:pPr>
            <a:endParaRPr lang="el-GR" sz="2400" smtClean="0">
              <a:solidFill>
                <a:schemeClr val="tx2"/>
              </a:solidFill>
            </a:endParaRPr>
          </a:p>
          <a:p>
            <a:pPr algn="just" eaLnBrk="1" hangingPunct="1">
              <a:lnSpc>
                <a:spcPct val="90000"/>
              </a:lnSpc>
            </a:pPr>
            <a:endParaRPr lang="el-GR" sz="2400" smtClean="0">
              <a:solidFill>
                <a:schemeClr val="tx2"/>
              </a:solidFill>
            </a:endParaRPr>
          </a:p>
          <a:p>
            <a:pPr algn="just" eaLnBrk="1" hangingPunct="1">
              <a:lnSpc>
                <a:spcPct val="90000"/>
              </a:lnSpc>
              <a:buFont typeface="Georgia" pitchFamily="18" charset="0"/>
              <a:buNone/>
            </a:pPr>
            <a:endParaRPr lang="el-GR" sz="3200" smtClean="0">
              <a:solidFill>
                <a:schemeClr val="tx2"/>
              </a:solidFill>
            </a:endParaRPr>
          </a:p>
          <a:p>
            <a:pPr algn="just" eaLnBrk="1" hangingPunct="1">
              <a:lnSpc>
                <a:spcPct val="90000"/>
              </a:lnSpc>
            </a:pPr>
            <a:endParaRPr lang="el-GR" sz="3200" smtClean="0"/>
          </a:p>
        </p:txBody>
      </p:sp>
      <p:sp>
        <p:nvSpPr>
          <p:cNvPr id="146435" name="Rectangle 2"/>
          <p:cNvSpPr>
            <a:spLocks noGrp="1" noChangeArrowheads="1"/>
          </p:cNvSpPr>
          <p:nvPr>
            <p:ph type="title" idx="4294967295"/>
          </p:nvPr>
        </p:nvSpPr>
        <p:spPr>
          <a:xfrm>
            <a:off x="0" y="404813"/>
            <a:ext cx="9324975" cy="1008062"/>
          </a:xfrm>
        </p:spPr>
        <p:txBody>
          <a:bodyPr anchor="b"/>
          <a:lstStyle/>
          <a:p>
            <a:pPr marL="571500" indent="-571500" eaLnBrk="1" hangingPunct="1">
              <a:buFont typeface="Tahoma" pitchFamily="34" charset="0"/>
              <a:buAutoNum type="romanUcPeriod"/>
            </a:pPr>
            <a:r>
              <a:rPr lang="el-GR" sz="3300" smtClean="0"/>
              <a:t>ΠΡΟΓΡΑΜΜΑΤΙΣΜΟΣ/ΣΧΕΔΙΑΣΜΟΣ </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Θέση αριθμού διαφάνειας 5"/>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3D59482A-AD7D-4280-BA2E-4C0F4F6D7DCA}" type="slidenum">
              <a:rPr lang="el-GR" sz="1400">
                <a:latin typeface="+mn-lt"/>
                <a:cs typeface="Arial" pitchFamily="34" charset="0"/>
              </a:rPr>
              <a:pPr algn="r">
                <a:defRPr/>
              </a:pPr>
              <a:t>119</a:t>
            </a:fld>
            <a:endParaRPr lang="el-GR" sz="1400" dirty="0">
              <a:latin typeface="+mn-lt"/>
              <a:cs typeface="Arial" pitchFamily="34" charset="0"/>
            </a:endParaRPr>
          </a:p>
        </p:txBody>
      </p:sp>
      <p:sp>
        <p:nvSpPr>
          <p:cNvPr id="147458" name="Rectangle 3"/>
          <p:cNvSpPr>
            <a:spLocks noGrp="1" noChangeArrowheads="1"/>
          </p:cNvSpPr>
          <p:nvPr>
            <p:ph type="body" idx="4294967295"/>
          </p:nvPr>
        </p:nvSpPr>
        <p:spPr>
          <a:xfrm>
            <a:off x="0" y="1484313"/>
            <a:ext cx="8826500" cy="5257800"/>
          </a:xfrm>
        </p:spPr>
        <p:txBody>
          <a:bodyPr/>
          <a:lstStyle/>
          <a:p>
            <a:pPr eaLnBrk="1" hangingPunct="1">
              <a:lnSpc>
                <a:spcPct val="80000"/>
              </a:lnSpc>
            </a:pPr>
            <a:r>
              <a:rPr lang="el-GR" smtClean="0"/>
              <a:t>Οφέλη</a:t>
            </a:r>
          </a:p>
          <a:p>
            <a:pPr algn="just" eaLnBrk="1" hangingPunct="1">
              <a:lnSpc>
                <a:spcPct val="80000"/>
              </a:lnSpc>
              <a:buFont typeface="Georgia" pitchFamily="18" charset="0"/>
              <a:buNone/>
            </a:pPr>
            <a:endParaRPr lang="el-GR" sz="1600" smtClean="0">
              <a:solidFill>
                <a:schemeClr val="tx2"/>
              </a:solidFill>
            </a:endParaRPr>
          </a:p>
          <a:p>
            <a:pPr algn="just" eaLnBrk="1" hangingPunct="1">
              <a:lnSpc>
                <a:spcPct val="80000"/>
              </a:lnSpc>
              <a:buFont typeface="Wingdings" pitchFamily="2" charset="2"/>
              <a:buChar char="q"/>
            </a:pPr>
            <a:r>
              <a:rPr lang="el-GR" sz="1800" smtClean="0"/>
              <a:t>Περιορισμός της αποσπασματικής αντιμετώπισης των προβλημάτων και στον προγραμματισμό των δράσεων</a:t>
            </a:r>
          </a:p>
          <a:p>
            <a:pPr algn="just" eaLnBrk="1" hangingPunct="1">
              <a:lnSpc>
                <a:spcPct val="80000"/>
              </a:lnSpc>
              <a:buFont typeface="Wingdings" pitchFamily="2" charset="2"/>
              <a:buChar char="q"/>
            </a:pPr>
            <a:endParaRPr lang="el-GR" sz="1800" smtClean="0"/>
          </a:p>
          <a:p>
            <a:pPr algn="just" eaLnBrk="1" hangingPunct="1">
              <a:lnSpc>
                <a:spcPct val="80000"/>
              </a:lnSpc>
              <a:buFont typeface="Wingdings" pitchFamily="2" charset="2"/>
              <a:buChar char="q"/>
            </a:pPr>
            <a:r>
              <a:rPr lang="el-GR" sz="1800" smtClean="0"/>
              <a:t>Ενεργοποίηση και συντονισμός των υπηρεσιών και των δομών του ΟΤΑ</a:t>
            </a:r>
          </a:p>
          <a:p>
            <a:pPr algn="just" eaLnBrk="1" hangingPunct="1">
              <a:lnSpc>
                <a:spcPct val="80000"/>
              </a:lnSpc>
              <a:buFont typeface="Wingdings" pitchFamily="2" charset="2"/>
              <a:buChar char="q"/>
            </a:pPr>
            <a:endParaRPr lang="el-GR" sz="1800" smtClean="0"/>
          </a:p>
          <a:p>
            <a:pPr algn="just" eaLnBrk="1" hangingPunct="1">
              <a:lnSpc>
                <a:spcPct val="80000"/>
              </a:lnSpc>
              <a:buFont typeface="Wingdings" pitchFamily="2" charset="2"/>
              <a:buChar char="q"/>
            </a:pPr>
            <a:r>
              <a:rPr lang="el-GR" sz="1800" smtClean="0"/>
              <a:t>Βελτίωση του τρόπου διοίκησης και προώθηση της εσωτερικής οργάνωσής του</a:t>
            </a:r>
          </a:p>
          <a:p>
            <a:pPr algn="just" eaLnBrk="1" hangingPunct="1">
              <a:lnSpc>
                <a:spcPct val="80000"/>
              </a:lnSpc>
              <a:buFont typeface="Wingdings" pitchFamily="2" charset="2"/>
              <a:buChar char="q"/>
            </a:pPr>
            <a:endParaRPr lang="el-GR" sz="1800" smtClean="0"/>
          </a:p>
          <a:p>
            <a:pPr algn="just" eaLnBrk="1" hangingPunct="1">
              <a:lnSpc>
                <a:spcPct val="80000"/>
              </a:lnSpc>
              <a:buFont typeface="Wingdings" pitchFamily="2" charset="2"/>
              <a:buChar char="q"/>
            </a:pPr>
            <a:r>
              <a:rPr lang="el-GR" sz="1800" smtClean="0"/>
              <a:t>Προώθηση αναπτυξιακού και κοινωνικού ρόλου του Ο.Τ.Α</a:t>
            </a:r>
          </a:p>
          <a:p>
            <a:pPr algn="just" eaLnBrk="1" hangingPunct="1">
              <a:lnSpc>
                <a:spcPct val="80000"/>
              </a:lnSpc>
              <a:buFont typeface="Wingdings" pitchFamily="2" charset="2"/>
              <a:buChar char="q"/>
            </a:pPr>
            <a:endParaRPr lang="el-GR" sz="1800" smtClean="0"/>
          </a:p>
          <a:p>
            <a:pPr algn="just" eaLnBrk="1" hangingPunct="1">
              <a:lnSpc>
                <a:spcPct val="80000"/>
              </a:lnSpc>
              <a:buFont typeface="Wingdings" pitchFamily="2" charset="2"/>
              <a:buChar char="q"/>
            </a:pPr>
            <a:r>
              <a:rPr lang="el-GR" sz="1800" smtClean="0"/>
              <a:t>Αποδοτικότερη και αποτελεσματικότερη κατανομή και αξιοποίηση των πόρων</a:t>
            </a:r>
          </a:p>
          <a:p>
            <a:pPr algn="just" eaLnBrk="1" hangingPunct="1">
              <a:lnSpc>
                <a:spcPct val="80000"/>
              </a:lnSpc>
              <a:buFont typeface="Wingdings" pitchFamily="2" charset="2"/>
              <a:buChar char="q"/>
            </a:pPr>
            <a:endParaRPr lang="el-GR" sz="1800" smtClean="0"/>
          </a:p>
          <a:p>
            <a:pPr algn="just" eaLnBrk="1" hangingPunct="1">
              <a:lnSpc>
                <a:spcPct val="80000"/>
              </a:lnSpc>
              <a:buFont typeface="Wingdings" pitchFamily="2" charset="2"/>
              <a:buChar char="q"/>
            </a:pPr>
            <a:r>
              <a:rPr lang="el-GR" sz="1800" smtClean="0"/>
              <a:t>Ανάπτυξη συνεργασιών με πολλαπλασιαστικά αποτελέσματα</a:t>
            </a:r>
          </a:p>
          <a:p>
            <a:pPr algn="just" eaLnBrk="1" hangingPunct="1">
              <a:lnSpc>
                <a:spcPct val="80000"/>
              </a:lnSpc>
              <a:buFont typeface="Wingdings" pitchFamily="2" charset="2"/>
              <a:buChar char="q"/>
            </a:pPr>
            <a:endParaRPr lang="el-GR" sz="1800" smtClean="0"/>
          </a:p>
          <a:p>
            <a:pPr algn="just" eaLnBrk="1" hangingPunct="1">
              <a:lnSpc>
                <a:spcPct val="80000"/>
              </a:lnSpc>
              <a:buFont typeface="Wingdings" pitchFamily="2" charset="2"/>
              <a:buChar char="q"/>
            </a:pPr>
            <a:r>
              <a:rPr lang="el-GR" sz="1800" smtClean="0"/>
              <a:t>Διαβούλευση με την τοπική/περιφερειακή κοινωνία και τους τοπικούς/περιφερειακούς φορείς</a:t>
            </a:r>
          </a:p>
          <a:p>
            <a:pPr algn="just" eaLnBrk="1" hangingPunct="1">
              <a:lnSpc>
                <a:spcPct val="80000"/>
              </a:lnSpc>
              <a:buFont typeface="Wingdings" pitchFamily="2" charset="2"/>
              <a:buChar char="q"/>
            </a:pPr>
            <a:endParaRPr lang="el-GR" sz="1800" smtClean="0"/>
          </a:p>
          <a:p>
            <a:pPr algn="just" eaLnBrk="1" hangingPunct="1">
              <a:lnSpc>
                <a:spcPct val="80000"/>
              </a:lnSpc>
              <a:buFont typeface="Wingdings" pitchFamily="2" charset="2"/>
              <a:buChar char="q"/>
            </a:pPr>
            <a:r>
              <a:rPr lang="el-GR" sz="1800" smtClean="0"/>
              <a:t>Ενίσχυση της διαφάνειας μέσω της δημοσιοποίησης του προγράμματος του ΟΤΑ </a:t>
            </a:r>
          </a:p>
          <a:p>
            <a:pPr algn="just" eaLnBrk="1" hangingPunct="1">
              <a:lnSpc>
                <a:spcPct val="80000"/>
              </a:lnSpc>
              <a:buFont typeface="Wingdings" pitchFamily="2" charset="2"/>
              <a:buChar char="q"/>
            </a:pPr>
            <a:endParaRPr lang="el-GR" sz="1800" smtClean="0"/>
          </a:p>
          <a:p>
            <a:pPr algn="just" eaLnBrk="1" hangingPunct="1">
              <a:lnSpc>
                <a:spcPct val="80000"/>
              </a:lnSpc>
              <a:buFont typeface="Georgia" pitchFamily="18" charset="0"/>
              <a:buNone/>
            </a:pPr>
            <a:endParaRPr lang="el-GR" sz="1600" smtClean="0">
              <a:solidFill>
                <a:schemeClr val="tx2"/>
              </a:solidFill>
            </a:endParaRPr>
          </a:p>
          <a:p>
            <a:pPr algn="just" eaLnBrk="1" hangingPunct="1">
              <a:lnSpc>
                <a:spcPct val="80000"/>
              </a:lnSpc>
            </a:pPr>
            <a:endParaRPr lang="el-GR" sz="1600" smtClean="0"/>
          </a:p>
        </p:txBody>
      </p:sp>
      <p:sp>
        <p:nvSpPr>
          <p:cNvPr id="147459" name="Rectangle 2"/>
          <p:cNvSpPr>
            <a:spLocks noGrp="1" noChangeArrowheads="1"/>
          </p:cNvSpPr>
          <p:nvPr>
            <p:ph type="title" idx="4294967295"/>
          </p:nvPr>
        </p:nvSpPr>
        <p:spPr>
          <a:xfrm>
            <a:off x="915988" y="188913"/>
            <a:ext cx="7794625" cy="1143000"/>
          </a:xfrm>
        </p:spPr>
        <p:txBody>
          <a:bodyPr anchor="b"/>
          <a:lstStyle/>
          <a:p>
            <a:pPr marL="571500" indent="-571500" eaLnBrk="1" hangingPunct="1">
              <a:buFont typeface="Tahoma" pitchFamily="34" charset="0"/>
              <a:buAutoNum type="romanUcPeriod"/>
            </a:pPr>
            <a:r>
              <a:rPr lang="el-GR" sz="3300" smtClean="0"/>
              <a:t>ΠΡΟΓΡΑΜΜΑΤΙΣΜΟΣ/ΣΧΕΔΙΑΣΜΟΣ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9144000" cy="1643063"/>
          </a:xfrm>
        </p:spPr>
        <p:txBody>
          <a:bodyPr/>
          <a:lstStyle/>
          <a:p>
            <a:pPr algn="ctr"/>
            <a:r>
              <a:rPr lang="el-GR" b="1" smtClean="0"/>
              <a:t>Εμπόδια και προϋποθέσεις για τη συμμετοχή των πολιτών</a:t>
            </a:r>
            <a:r>
              <a:rPr lang="el-GR" smtClean="0"/>
              <a:t> </a:t>
            </a:r>
          </a:p>
        </p:txBody>
      </p:sp>
      <p:sp>
        <p:nvSpPr>
          <p:cNvPr id="28674" name="Rectangle 3"/>
          <p:cNvSpPr>
            <a:spLocks noGrp="1" noChangeArrowheads="1"/>
          </p:cNvSpPr>
          <p:nvPr>
            <p:ph type="body" idx="1"/>
          </p:nvPr>
        </p:nvSpPr>
        <p:spPr>
          <a:xfrm>
            <a:off x="0" y="1557338"/>
            <a:ext cx="9144000" cy="5300662"/>
          </a:xfrm>
        </p:spPr>
        <p:txBody>
          <a:bodyPr/>
          <a:lstStyle/>
          <a:p>
            <a:pPr>
              <a:buFont typeface="Wingdings" pitchFamily="2" charset="2"/>
              <a:buNone/>
            </a:pPr>
            <a:endParaRPr lang="el-GR" sz="2400" smtClean="0"/>
          </a:p>
          <a:p>
            <a:r>
              <a:rPr lang="el-GR" smtClean="0"/>
              <a:t>Αντιπροσωπευτικός και πατερναλιστικός, όχι συμμετοχικός πολιτικός πολιτισμός (προσωπική πρόσβαση – συλλογική διαμαρτυρία) </a:t>
            </a:r>
          </a:p>
          <a:p>
            <a:r>
              <a:rPr lang="el-GR" smtClean="0"/>
              <a:t>Σχετική αποτυχία παλαιότερων προσπαθειών – ασθενές κεφάλαιο εμπιστοσύνης- ατομικισμός, προνομιακές προσβάσεις και «λαθρεπιβασία» </a:t>
            </a:r>
          </a:p>
          <a:p>
            <a:r>
              <a:rPr lang="el-GR" smtClean="0"/>
              <a:t>Διαφάνεια, πληροφόρηση και λογοδοσία αυξάνουν την ικανότητα και την ετοιμότητα για συμμετοχή </a:t>
            </a:r>
          </a:p>
          <a:p>
            <a:r>
              <a:rPr lang="el-GR" smtClean="0"/>
              <a:t>Δυνατότητες ουσιαστικού επηρεασμού αποφάσεων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Θέση αριθμού διαφάνειας 5"/>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C1D63BF2-E2EE-433A-BDE2-3A62AE1AEA67}" type="slidenum">
              <a:rPr lang="el-GR" sz="1400">
                <a:latin typeface="+mn-lt"/>
                <a:cs typeface="Arial" pitchFamily="34" charset="0"/>
              </a:rPr>
              <a:pPr algn="r">
                <a:defRPr/>
              </a:pPr>
              <a:t>120</a:t>
            </a:fld>
            <a:endParaRPr lang="el-GR" sz="1400" dirty="0">
              <a:latin typeface="+mn-lt"/>
              <a:cs typeface="Arial" pitchFamily="34" charset="0"/>
            </a:endParaRPr>
          </a:p>
        </p:txBody>
      </p:sp>
      <p:sp>
        <p:nvSpPr>
          <p:cNvPr id="148482" name="Rectangle 2"/>
          <p:cNvSpPr>
            <a:spLocks noGrp="1" noChangeArrowheads="1"/>
          </p:cNvSpPr>
          <p:nvPr>
            <p:ph type="title" idx="4294967295"/>
          </p:nvPr>
        </p:nvSpPr>
        <p:spPr>
          <a:xfrm>
            <a:off x="650875" y="1700213"/>
            <a:ext cx="8108950" cy="433387"/>
          </a:xfrm>
        </p:spPr>
        <p:txBody>
          <a:bodyPr anchor="b"/>
          <a:lstStyle/>
          <a:p>
            <a:pPr algn="ctr" eaLnBrk="1" hangingPunct="1"/>
            <a:r>
              <a:rPr lang="el-GR" sz="3300" b="1" smtClean="0"/>
              <a:t>Στρατηγικός &amp; Επιχειρησιακός   Σχεδιασμός</a:t>
            </a:r>
          </a:p>
        </p:txBody>
      </p:sp>
      <p:grpSp>
        <p:nvGrpSpPr>
          <p:cNvPr id="148483" name="Organization Chart 3"/>
          <p:cNvGrpSpPr>
            <a:grpSpLocks/>
          </p:cNvGrpSpPr>
          <p:nvPr/>
        </p:nvGrpSpPr>
        <p:grpSpPr bwMode="auto">
          <a:xfrm>
            <a:off x="2578100" y="2420938"/>
            <a:ext cx="6048375" cy="3889375"/>
            <a:chOff x="573" y="1001"/>
            <a:chExt cx="1443" cy="1584"/>
          </a:xfrm>
        </p:grpSpPr>
        <p:cxnSp>
          <p:nvCxnSpPr>
            <p:cNvPr id="148485" name="_s2052"/>
            <p:cNvCxnSpPr>
              <a:cxnSpLocks noChangeShapeType="1"/>
              <a:endCxn id="148490" idx="2"/>
            </p:cNvCxnSpPr>
            <p:nvPr/>
          </p:nvCxnSpPr>
          <p:spPr bwMode="auto">
            <a:xfrm rot="5400000" flipH="1">
              <a:off x="869" y="2291"/>
              <a:ext cx="285" cy="10"/>
            </a:xfrm>
            <a:prstGeom prst="bentConnector3">
              <a:avLst>
                <a:gd name="adj1" fmla="val 13662"/>
              </a:avLst>
            </a:prstGeom>
            <a:noFill/>
            <a:ln w="28575">
              <a:solidFill>
                <a:schemeClr val="tx1"/>
              </a:solidFill>
              <a:miter lim="800000"/>
              <a:headEnd/>
              <a:tailEnd/>
            </a:ln>
          </p:spPr>
        </p:cxnSp>
        <p:cxnSp>
          <p:nvCxnSpPr>
            <p:cNvPr id="148486" name="_s2053"/>
            <p:cNvCxnSpPr>
              <a:cxnSpLocks noChangeShapeType="1"/>
              <a:stCxn id="148490" idx="0"/>
              <a:endCxn id="148489" idx="2"/>
            </p:cNvCxnSpPr>
            <p:nvPr/>
          </p:nvCxnSpPr>
          <p:spPr bwMode="auto">
            <a:xfrm rot="-5400000">
              <a:off x="936" y="1792"/>
              <a:ext cx="144" cy="1"/>
            </a:xfrm>
            <a:prstGeom prst="straightConnector1">
              <a:avLst/>
            </a:prstGeom>
            <a:noFill/>
            <a:ln w="28575">
              <a:solidFill>
                <a:schemeClr val="tx1"/>
              </a:solidFill>
              <a:round/>
              <a:headEnd/>
              <a:tailEnd/>
            </a:ln>
          </p:spPr>
        </p:cxnSp>
        <p:cxnSp>
          <p:nvCxnSpPr>
            <p:cNvPr id="148487" name="_s2054"/>
            <p:cNvCxnSpPr>
              <a:cxnSpLocks noChangeShapeType="1"/>
              <a:stCxn id="148489" idx="0"/>
              <a:endCxn id="148488" idx="2"/>
            </p:cNvCxnSpPr>
            <p:nvPr/>
          </p:nvCxnSpPr>
          <p:spPr bwMode="auto">
            <a:xfrm rot="-5400000">
              <a:off x="936" y="1360"/>
              <a:ext cx="144" cy="1"/>
            </a:xfrm>
            <a:prstGeom prst="straightConnector1">
              <a:avLst/>
            </a:prstGeom>
            <a:noFill/>
            <a:ln w="28575">
              <a:solidFill>
                <a:schemeClr val="tx1"/>
              </a:solidFill>
              <a:round/>
              <a:headEnd/>
              <a:tailEnd/>
            </a:ln>
          </p:spPr>
        </p:cxnSp>
        <p:sp>
          <p:nvSpPr>
            <p:cNvPr id="148488" name="_s2055"/>
            <p:cNvSpPr>
              <a:spLocks noChangeArrowheads="1"/>
            </p:cNvSpPr>
            <p:nvPr/>
          </p:nvSpPr>
          <p:spPr bwMode="auto">
            <a:xfrm>
              <a:off x="575" y="100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l-GR" sz="2100"/>
                <a:t>    Όραμα Δημοτικής Αρχής</a:t>
              </a:r>
              <a:endParaRPr lang="en-US" sz="2100"/>
            </a:p>
          </p:txBody>
        </p:sp>
        <p:sp>
          <p:nvSpPr>
            <p:cNvPr id="148489" name="_s2056"/>
            <p:cNvSpPr>
              <a:spLocks noChangeArrowheads="1"/>
            </p:cNvSpPr>
            <p:nvPr/>
          </p:nvSpPr>
          <p:spPr bwMode="auto">
            <a:xfrm>
              <a:off x="575" y="1433"/>
              <a:ext cx="864" cy="288"/>
            </a:xfrm>
            <a:prstGeom prst="roundRect">
              <a:avLst>
                <a:gd name="adj" fmla="val 16667"/>
              </a:avLst>
            </a:prstGeom>
            <a:solidFill>
              <a:srgbClr val="C0C0C0"/>
            </a:solidFill>
            <a:ln w="9525">
              <a:solidFill>
                <a:schemeClr val="tx1"/>
              </a:solidFill>
              <a:round/>
              <a:headEnd/>
              <a:tailEnd/>
            </a:ln>
          </p:spPr>
          <p:txBody>
            <a:bodyPr wrap="none" lIns="0" tIns="0" rIns="0" bIns="0" anchor="ctr"/>
            <a:lstStyle/>
            <a:p>
              <a:pPr algn="ctr"/>
              <a:r>
                <a:rPr lang="el-GR" sz="2100"/>
                <a:t>Στρατηγική &amp; Στόχοι</a:t>
              </a:r>
              <a:endParaRPr lang="en-US" sz="2100"/>
            </a:p>
          </p:txBody>
        </p:sp>
        <p:sp>
          <p:nvSpPr>
            <p:cNvPr id="148490" name="_s2057"/>
            <p:cNvSpPr>
              <a:spLocks noChangeArrowheads="1"/>
            </p:cNvSpPr>
            <p:nvPr/>
          </p:nvSpPr>
          <p:spPr bwMode="auto">
            <a:xfrm>
              <a:off x="575" y="1865"/>
              <a:ext cx="864" cy="288"/>
            </a:xfrm>
            <a:prstGeom prst="roundRect">
              <a:avLst>
                <a:gd name="adj" fmla="val 16667"/>
              </a:avLst>
            </a:prstGeom>
            <a:solidFill>
              <a:srgbClr val="996633">
                <a:alpha val="39999"/>
              </a:srgbClr>
            </a:solidFill>
            <a:ln w="9525">
              <a:solidFill>
                <a:schemeClr val="tx1"/>
              </a:solidFill>
              <a:round/>
              <a:headEnd/>
              <a:tailEnd/>
            </a:ln>
          </p:spPr>
          <p:txBody>
            <a:bodyPr wrap="none" lIns="0" tIns="0" rIns="0" bIns="0" anchor="ctr"/>
            <a:lstStyle/>
            <a:p>
              <a:pPr algn="ctr"/>
              <a:r>
                <a:rPr lang="el-GR" sz="2000"/>
                <a:t>Άξονες Προτεραιότητας &amp; Μέτρα</a:t>
              </a:r>
              <a:endParaRPr lang="en-US" sz="2000"/>
            </a:p>
          </p:txBody>
        </p:sp>
        <p:sp>
          <p:nvSpPr>
            <p:cNvPr id="148491" name="_s2058"/>
            <p:cNvSpPr>
              <a:spLocks noChangeArrowheads="1"/>
            </p:cNvSpPr>
            <p:nvPr/>
          </p:nvSpPr>
          <p:spPr bwMode="auto">
            <a:xfrm>
              <a:off x="573" y="2291"/>
              <a:ext cx="864" cy="288"/>
            </a:xfrm>
            <a:prstGeom prst="roundRect">
              <a:avLst>
                <a:gd name="adj" fmla="val 16667"/>
              </a:avLst>
            </a:prstGeom>
            <a:solidFill>
              <a:srgbClr val="FFCCCC"/>
            </a:solidFill>
            <a:ln w="9525">
              <a:solidFill>
                <a:schemeClr val="tx1"/>
              </a:solidFill>
              <a:round/>
              <a:headEnd/>
              <a:tailEnd/>
            </a:ln>
          </p:spPr>
          <p:txBody>
            <a:bodyPr wrap="none" lIns="0" tIns="0" rIns="0" bIns="0" anchor="ctr"/>
            <a:lstStyle/>
            <a:p>
              <a:pPr algn="ctr"/>
              <a:r>
                <a:rPr lang="el-GR" sz="2100"/>
                <a:t>Σχέδια Δράσης </a:t>
              </a:r>
              <a:endParaRPr lang="en-US" sz="2100"/>
            </a:p>
          </p:txBody>
        </p:sp>
      </p:grpSp>
      <p:sp>
        <p:nvSpPr>
          <p:cNvPr id="5" name="Rectangle 2"/>
          <p:cNvSpPr txBox="1">
            <a:spLocks noChangeArrowheads="1"/>
          </p:cNvSpPr>
          <p:nvPr/>
        </p:nvSpPr>
        <p:spPr bwMode="auto">
          <a:xfrm>
            <a:off x="0" y="0"/>
            <a:ext cx="9144000" cy="908050"/>
          </a:xfrm>
          <a:prstGeom prst="rect">
            <a:avLst/>
          </a:prstGeom>
          <a:noFill/>
          <a:ln w="9525">
            <a:noFill/>
            <a:miter lim="800000"/>
            <a:headEnd/>
            <a:tailEnd/>
          </a:ln>
          <a:effectLst/>
        </p:spPr>
        <p:txBody>
          <a:bodyPr anchor="b"/>
          <a:lstStyle/>
          <a:p>
            <a:pPr marL="571500" indent="-571500">
              <a:buFont typeface="+mj-lt"/>
              <a:buAutoNum type="romanUcPeriod"/>
              <a:defRPr/>
            </a:pPr>
            <a:r>
              <a:rPr lang="el-GR" sz="2800" kern="0" dirty="0">
                <a:solidFill>
                  <a:schemeClr val="tx2"/>
                </a:solidFill>
                <a:latin typeface="+mj-lt"/>
                <a:ea typeface="+mj-ea"/>
                <a:cs typeface="+mj-cs"/>
              </a:rPr>
              <a:t>ΠΡΟΓΡΑΜΜΑΤΙΣΜΟΣ/ΣΧΕΔΙΑΣΜΟΣ</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αριθμού διαφάνειας 7"/>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51BE6D2C-9215-458A-B53B-2F75C1E4D56C}" type="slidenum">
              <a:rPr lang="el-GR" sz="1400">
                <a:latin typeface="+mn-lt"/>
                <a:cs typeface="Arial" pitchFamily="34" charset="0"/>
              </a:rPr>
              <a:pPr algn="r">
                <a:defRPr/>
              </a:pPr>
              <a:t>121</a:t>
            </a:fld>
            <a:endParaRPr lang="el-GR" sz="1400" dirty="0">
              <a:latin typeface="+mn-lt"/>
              <a:cs typeface="Arial" pitchFamily="34" charset="0"/>
            </a:endParaRPr>
          </a:p>
        </p:txBody>
      </p:sp>
      <p:sp>
        <p:nvSpPr>
          <p:cNvPr id="149506" name="Rectangle 3"/>
          <p:cNvSpPr>
            <a:spLocks noGrp="1" noChangeArrowheads="1"/>
          </p:cNvSpPr>
          <p:nvPr>
            <p:ph type="body" sz="half" idx="4294967295"/>
          </p:nvPr>
        </p:nvSpPr>
        <p:spPr>
          <a:xfrm>
            <a:off x="0" y="1628775"/>
            <a:ext cx="8820150" cy="5229225"/>
          </a:xfrm>
        </p:spPr>
        <p:txBody>
          <a:bodyPr/>
          <a:lstStyle/>
          <a:p>
            <a:pPr eaLnBrk="1" hangingPunct="1">
              <a:lnSpc>
                <a:spcPct val="80000"/>
              </a:lnSpc>
              <a:buFont typeface="Georgia" pitchFamily="18" charset="0"/>
              <a:buNone/>
            </a:pPr>
            <a:endParaRPr lang="el-GR" smtClean="0"/>
          </a:p>
          <a:p>
            <a:pPr eaLnBrk="1" hangingPunct="1">
              <a:lnSpc>
                <a:spcPct val="80000"/>
              </a:lnSpc>
            </a:pPr>
            <a:endParaRPr lang="el-GR" smtClean="0"/>
          </a:p>
          <a:p>
            <a:pPr eaLnBrk="1" hangingPunct="1">
              <a:lnSpc>
                <a:spcPct val="80000"/>
              </a:lnSpc>
            </a:pPr>
            <a:r>
              <a:rPr lang="el-GR" smtClean="0"/>
              <a:t>Δομή – Περιεχόμενο Ε.Π.</a:t>
            </a:r>
          </a:p>
          <a:p>
            <a:pPr eaLnBrk="1" hangingPunct="1">
              <a:lnSpc>
                <a:spcPct val="80000"/>
              </a:lnSpc>
              <a:buFont typeface="Georgia" pitchFamily="18" charset="0"/>
              <a:buNone/>
            </a:pPr>
            <a:endParaRPr lang="el-GR" sz="1800" b="1" smtClean="0">
              <a:solidFill>
                <a:schemeClr val="accent1"/>
              </a:solidFill>
            </a:endParaRPr>
          </a:p>
          <a:p>
            <a:pPr eaLnBrk="1" hangingPunct="1">
              <a:lnSpc>
                <a:spcPct val="80000"/>
              </a:lnSpc>
              <a:buFont typeface="Wingdings" pitchFamily="2" charset="2"/>
              <a:buChar char="q"/>
            </a:pPr>
            <a:r>
              <a:rPr lang="el-GR" sz="1800" b="1" smtClean="0">
                <a:solidFill>
                  <a:schemeClr val="accent1"/>
                </a:solidFill>
              </a:rPr>
              <a:t>Ενότητα 1: Στρατηγικός σχεδιασμός</a:t>
            </a:r>
            <a:r>
              <a:rPr lang="el-GR" sz="1800" smtClean="0">
                <a:solidFill>
                  <a:schemeClr val="accent1"/>
                </a:solidFill>
              </a:rPr>
              <a:t> </a:t>
            </a:r>
          </a:p>
          <a:p>
            <a:pPr eaLnBrk="1" hangingPunct="1">
              <a:spcBef>
                <a:spcPct val="0"/>
              </a:spcBef>
              <a:buClrTx/>
              <a:buFontTx/>
              <a:buChar char="•"/>
            </a:pPr>
            <a:r>
              <a:rPr lang="el-GR" sz="1800" smtClean="0"/>
              <a:t>Κεφάλαιο 1.1. : Περιγραφή και αξιολόγηση της υφιστάμενης κατάστασης</a:t>
            </a:r>
          </a:p>
          <a:p>
            <a:pPr eaLnBrk="1" hangingPunct="1">
              <a:spcBef>
                <a:spcPct val="0"/>
              </a:spcBef>
              <a:buClrTx/>
              <a:buFontTx/>
              <a:buChar char="•"/>
            </a:pPr>
            <a:r>
              <a:rPr lang="el-GR" sz="1800" smtClean="0"/>
              <a:t>Κεφάλαιο 1.2.:  Στρατηγική του Ο.Τ.Α. και αναπτυξιακές προτεραιότητες</a:t>
            </a:r>
          </a:p>
          <a:p>
            <a:pPr eaLnBrk="1" hangingPunct="1">
              <a:lnSpc>
                <a:spcPct val="80000"/>
              </a:lnSpc>
              <a:buFont typeface="Georgia" pitchFamily="18" charset="0"/>
              <a:buNone/>
            </a:pPr>
            <a:endParaRPr lang="el-GR" sz="1800" smtClean="0"/>
          </a:p>
          <a:p>
            <a:pPr eaLnBrk="1" hangingPunct="1">
              <a:lnSpc>
                <a:spcPct val="80000"/>
              </a:lnSpc>
              <a:buFont typeface="Wingdings" pitchFamily="2" charset="2"/>
              <a:buChar char="q"/>
            </a:pPr>
            <a:r>
              <a:rPr lang="el-GR" sz="1800" b="1" smtClean="0">
                <a:solidFill>
                  <a:schemeClr val="accent1"/>
                </a:solidFill>
              </a:rPr>
              <a:t>Ενότητα 2: Επιχειρησιακός προγραμματισμός</a:t>
            </a:r>
          </a:p>
          <a:p>
            <a:pPr eaLnBrk="1" hangingPunct="1">
              <a:spcBef>
                <a:spcPct val="0"/>
              </a:spcBef>
              <a:buClrTx/>
              <a:buFontTx/>
              <a:buChar char="•"/>
            </a:pPr>
            <a:r>
              <a:rPr lang="el-GR" sz="1800" smtClean="0"/>
              <a:t>Κεφάλαιο 2.1.: Στόχοι και δράσεις</a:t>
            </a:r>
          </a:p>
          <a:p>
            <a:pPr eaLnBrk="1" hangingPunct="1">
              <a:spcBef>
                <a:spcPct val="0"/>
              </a:spcBef>
              <a:buClrTx/>
              <a:buFontTx/>
              <a:buChar char="•"/>
            </a:pPr>
            <a:r>
              <a:rPr lang="el-GR" sz="1800" smtClean="0"/>
              <a:t>Κεφάλαιο 2.2.: Πενταετής προγραμματισμός των δράσεων</a:t>
            </a:r>
          </a:p>
          <a:p>
            <a:pPr eaLnBrk="1" hangingPunct="1">
              <a:lnSpc>
                <a:spcPct val="80000"/>
              </a:lnSpc>
              <a:buFont typeface="Georgia" pitchFamily="18" charset="0"/>
              <a:buNone/>
            </a:pPr>
            <a:endParaRPr lang="el-GR" sz="1800" b="1" smtClean="0">
              <a:solidFill>
                <a:schemeClr val="bg2"/>
              </a:solidFill>
            </a:endParaRPr>
          </a:p>
          <a:p>
            <a:pPr eaLnBrk="1" hangingPunct="1">
              <a:lnSpc>
                <a:spcPct val="80000"/>
              </a:lnSpc>
              <a:buFont typeface="Wingdings" pitchFamily="2" charset="2"/>
              <a:buChar char="q"/>
            </a:pPr>
            <a:r>
              <a:rPr lang="el-GR" sz="1800" b="1" smtClean="0">
                <a:solidFill>
                  <a:schemeClr val="accent1"/>
                </a:solidFill>
              </a:rPr>
              <a:t>Ενότητα 3: Οικονομικός προγραμματισμός </a:t>
            </a:r>
            <a:r>
              <a:rPr lang="en-US" sz="1800" b="1" smtClean="0">
                <a:solidFill>
                  <a:schemeClr val="accent1"/>
                </a:solidFill>
              </a:rPr>
              <a:t>&amp;</a:t>
            </a:r>
            <a:r>
              <a:rPr lang="el-GR" sz="1800" b="1" smtClean="0">
                <a:solidFill>
                  <a:schemeClr val="accent1"/>
                </a:solidFill>
              </a:rPr>
              <a:t> δείκτες παρακολούθησης</a:t>
            </a:r>
            <a:r>
              <a:rPr lang="en-US" sz="1800" b="1" smtClean="0">
                <a:solidFill>
                  <a:schemeClr val="accent1"/>
                </a:solidFill>
              </a:rPr>
              <a:t> </a:t>
            </a:r>
            <a:r>
              <a:rPr lang="el-GR" sz="1800" b="1" smtClean="0">
                <a:solidFill>
                  <a:schemeClr val="accent1"/>
                </a:solidFill>
              </a:rPr>
              <a:t> </a:t>
            </a:r>
            <a:r>
              <a:rPr lang="en-US" sz="1800" b="1" smtClean="0">
                <a:solidFill>
                  <a:schemeClr val="accent1"/>
                </a:solidFill>
              </a:rPr>
              <a:t>- </a:t>
            </a:r>
            <a:r>
              <a:rPr lang="el-GR" sz="1800" b="1" smtClean="0">
                <a:solidFill>
                  <a:schemeClr val="accent1"/>
                </a:solidFill>
              </a:rPr>
              <a:t>αξιολόγησης</a:t>
            </a:r>
          </a:p>
          <a:p>
            <a:pPr eaLnBrk="1" hangingPunct="1">
              <a:lnSpc>
                <a:spcPct val="80000"/>
              </a:lnSpc>
              <a:spcBef>
                <a:spcPct val="0"/>
              </a:spcBef>
              <a:buClrTx/>
              <a:buFontTx/>
              <a:buChar char="•"/>
            </a:pPr>
            <a:r>
              <a:rPr lang="el-GR" sz="1800" smtClean="0"/>
              <a:t>Κεφάλαιο 3.1.: Οικονομικός προγραμματισμός</a:t>
            </a:r>
          </a:p>
          <a:p>
            <a:pPr eaLnBrk="1" hangingPunct="1">
              <a:lnSpc>
                <a:spcPct val="80000"/>
              </a:lnSpc>
              <a:spcBef>
                <a:spcPct val="0"/>
              </a:spcBef>
              <a:buClrTx/>
              <a:buFontTx/>
              <a:buChar char="•"/>
            </a:pPr>
            <a:r>
              <a:rPr lang="el-GR" sz="1800" smtClean="0"/>
              <a:t>Κεφάλαιο 3.2.: Δείκτες παρακολούθησης και αξιολόγησης του προγράμματος</a:t>
            </a:r>
          </a:p>
          <a:p>
            <a:pPr lvl="1" eaLnBrk="1" hangingPunct="1">
              <a:lnSpc>
                <a:spcPct val="80000"/>
              </a:lnSpc>
            </a:pPr>
            <a:endParaRPr lang="el-GR" sz="2000" smtClean="0"/>
          </a:p>
        </p:txBody>
      </p:sp>
      <p:sp>
        <p:nvSpPr>
          <p:cNvPr id="149507" name="Rectangle 2"/>
          <p:cNvSpPr>
            <a:spLocks noGrp="1" noChangeArrowheads="1"/>
          </p:cNvSpPr>
          <p:nvPr>
            <p:ph type="title" idx="4294967295"/>
          </p:nvPr>
        </p:nvSpPr>
        <p:spPr>
          <a:xfrm>
            <a:off x="0" y="333375"/>
            <a:ext cx="9144000" cy="1079500"/>
          </a:xfrm>
        </p:spPr>
        <p:txBody>
          <a:bodyPr anchor="b"/>
          <a:lstStyle/>
          <a:p>
            <a:pPr marL="571500" indent="-571500" eaLnBrk="1" hangingPunct="1">
              <a:buFont typeface="Tahoma" pitchFamily="34" charset="0"/>
              <a:buAutoNum type="romanUcPeriod"/>
            </a:pPr>
            <a:r>
              <a:rPr lang="el-GR" sz="3700" smtClean="0"/>
              <a:t>ΠΡΟΓΡΑΜΜΑΤΙΣΜΟΣ/ΣΧΕΔΙΑΣΜΟΣ </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7" name="Θέση αριθμού διαφάνειας 5"/>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B8BA121D-738B-4AA3-B99E-AC4D80DDF0D5}" type="slidenum">
              <a:rPr lang="el-GR" sz="1400">
                <a:latin typeface="+mn-lt"/>
                <a:cs typeface="Arial" pitchFamily="34" charset="0"/>
              </a:rPr>
              <a:pPr algn="r">
                <a:defRPr/>
              </a:pPr>
              <a:t>122</a:t>
            </a:fld>
            <a:endParaRPr lang="el-GR" sz="1400" dirty="0">
              <a:latin typeface="+mn-lt"/>
              <a:cs typeface="Arial" pitchFamily="34" charset="0"/>
            </a:endParaRPr>
          </a:p>
        </p:txBody>
      </p:sp>
      <p:sp>
        <p:nvSpPr>
          <p:cNvPr id="150530" name="Rectangle 2"/>
          <p:cNvSpPr>
            <a:spLocks noGrp="1" noChangeArrowheads="1"/>
          </p:cNvSpPr>
          <p:nvPr>
            <p:ph type="title" idx="4294967295"/>
          </p:nvPr>
        </p:nvSpPr>
        <p:spPr>
          <a:xfrm>
            <a:off x="784225" y="1557338"/>
            <a:ext cx="7708900" cy="503237"/>
          </a:xfrm>
        </p:spPr>
        <p:txBody>
          <a:bodyPr anchor="b"/>
          <a:lstStyle/>
          <a:p>
            <a:pPr marL="342900" indent="-342900" algn="ctr" eaLnBrk="1" hangingPunct="1">
              <a:lnSpc>
                <a:spcPct val="80000"/>
              </a:lnSpc>
              <a:spcBef>
                <a:spcPct val="20000"/>
              </a:spcBef>
              <a:buClr>
                <a:schemeClr val="folHlink"/>
              </a:buClr>
              <a:buSzPct val="60000"/>
            </a:pPr>
            <a:r>
              <a:rPr lang="el-GR" sz="3300" b="1" smtClean="0"/>
              <a:t>Στρατηγικός &amp; Επιχειρησιακός   Σχεδιασμός</a:t>
            </a:r>
            <a:endParaRPr lang="en-US" sz="3300" b="1" smtClean="0"/>
          </a:p>
        </p:txBody>
      </p:sp>
      <p:graphicFrame>
        <p:nvGraphicFramePr>
          <p:cNvPr id="2" name="Διάγραμμα 1"/>
          <p:cNvGraphicFramePr/>
          <p:nvPr/>
        </p:nvGraphicFramePr>
        <p:xfrm>
          <a:off x="849313" y="2205038"/>
          <a:ext cx="7712075"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txBox="1">
            <a:spLocks noChangeArrowheads="1"/>
          </p:cNvSpPr>
          <p:nvPr/>
        </p:nvSpPr>
        <p:spPr bwMode="auto">
          <a:xfrm>
            <a:off x="0" y="260350"/>
            <a:ext cx="9144000" cy="720725"/>
          </a:xfrm>
          <a:prstGeom prst="rect">
            <a:avLst/>
          </a:prstGeom>
          <a:noFill/>
          <a:ln w="9525">
            <a:noFill/>
            <a:miter lim="800000"/>
            <a:headEnd/>
            <a:tailEnd/>
          </a:ln>
          <a:effectLst/>
        </p:spPr>
        <p:txBody>
          <a:bodyPr anchor="b"/>
          <a:lstStyle/>
          <a:p>
            <a:pPr marL="571500" indent="-571500">
              <a:buFont typeface="+mj-lt"/>
              <a:buAutoNum type="romanUcPeriod"/>
              <a:defRPr/>
            </a:pPr>
            <a:r>
              <a:rPr lang="el-GR" sz="2800" kern="0" dirty="0">
                <a:solidFill>
                  <a:schemeClr val="tx2"/>
                </a:solidFill>
                <a:latin typeface="+mj-lt"/>
                <a:ea typeface="+mj-ea"/>
                <a:cs typeface="+mj-cs"/>
              </a:rPr>
              <a:t>ΠΡΟΓΡΑΜΜΑΤΙΣΜΟΣ/ΣΧΕΔΙΑΣΜΟΣ</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αριθμού διαφάνειας 6"/>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DF8F2CC0-5194-4DFE-91B4-B4870DC9AC2A}" type="slidenum">
              <a:rPr lang="el-GR" sz="1400">
                <a:latin typeface="+mn-lt"/>
                <a:cs typeface="Tahoma" pitchFamily="34" charset="0"/>
              </a:rPr>
              <a:pPr algn="r">
                <a:defRPr/>
              </a:pPr>
              <a:t>123</a:t>
            </a:fld>
            <a:endParaRPr lang="el-GR" sz="1400">
              <a:latin typeface="+mn-lt"/>
              <a:cs typeface="Tahoma" pitchFamily="34" charset="0"/>
            </a:endParaRPr>
          </a:p>
        </p:txBody>
      </p:sp>
      <p:sp>
        <p:nvSpPr>
          <p:cNvPr id="151554" name="Rectangle 8"/>
          <p:cNvSpPr>
            <a:spLocks noGrp="1" noChangeArrowheads="1"/>
          </p:cNvSpPr>
          <p:nvPr>
            <p:ph type="body" sz="half" idx="4294967295"/>
          </p:nvPr>
        </p:nvSpPr>
        <p:spPr>
          <a:xfrm>
            <a:off x="436563" y="1773238"/>
            <a:ext cx="8256587" cy="4535487"/>
          </a:xfrm>
        </p:spPr>
        <p:txBody>
          <a:bodyPr/>
          <a:lstStyle/>
          <a:p>
            <a:pPr algn="just" eaLnBrk="1" hangingPunct="1"/>
            <a:r>
              <a:rPr lang="el-GR" smtClean="0"/>
              <a:t>Οικονομικός προγραμματισμός &amp; Δείκτες παρακολούθησης και αξιολόγησης</a:t>
            </a:r>
          </a:p>
          <a:p>
            <a:pPr algn="just" eaLnBrk="1" hangingPunct="1"/>
            <a:endParaRPr lang="el-GR" smtClean="0"/>
          </a:p>
          <a:p>
            <a:pPr algn="just" eaLnBrk="1" hangingPunct="1">
              <a:lnSpc>
                <a:spcPct val="80000"/>
              </a:lnSpc>
              <a:buFont typeface="Wingdings" pitchFamily="2" charset="2"/>
              <a:buChar char="q"/>
            </a:pPr>
            <a:r>
              <a:rPr lang="el-GR" sz="1800" smtClean="0"/>
              <a:t>Έσοδα ανά πηγή χρηματοδότησης</a:t>
            </a:r>
          </a:p>
          <a:p>
            <a:pPr algn="just" eaLnBrk="1" hangingPunct="1">
              <a:lnSpc>
                <a:spcPct val="80000"/>
              </a:lnSpc>
              <a:buFont typeface="Wingdings" pitchFamily="2" charset="2"/>
              <a:buChar char="q"/>
            </a:pPr>
            <a:endParaRPr lang="el-GR" sz="1800" smtClean="0"/>
          </a:p>
          <a:p>
            <a:pPr algn="just" eaLnBrk="1" hangingPunct="1">
              <a:lnSpc>
                <a:spcPct val="80000"/>
              </a:lnSpc>
              <a:buFont typeface="Wingdings" pitchFamily="2" charset="2"/>
              <a:buChar char="q"/>
            </a:pPr>
            <a:r>
              <a:rPr lang="el-GR" sz="1800" smtClean="0"/>
              <a:t>Επενδυτικές &amp; Λειτουργικές δαπάνες</a:t>
            </a:r>
          </a:p>
          <a:p>
            <a:pPr algn="just" eaLnBrk="1" hangingPunct="1">
              <a:lnSpc>
                <a:spcPct val="80000"/>
              </a:lnSpc>
              <a:buFont typeface="Wingdings" pitchFamily="2" charset="2"/>
              <a:buChar char="q"/>
            </a:pPr>
            <a:endParaRPr lang="el-GR" sz="1800" smtClean="0"/>
          </a:p>
          <a:p>
            <a:pPr algn="just" eaLnBrk="1" hangingPunct="1">
              <a:lnSpc>
                <a:spcPct val="80000"/>
              </a:lnSpc>
              <a:buFont typeface="Wingdings" pitchFamily="2" charset="2"/>
              <a:buChar char="q"/>
            </a:pPr>
            <a:r>
              <a:rPr lang="el-GR" sz="1800" smtClean="0"/>
              <a:t>Κατάρτιση χρηματοδοτικών πινάκων ανά άξονα και μέτρο</a:t>
            </a:r>
          </a:p>
          <a:p>
            <a:pPr algn="just" eaLnBrk="1" hangingPunct="1">
              <a:lnSpc>
                <a:spcPct val="80000"/>
              </a:lnSpc>
              <a:buFont typeface="Wingdings" pitchFamily="2" charset="2"/>
              <a:buChar char="q"/>
            </a:pPr>
            <a:endParaRPr lang="el-GR" sz="1800" smtClean="0"/>
          </a:p>
          <a:p>
            <a:pPr algn="just" eaLnBrk="1" hangingPunct="1">
              <a:lnSpc>
                <a:spcPct val="80000"/>
              </a:lnSpc>
              <a:buFont typeface="Wingdings" pitchFamily="2" charset="2"/>
              <a:buChar char="q"/>
            </a:pPr>
            <a:r>
              <a:rPr lang="el-GR" sz="1800" smtClean="0"/>
              <a:t>Κατάρτιση δεικτών αποτελεσμάτων, υλοποίησης ή εκροών για παρακολούθηση και αξιολόγηση.</a:t>
            </a:r>
          </a:p>
        </p:txBody>
      </p:sp>
      <p:sp>
        <p:nvSpPr>
          <p:cNvPr id="5" name="Rectangle 2"/>
          <p:cNvSpPr txBox="1">
            <a:spLocks noChangeArrowheads="1"/>
          </p:cNvSpPr>
          <p:nvPr/>
        </p:nvSpPr>
        <p:spPr bwMode="auto">
          <a:xfrm>
            <a:off x="1182688" y="260350"/>
            <a:ext cx="6907212" cy="1081088"/>
          </a:xfrm>
          <a:prstGeom prst="rect">
            <a:avLst/>
          </a:prstGeom>
          <a:noFill/>
          <a:ln w="9525">
            <a:noFill/>
            <a:miter lim="800000"/>
            <a:headEnd/>
            <a:tailEnd/>
          </a:ln>
          <a:effectLst/>
        </p:spPr>
        <p:txBody>
          <a:bodyPr anchor="b"/>
          <a:lstStyle/>
          <a:p>
            <a:pPr marL="571500" indent="-571500">
              <a:buFont typeface="+mj-lt"/>
              <a:buAutoNum type="romanUcPeriod"/>
              <a:defRPr/>
            </a:pPr>
            <a:r>
              <a:rPr lang="el-GR" sz="2800" kern="0" dirty="0">
                <a:solidFill>
                  <a:schemeClr val="tx2"/>
                </a:solidFill>
                <a:latin typeface="+mj-lt"/>
                <a:ea typeface="+mj-ea"/>
                <a:cs typeface="+mj-cs"/>
              </a:rPr>
              <a:t>ΠΡΟΓΡΑΜΜΑΤΙΣΜΟΣ/ΣΧΕΔΙΑΣΜΟΣ</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αριθμού διαφάνειας 7"/>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A78DFFD5-9318-485F-ACBB-11979857750B}" type="slidenum">
              <a:rPr lang="el-GR" sz="1400">
                <a:latin typeface="+mn-lt"/>
                <a:cs typeface="Tahoma" pitchFamily="34" charset="0"/>
              </a:rPr>
              <a:pPr algn="r">
                <a:defRPr/>
              </a:pPr>
              <a:t>124</a:t>
            </a:fld>
            <a:endParaRPr lang="el-GR" sz="1400" dirty="0">
              <a:latin typeface="+mn-lt"/>
              <a:cs typeface="Tahoma" pitchFamily="34" charset="0"/>
            </a:endParaRPr>
          </a:p>
        </p:txBody>
      </p:sp>
      <p:sp>
        <p:nvSpPr>
          <p:cNvPr id="152578" name="Rectangle 3"/>
          <p:cNvSpPr>
            <a:spLocks noGrp="1" noChangeArrowheads="1"/>
          </p:cNvSpPr>
          <p:nvPr>
            <p:ph type="body" sz="half" idx="4294967295"/>
          </p:nvPr>
        </p:nvSpPr>
        <p:spPr>
          <a:xfrm>
            <a:off x="949325" y="1981200"/>
            <a:ext cx="7743825" cy="3032125"/>
          </a:xfrm>
        </p:spPr>
        <p:txBody>
          <a:bodyPr/>
          <a:lstStyle/>
          <a:p>
            <a:pPr algn="just" eaLnBrk="1" hangingPunct="1">
              <a:lnSpc>
                <a:spcPct val="90000"/>
              </a:lnSpc>
            </a:pPr>
            <a:endParaRPr lang="el-GR" sz="1800" smtClean="0"/>
          </a:p>
          <a:p>
            <a:pPr algn="just" eaLnBrk="1" hangingPunct="1">
              <a:lnSpc>
                <a:spcPct val="90000"/>
              </a:lnSpc>
            </a:pPr>
            <a:r>
              <a:rPr lang="el-GR" smtClean="0"/>
              <a:t>Ετήσιο Πρόγραμμα Δράσης</a:t>
            </a:r>
          </a:p>
          <a:p>
            <a:pPr algn="just" eaLnBrk="1" hangingPunct="1">
              <a:lnSpc>
                <a:spcPct val="90000"/>
              </a:lnSpc>
            </a:pPr>
            <a:endParaRPr lang="el-GR" sz="1800" smtClean="0"/>
          </a:p>
          <a:p>
            <a:pPr algn="just" eaLnBrk="1" hangingPunct="1">
              <a:lnSpc>
                <a:spcPct val="80000"/>
              </a:lnSpc>
              <a:buFont typeface="Wingdings" pitchFamily="2" charset="2"/>
              <a:buChar char="q"/>
            </a:pPr>
            <a:r>
              <a:rPr lang="el-GR" sz="1800" smtClean="0"/>
              <a:t>Κατ’ έτος εξειδίκευση του Επιχειρησιακού Προγράμματος</a:t>
            </a:r>
          </a:p>
          <a:p>
            <a:pPr algn="just" eaLnBrk="1" hangingPunct="1">
              <a:lnSpc>
                <a:spcPct val="80000"/>
              </a:lnSpc>
              <a:buFont typeface="Wingdings" pitchFamily="2" charset="2"/>
              <a:buChar char="q"/>
            </a:pPr>
            <a:endParaRPr lang="el-GR" sz="1800" smtClean="0"/>
          </a:p>
          <a:p>
            <a:pPr algn="just" eaLnBrk="1" hangingPunct="1">
              <a:lnSpc>
                <a:spcPct val="80000"/>
              </a:lnSpc>
              <a:buFont typeface="Wingdings" pitchFamily="2" charset="2"/>
              <a:buChar char="q"/>
            </a:pPr>
            <a:r>
              <a:rPr lang="el-GR" sz="1800" smtClean="0"/>
              <a:t>Ενσωμάτωση του τεχνικού προγράμματος</a:t>
            </a:r>
            <a:endParaRPr lang="en-US" sz="1800" smtClean="0"/>
          </a:p>
          <a:p>
            <a:pPr algn="just" eaLnBrk="1" hangingPunct="1">
              <a:lnSpc>
                <a:spcPct val="80000"/>
              </a:lnSpc>
              <a:buFont typeface="Wingdings" pitchFamily="2" charset="2"/>
              <a:buChar char="q"/>
            </a:pPr>
            <a:endParaRPr lang="en-US" sz="1800" smtClean="0"/>
          </a:p>
          <a:p>
            <a:pPr algn="just" eaLnBrk="1" hangingPunct="1">
              <a:lnSpc>
                <a:spcPct val="80000"/>
              </a:lnSpc>
              <a:buFont typeface="Wingdings" pitchFamily="2" charset="2"/>
              <a:buChar char="q"/>
            </a:pPr>
            <a:r>
              <a:rPr lang="el-GR" sz="1800" smtClean="0"/>
              <a:t>Συνοδεύει τον οικονομικό προϋπολογισμό</a:t>
            </a:r>
          </a:p>
        </p:txBody>
      </p:sp>
      <p:sp>
        <p:nvSpPr>
          <p:cNvPr id="152579" name="Rectangle 5"/>
          <p:cNvSpPr>
            <a:spLocks noChangeArrowheads="1"/>
          </p:cNvSpPr>
          <p:nvPr/>
        </p:nvSpPr>
        <p:spPr bwMode="auto">
          <a:xfrm>
            <a:off x="971550" y="4437063"/>
            <a:ext cx="7510463" cy="511175"/>
          </a:xfrm>
          <a:prstGeom prst="rect">
            <a:avLst/>
          </a:prstGeom>
          <a:noFill/>
          <a:ln w="9525">
            <a:noFill/>
            <a:miter lim="800000"/>
            <a:headEnd/>
            <a:tailEnd/>
          </a:ln>
        </p:spPr>
        <p:txBody>
          <a:bodyPr/>
          <a:lstStyle/>
          <a:p>
            <a:pPr marL="447675" indent="-447675">
              <a:lnSpc>
                <a:spcPct val="90000"/>
              </a:lnSpc>
              <a:spcBef>
                <a:spcPct val="20000"/>
              </a:spcBef>
              <a:buClr>
                <a:schemeClr val="accent1"/>
              </a:buClr>
              <a:buSzPct val="70000"/>
              <a:buFont typeface="Wingdings" pitchFamily="2" charset="2"/>
              <a:buChar char="n"/>
            </a:pPr>
            <a:endParaRPr lang="el-GR" sz="2800" b="1">
              <a:latin typeface="Times New Roman" pitchFamily="18" charset="0"/>
            </a:endParaRPr>
          </a:p>
        </p:txBody>
      </p:sp>
      <p:sp>
        <p:nvSpPr>
          <p:cNvPr id="152580" name="Rectangle 2"/>
          <p:cNvSpPr>
            <a:spLocks noGrp="1" noChangeArrowheads="1"/>
          </p:cNvSpPr>
          <p:nvPr>
            <p:ph type="title" idx="4294967295"/>
          </p:nvPr>
        </p:nvSpPr>
        <p:spPr>
          <a:xfrm>
            <a:off x="490538" y="1198563"/>
            <a:ext cx="7292975" cy="1009650"/>
          </a:xfrm>
        </p:spPr>
        <p:txBody>
          <a:bodyPr anchor="b"/>
          <a:lstStyle/>
          <a:p>
            <a:pPr marL="571500" indent="-571500" eaLnBrk="1" hangingPunct="1">
              <a:buFont typeface="Tahoma" pitchFamily="34" charset="0"/>
              <a:buAutoNum type="romanUcPeriod"/>
            </a:pPr>
            <a:r>
              <a:rPr lang="el-GR" sz="3300" smtClean="0"/>
              <a:t>ΠΡΟΓΡΑΜΜΑΤΙΣΜΟΣ/ΣΧΕΔΙΑΣΜΟΣ</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αριθμού διαφάνειας 6"/>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F258E4A0-287E-4F07-8AC5-6A13748C4885}" type="slidenum">
              <a:rPr lang="el-GR" sz="1400">
                <a:latin typeface="+mn-lt"/>
                <a:cs typeface="Tahoma" pitchFamily="34" charset="0"/>
              </a:rPr>
              <a:pPr algn="r">
                <a:defRPr/>
              </a:pPr>
              <a:t>125</a:t>
            </a:fld>
            <a:endParaRPr lang="el-GR" sz="1400">
              <a:latin typeface="+mn-lt"/>
              <a:cs typeface="Tahoma" pitchFamily="34" charset="0"/>
            </a:endParaRPr>
          </a:p>
        </p:txBody>
      </p:sp>
      <p:sp>
        <p:nvSpPr>
          <p:cNvPr id="153602" name="Text Box 3"/>
          <p:cNvSpPr txBox="1">
            <a:spLocks noChangeArrowheads="1"/>
          </p:cNvSpPr>
          <p:nvPr/>
        </p:nvSpPr>
        <p:spPr bwMode="auto">
          <a:xfrm>
            <a:off x="3903663" y="1528763"/>
            <a:ext cx="230187" cy="400050"/>
          </a:xfrm>
          <a:prstGeom prst="rect">
            <a:avLst/>
          </a:prstGeom>
          <a:noFill/>
          <a:ln w="25400">
            <a:noFill/>
            <a:miter lim="800000"/>
            <a:headEnd/>
            <a:tailEnd type="none" w="lg" len="lg"/>
          </a:ln>
        </p:spPr>
        <p:txBody>
          <a:bodyPr wrap="none">
            <a:spAutoFit/>
          </a:bodyPr>
          <a:lstStyle/>
          <a:p>
            <a:r>
              <a:rPr lang="el-GR" sz="2000" b="1">
                <a:latin typeface="Times New Roman" pitchFamily="18" charset="0"/>
              </a:rPr>
              <a:t> </a:t>
            </a:r>
          </a:p>
        </p:txBody>
      </p:sp>
      <p:sp>
        <p:nvSpPr>
          <p:cNvPr id="153603" name="Text Box 7"/>
          <p:cNvSpPr txBox="1">
            <a:spLocks noChangeArrowheads="1"/>
          </p:cNvSpPr>
          <p:nvPr/>
        </p:nvSpPr>
        <p:spPr bwMode="auto">
          <a:xfrm>
            <a:off x="1714500" y="3141663"/>
            <a:ext cx="4032250" cy="738187"/>
          </a:xfrm>
          <a:prstGeom prst="rect">
            <a:avLst/>
          </a:prstGeom>
          <a:noFill/>
          <a:ln w="25400">
            <a:noFill/>
            <a:miter lim="800000"/>
            <a:headEnd/>
            <a:tailEnd type="none" w="lg" len="lg"/>
          </a:ln>
        </p:spPr>
        <p:txBody>
          <a:bodyPr>
            <a:spAutoFit/>
          </a:bodyPr>
          <a:lstStyle/>
          <a:p>
            <a:r>
              <a:rPr lang="el-GR" sz="1400" b="1">
                <a:latin typeface="Times New Roman" pitchFamily="18" charset="0"/>
              </a:rPr>
              <a:t>Συνεργάζεται με Όμορους Δήμους και Περιφερειακή Αυτοδιοίκηση για συντονισμό δράσεων και συνεργασιών</a:t>
            </a:r>
          </a:p>
        </p:txBody>
      </p:sp>
      <p:sp>
        <p:nvSpPr>
          <p:cNvPr id="153604" name="Oval 8"/>
          <p:cNvSpPr>
            <a:spLocks noChangeArrowheads="1"/>
          </p:cNvSpPr>
          <p:nvPr/>
        </p:nvSpPr>
        <p:spPr bwMode="auto">
          <a:xfrm>
            <a:off x="0" y="2060575"/>
            <a:ext cx="2179638" cy="863600"/>
          </a:xfrm>
          <a:prstGeom prst="ellipse">
            <a:avLst/>
          </a:prstGeom>
          <a:solidFill>
            <a:schemeClr val="accent1"/>
          </a:solidFill>
          <a:ln w="25400">
            <a:solidFill>
              <a:schemeClr val="tx1"/>
            </a:solidFill>
            <a:round/>
            <a:headEnd/>
            <a:tailEnd type="none" w="lg" len="lg"/>
          </a:ln>
        </p:spPr>
        <p:txBody>
          <a:bodyPr wrap="none" anchor="ctr"/>
          <a:lstStyle/>
          <a:p>
            <a:pPr algn="ctr"/>
            <a:r>
              <a:rPr lang="el-GR" sz="1400" b="1">
                <a:latin typeface="Times New Roman" pitchFamily="18" charset="0"/>
              </a:rPr>
              <a:t>Εκτελεστική Επιτροπή</a:t>
            </a:r>
          </a:p>
          <a:p>
            <a:pPr algn="ctr"/>
            <a:r>
              <a:rPr lang="el-GR" sz="1400" b="1">
                <a:latin typeface="Times New Roman" pitchFamily="18" charset="0"/>
              </a:rPr>
              <a:t>Συντονίζει την κατάρτιση του</a:t>
            </a:r>
          </a:p>
          <a:p>
            <a:pPr algn="ctr"/>
            <a:r>
              <a:rPr lang="el-GR" sz="1400" b="1">
                <a:latin typeface="Times New Roman" pitchFamily="18" charset="0"/>
              </a:rPr>
              <a:t>  Ε.Π</a:t>
            </a:r>
          </a:p>
        </p:txBody>
      </p:sp>
      <p:sp>
        <p:nvSpPr>
          <p:cNvPr id="153605" name="Text Box 10"/>
          <p:cNvSpPr txBox="1">
            <a:spLocks noChangeArrowheads="1"/>
          </p:cNvSpPr>
          <p:nvPr/>
        </p:nvSpPr>
        <p:spPr bwMode="auto">
          <a:xfrm>
            <a:off x="4767263" y="4192588"/>
            <a:ext cx="171450" cy="400050"/>
          </a:xfrm>
          <a:prstGeom prst="rect">
            <a:avLst/>
          </a:prstGeom>
          <a:noFill/>
          <a:ln w="25400">
            <a:noFill/>
            <a:miter lim="800000"/>
            <a:headEnd/>
            <a:tailEnd type="none" w="lg" len="lg"/>
          </a:ln>
        </p:spPr>
        <p:txBody>
          <a:bodyPr wrap="none">
            <a:spAutoFit/>
          </a:bodyPr>
          <a:lstStyle/>
          <a:p>
            <a:endParaRPr lang="el-GR" sz="2000" b="1">
              <a:latin typeface="Times New Roman" pitchFamily="18" charset="0"/>
            </a:endParaRPr>
          </a:p>
        </p:txBody>
      </p:sp>
      <p:sp>
        <p:nvSpPr>
          <p:cNvPr id="153606" name="Text Box 11"/>
          <p:cNvSpPr txBox="1">
            <a:spLocks noChangeArrowheads="1"/>
          </p:cNvSpPr>
          <p:nvPr/>
        </p:nvSpPr>
        <p:spPr bwMode="auto">
          <a:xfrm>
            <a:off x="4105275" y="2205038"/>
            <a:ext cx="1552575" cy="304800"/>
          </a:xfrm>
          <a:prstGeom prst="rect">
            <a:avLst/>
          </a:prstGeom>
          <a:noFill/>
          <a:ln w="25400">
            <a:noFill/>
            <a:miter lim="800000"/>
            <a:headEnd/>
            <a:tailEnd type="none" w="lg" len="lg"/>
          </a:ln>
        </p:spPr>
        <p:txBody>
          <a:bodyPr>
            <a:spAutoFit/>
          </a:bodyPr>
          <a:lstStyle/>
          <a:p>
            <a:r>
              <a:rPr lang="en-US" sz="1400" b="1">
                <a:latin typeface="Times New Roman" pitchFamily="18" charset="0"/>
              </a:rPr>
              <a:t>   </a:t>
            </a:r>
            <a:r>
              <a:rPr lang="el-GR" sz="1400" b="1">
                <a:latin typeface="Times New Roman" pitchFamily="18" charset="0"/>
              </a:rPr>
              <a:t>υποστηρίζει  </a:t>
            </a:r>
          </a:p>
        </p:txBody>
      </p:sp>
      <p:sp>
        <p:nvSpPr>
          <p:cNvPr id="180236" name="Oval 12"/>
          <p:cNvSpPr>
            <a:spLocks noGrp="1" noChangeArrowheads="1"/>
          </p:cNvSpPr>
          <p:nvPr>
            <p:ph type="body" sz="half" idx="4294967295"/>
          </p:nvPr>
        </p:nvSpPr>
        <p:spPr>
          <a:xfrm>
            <a:off x="5241925" y="2506663"/>
            <a:ext cx="2533650" cy="1665287"/>
          </a:xfrm>
          <a:prstGeom prst="ellipse">
            <a:avLst/>
          </a:prstGeom>
          <a:ln w="25400">
            <a:solidFill>
              <a:srgbClr val="CCCC00"/>
            </a:solidFill>
            <a:prstDash val="dash"/>
            <a:round/>
            <a:tailEnd type="none" w="lg" len="lg"/>
          </a:ln>
        </p:spPr>
        <p:txBody>
          <a:bodyPr/>
          <a:lstStyle/>
          <a:p>
            <a:pPr algn="ctr" eaLnBrk="1" hangingPunct="1">
              <a:lnSpc>
                <a:spcPct val="90000"/>
              </a:lnSpc>
              <a:buFont typeface="Georgia" pitchFamily="18" charset="0"/>
              <a:buNone/>
              <a:defRPr/>
            </a:pPr>
            <a:endParaRPr lang="el-GR" sz="2000" b="1" smtClean="0">
              <a:effectLst>
                <a:outerShdw blurRad="38100" dist="38100" dir="2700000" algn="tl">
                  <a:srgbClr val="C0C0C0"/>
                </a:outerShdw>
              </a:effectLst>
            </a:endParaRPr>
          </a:p>
          <a:p>
            <a:pPr eaLnBrk="1" hangingPunct="1">
              <a:lnSpc>
                <a:spcPct val="90000"/>
              </a:lnSpc>
              <a:buFont typeface="Georgia" pitchFamily="18" charset="0"/>
              <a:buNone/>
              <a:defRPr/>
            </a:pPr>
            <a:endParaRPr lang="el-GR" sz="2000" smtClean="0"/>
          </a:p>
        </p:txBody>
      </p:sp>
      <p:sp>
        <p:nvSpPr>
          <p:cNvPr id="153608" name="Text Box 15"/>
          <p:cNvSpPr txBox="1">
            <a:spLocks noChangeArrowheads="1"/>
          </p:cNvSpPr>
          <p:nvPr/>
        </p:nvSpPr>
        <p:spPr bwMode="auto">
          <a:xfrm>
            <a:off x="3109913" y="4365625"/>
            <a:ext cx="2889250" cy="708025"/>
          </a:xfrm>
          <a:prstGeom prst="rect">
            <a:avLst/>
          </a:prstGeom>
          <a:noFill/>
          <a:ln w="25400">
            <a:noFill/>
            <a:miter lim="800000"/>
            <a:headEnd/>
            <a:tailEnd type="none" w="lg" len="lg"/>
          </a:ln>
        </p:spPr>
        <p:txBody>
          <a:bodyPr>
            <a:spAutoFit/>
          </a:bodyPr>
          <a:lstStyle/>
          <a:p>
            <a:pPr algn="ctr"/>
            <a:r>
              <a:rPr lang="el-GR" sz="2000" b="1">
                <a:latin typeface="Times New Roman" pitchFamily="18" charset="0"/>
              </a:rPr>
              <a:t>Διαβούλευση, Δημοσιοποίηση</a:t>
            </a:r>
          </a:p>
        </p:txBody>
      </p:sp>
      <p:sp>
        <p:nvSpPr>
          <p:cNvPr id="153609" name="Line 16"/>
          <p:cNvSpPr>
            <a:spLocks noChangeShapeType="1"/>
          </p:cNvSpPr>
          <p:nvPr/>
        </p:nvSpPr>
        <p:spPr bwMode="auto">
          <a:xfrm>
            <a:off x="1447800" y="2997200"/>
            <a:ext cx="228600" cy="1066800"/>
          </a:xfrm>
          <a:prstGeom prst="line">
            <a:avLst/>
          </a:prstGeom>
          <a:noFill/>
          <a:ln w="25400">
            <a:solidFill>
              <a:schemeClr val="tx1"/>
            </a:solidFill>
            <a:round/>
            <a:headEnd/>
            <a:tailEnd type="stealth" w="lg" len="lg"/>
          </a:ln>
        </p:spPr>
        <p:txBody>
          <a:bodyPr/>
          <a:lstStyle/>
          <a:p>
            <a:endParaRPr lang="el-GR"/>
          </a:p>
        </p:txBody>
      </p:sp>
      <p:sp>
        <p:nvSpPr>
          <p:cNvPr id="153610" name="Text Box 17"/>
          <p:cNvSpPr txBox="1">
            <a:spLocks noChangeArrowheads="1"/>
          </p:cNvSpPr>
          <p:nvPr/>
        </p:nvSpPr>
        <p:spPr bwMode="auto">
          <a:xfrm flipH="1">
            <a:off x="92075" y="4365625"/>
            <a:ext cx="231775" cy="400050"/>
          </a:xfrm>
          <a:prstGeom prst="rect">
            <a:avLst/>
          </a:prstGeom>
          <a:noFill/>
          <a:ln w="25400">
            <a:noFill/>
            <a:miter lim="800000"/>
            <a:headEnd/>
            <a:tailEnd type="none" w="lg" len="lg"/>
          </a:ln>
        </p:spPr>
        <p:txBody>
          <a:bodyPr>
            <a:spAutoFit/>
          </a:bodyPr>
          <a:lstStyle/>
          <a:p>
            <a:endParaRPr lang="el-GR" sz="2000" b="1">
              <a:latin typeface="Times New Roman" pitchFamily="18" charset="0"/>
            </a:endParaRPr>
          </a:p>
        </p:txBody>
      </p:sp>
      <p:sp>
        <p:nvSpPr>
          <p:cNvPr id="153611" name="Text Box 18"/>
          <p:cNvSpPr txBox="1">
            <a:spLocks noChangeArrowheads="1"/>
          </p:cNvSpPr>
          <p:nvPr/>
        </p:nvSpPr>
        <p:spPr bwMode="auto">
          <a:xfrm>
            <a:off x="1131888" y="4479925"/>
            <a:ext cx="230187" cy="400050"/>
          </a:xfrm>
          <a:prstGeom prst="rect">
            <a:avLst/>
          </a:prstGeom>
          <a:noFill/>
          <a:ln w="25400">
            <a:noFill/>
            <a:miter lim="800000"/>
            <a:headEnd/>
            <a:tailEnd type="none" w="lg" len="lg"/>
          </a:ln>
        </p:spPr>
        <p:txBody>
          <a:bodyPr wrap="none">
            <a:spAutoFit/>
          </a:bodyPr>
          <a:lstStyle/>
          <a:p>
            <a:pPr algn="ctr"/>
            <a:r>
              <a:rPr lang="el-GR" sz="2000" b="1">
                <a:latin typeface="Times New Roman" pitchFamily="18" charset="0"/>
              </a:rPr>
              <a:t> </a:t>
            </a:r>
          </a:p>
        </p:txBody>
      </p:sp>
      <p:sp>
        <p:nvSpPr>
          <p:cNvPr id="153612" name="Line 19"/>
          <p:cNvSpPr>
            <a:spLocks noChangeShapeType="1"/>
          </p:cNvSpPr>
          <p:nvPr/>
        </p:nvSpPr>
        <p:spPr bwMode="auto">
          <a:xfrm>
            <a:off x="3109913" y="5084763"/>
            <a:ext cx="2819400" cy="0"/>
          </a:xfrm>
          <a:prstGeom prst="line">
            <a:avLst/>
          </a:prstGeom>
          <a:noFill/>
          <a:ln w="25400">
            <a:solidFill>
              <a:schemeClr val="tx1"/>
            </a:solidFill>
            <a:round/>
            <a:headEnd/>
            <a:tailEnd type="stealth" w="lg" len="lg"/>
          </a:ln>
        </p:spPr>
        <p:txBody>
          <a:bodyPr/>
          <a:lstStyle/>
          <a:p>
            <a:endParaRPr lang="el-GR"/>
          </a:p>
        </p:txBody>
      </p:sp>
      <p:sp>
        <p:nvSpPr>
          <p:cNvPr id="153613" name="Text Box 21"/>
          <p:cNvSpPr txBox="1">
            <a:spLocks noChangeArrowheads="1"/>
          </p:cNvSpPr>
          <p:nvPr/>
        </p:nvSpPr>
        <p:spPr bwMode="auto">
          <a:xfrm>
            <a:off x="228600" y="5867400"/>
            <a:ext cx="4495800" cy="830263"/>
          </a:xfrm>
          <a:prstGeom prst="rect">
            <a:avLst/>
          </a:prstGeom>
          <a:noFill/>
          <a:ln w="25400">
            <a:noFill/>
            <a:miter lim="800000"/>
            <a:headEnd/>
            <a:tailEnd type="none" w="lg" len="lg"/>
          </a:ln>
        </p:spPr>
        <p:txBody>
          <a:bodyPr>
            <a:spAutoFit/>
          </a:bodyPr>
          <a:lstStyle/>
          <a:p>
            <a:pPr algn="ctr"/>
            <a:r>
              <a:rPr lang="el-GR" sz="2000" b="1">
                <a:latin typeface="Times New Roman" pitchFamily="18" charset="0"/>
              </a:rPr>
              <a:t>      </a:t>
            </a:r>
            <a:r>
              <a:rPr lang="el-GR" sz="1400" b="1">
                <a:latin typeface="Times New Roman" pitchFamily="18" charset="0"/>
              </a:rPr>
              <a:t>Έγκριση </a:t>
            </a:r>
            <a:r>
              <a:rPr lang="en-US" sz="1400" b="1">
                <a:latin typeface="Times New Roman" pitchFamily="18" charset="0"/>
              </a:rPr>
              <a:t>   </a:t>
            </a:r>
            <a:r>
              <a:rPr lang="el-GR" sz="1400" b="1">
                <a:latin typeface="Times New Roman" pitchFamily="18" charset="0"/>
              </a:rPr>
              <a:t>ΣΤΡΑΤΗΓΙΚΟΥ ΣΧΕΔΙΑΣΜΟΥ                  Προσδιορίζονται Άξονες-Μέτρα-Στόχοι            Οριστικοποίηση </a:t>
            </a:r>
          </a:p>
        </p:txBody>
      </p:sp>
      <p:sp>
        <p:nvSpPr>
          <p:cNvPr id="153614" name="Line 22"/>
          <p:cNvSpPr>
            <a:spLocks noChangeShapeType="1"/>
          </p:cNvSpPr>
          <p:nvPr/>
        </p:nvSpPr>
        <p:spPr bwMode="auto">
          <a:xfrm>
            <a:off x="4724400" y="6172200"/>
            <a:ext cx="762000" cy="0"/>
          </a:xfrm>
          <a:prstGeom prst="line">
            <a:avLst/>
          </a:prstGeom>
          <a:noFill/>
          <a:ln w="25400">
            <a:solidFill>
              <a:schemeClr val="tx1"/>
            </a:solidFill>
            <a:round/>
            <a:headEnd/>
            <a:tailEnd type="stealth" w="lg" len="lg"/>
          </a:ln>
        </p:spPr>
        <p:txBody>
          <a:bodyPr/>
          <a:lstStyle/>
          <a:p>
            <a:endParaRPr lang="el-GR"/>
          </a:p>
        </p:txBody>
      </p:sp>
      <p:sp>
        <p:nvSpPr>
          <p:cNvPr id="153615" name="Text Box 23"/>
          <p:cNvSpPr txBox="1">
            <a:spLocks noChangeArrowheads="1"/>
          </p:cNvSpPr>
          <p:nvPr/>
        </p:nvSpPr>
        <p:spPr bwMode="auto">
          <a:xfrm>
            <a:off x="5562600" y="6019800"/>
            <a:ext cx="2971800" cy="523875"/>
          </a:xfrm>
          <a:prstGeom prst="rect">
            <a:avLst/>
          </a:prstGeom>
          <a:noFill/>
          <a:ln w="25400">
            <a:noFill/>
            <a:miter lim="800000"/>
            <a:headEnd/>
            <a:tailEnd type="none" w="lg" len="lg"/>
          </a:ln>
        </p:spPr>
        <p:txBody>
          <a:bodyPr>
            <a:spAutoFit/>
          </a:bodyPr>
          <a:lstStyle/>
          <a:p>
            <a:pPr algn="ctr"/>
            <a:r>
              <a:rPr lang="el-GR" sz="1400" b="1">
                <a:latin typeface="Times New Roman" pitchFamily="18" charset="0"/>
              </a:rPr>
              <a:t>Έλεγχος Νομιμότητας </a:t>
            </a:r>
          </a:p>
          <a:p>
            <a:pPr algn="ctr"/>
            <a:r>
              <a:rPr lang="el-GR" sz="1400" b="1">
                <a:latin typeface="Times New Roman" pitchFamily="18" charset="0"/>
              </a:rPr>
              <a:t>(Αυτοτελής Υπηρεσία Εποπτείας ΟΤΑ)</a:t>
            </a:r>
          </a:p>
        </p:txBody>
      </p:sp>
      <p:sp>
        <p:nvSpPr>
          <p:cNvPr id="180249" name="Text Box 25"/>
          <p:cNvSpPr txBox="1">
            <a:spLocks noChangeArrowheads="1"/>
          </p:cNvSpPr>
          <p:nvPr/>
        </p:nvSpPr>
        <p:spPr bwMode="auto">
          <a:xfrm>
            <a:off x="6299200" y="2133600"/>
            <a:ext cx="1368425" cy="554038"/>
          </a:xfrm>
          <a:prstGeom prst="rect">
            <a:avLst/>
          </a:prstGeom>
          <a:noFill/>
          <a:ln>
            <a:noFill/>
          </a:ln>
          <a:effectLst/>
          <a:extLst/>
        </p:spPr>
        <p:txBody>
          <a:bodyPr>
            <a:spAutoFit/>
          </a:bodyPr>
          <a:lstStyle/>
          <a:p>
            <a:pPr>
              <a:defRPr/>
            </a:pPr>
            <a:r>
              <a:rPr lang="el-GR" sz="1000" b="1" dirty="0">
                <a:latin typeface="Tahoma" pitchFamily="34" charset="0"/>
                <a:cs typeface="Tahoma" pitchFamily="34" charset="0"/>
              </a:rPr>
              <a:t>Υπηρεσία</a:t>
            </a:r>
          </a:p>
          <a:p>
            <a:pPr>
              <a:defRPr/>
            </a:pPr>
            <a:r>
              <a:rPr lang="el-GR" sz="1000" b="1" dirty="0">
                <a:latin typeface="Tahoma" pitchFamily="34" charset="0"/>
                <a:cs typeface="Tahoma" pitchFamily="34" charset="0"/>
              </a:rPr>
              <a:t>Προγραμματισμού</a:t>
            </a:r>
          </a:p>
          <a:p>
            <a:pPr>
              <a:defRPr/>
            </a:pPr>
            <a:r>
              <a:rPr lang="en-US" sz="1000" b="1" dirty="0">
                <a:latin typeface="Tahoma" pitchFamily="34" charset="0"/>
                <a:cs typeface="Tahoma" pitchFamily="34" charset="0"/>
              </a:rPr>
              <a:t>&amp; </a:t>
            </a:r>
            <a:r>
              <a:rPr lang="el-GR" sz="1000" b="1" dirty="0">
                <a:latin typeface="Tahoma" pitchFamily="34" charset="0"/>
                <a:cs typeface="Tahoma" pitchFamily="34" charset="0"/>
              </a:rPr>
              <a:t>Ανάπτυξης Δήμου</a:t>
            </a:r>
            <a:r>
              <a:rPr lang="el-GR" sz="1000" b="1" dirty="0">
                <a:effectLst>
                  <a:outerShdw blurRad="38100" dist="38100" dir="2700000" algn="tl">
                    <a:srgbClr val="C0C0C0"/>
                  </a:outerShdw>
                </a:effectLst>
                <a:latin typeface="Tahoma" pitchFamily="34" charset="0"/>
                <a:cs typeface="Tahoma" pitchFamily="34" charset="0"/>
              </a:rPr>
              <a:t> </a:t>
            </a:r>
            <a:endParaRPr lang="el-GR" sz="1000" b="1" dirty="0">
              <a:latin typeface="Tahoma" pitchFamily="34" charset="0"/>
              <a:cs typeface="Tahoma" pitchFamily="34" charset="0"/>
            </a:endParaRPr>
          </a:p>
        </p:txBody>
      </p:sp>
      <p:sp>
        <p:nvSpPr>
          <p:cNvPr id="153617" name="Text Box 27"/>
          <p:cNvSpPr txBox="1">
            <a:spLocks noChangeArrowheads="1"/>
          </p:cNvSpPr>
          <p:nvPr/>
        </p:nvSpPr>
        <p:spPr bwMode="auto">
          <a:xfrm>
            <a:off x="1846263" y="3933825"/>
            <a:ext cx="1747837" cy="276225"/>
          </a:xfrm>
          <a:prstGeom prst="rect">
            <a:avLst/>
          </a:prstGeom>
          <a:noFill/>
          <a:ln w="25400">
            <a:noFill/>
            <a:miter lim="800000"/>
            <a:headEnd/>
            <a:tailEnd type="none" w="lg" len="lg"/>
          </a:ln>
        </p:spPr>
        <p:txBody>
          <a:bodyPr wrap="none">
            <a:spAutoFit/>
          </a:bodyPr>
          <a:lstStyle/>
          <a:p>
            <a:r>
              <a:rPr lang="el-GR" sz="1200" b="1">
                <a:latin typeface="Times New Roman" pitchFamily="18" charset="0"/>
              </a:rPr>
              <a:t>  Εισηγείται το σχέδιο στο</a:t>
            </a:r>
          </a:p>
        </p:txBody>
      </p:sp>
      <p:sp>
        <p:nvSpPr>
          <p:cNvPr id="153618" name="AutoShape 41"/>
          <p:cNvSpPr>
            <a:spLocks noChangeArrowheads="1"/>
          </p:cNvSpPr>
          <p:nvPr/>
        </p:nvSpPr>
        <p:spPr bwMode="auto">
          <a:xfrm>
            <a:off x="3706813" y="2492375"/>
            <a:ext cx="1651000" cy="144463"/>
          </a:xfrm>
          <a:prstGeom prst="leftArrow">
            <a:avLst>
              <a:gd name="adj1" fmla="val 50000"/>
              <a:gd name="adj2" fmla="val 263756"/>
            </a:avLst>
          </a:prstGeom>
          <a:solidFill>
            <a:schemeClr val="folHlink"/>
          </a:solidFill>
          <a:ln w="25400">
            <a:solidFill>
              <a:schemeClr val="tx1"/>
            </a:solidFill>
            <a:miter lim="800000"/>
            <a:headEnd/>
            <a:tailEnd type="none" w="lg" len="lg"/>
          </a:ln>
        </p:spPr>
        <p:txBody>
          <a:bodyPr wrap="none" anchor="ctr"/>
          <a:lstStyle/>
          <a:p>
            <a:endParaRPr lang="el-GR" sz="2000" b="1">
              <a:latin typeface="Times New Roman" pitchFamily="18" charset="0"/>
            </a:endParaRPr>
          </a:p>
        </p:txBody>
      </p:sp>
      <p:sp>
        <p:nvSpPr>
          <p:cNvPr id="153619" name="Oval 42"/>
          <p:cNvSpPr>
            <a:spLocks noChangeArrowheads="1"/>
          </p:cNvSpPr>
          <p:nvPr/>
        </p:nvSpPr>
        <p:spPr bwMode="auto">
          <a:xfrm>
            <a:off x="685800" y="4292600"/>
            <a:ext cx="1892300" cy="1223963"/>
          </a:xfrm>
          <a:prstGeom prst="ellipse">
            <a:avLst/>
          </a:prstGeom>
          <a:solidFill>
            <a:schemeClr val="accent1"/>
          </a:solidFill>
          <a:ln w="25400">
            <a:solidFill>
              <a:schemeClr val="tx1"/>
            </a:solidFill>
            <a:round/>
            <a:headEnd/>
            <a:tailEnd type="none" w="lg" len="lg"/>
          </a:ln>
        </p:spPr>
        <p:txBody>
          <a:bodyPr wrap="none" anchor="ctr"/>
          <a:lstStyle/>
          <a:p>
            <a:pPr algn="ctr"/>
            <a:r>
              <a:rPr lang="el-GR" sz="1400" b="1">
                <a:latin typeface="Times New Roman" pitchFamily="18" charset="0"/>
              </a:rPr>
              <a:t>ΔΗΜΟΤΙΚΟ</a:t>
            </a:r>
          </a:p>
          <a:p>
            <a:pPr algn="ctr"/>
            <a:r>
              <a:rPr lang="el-GR" sz="1400" b="1">
                <a:latin typeface="Times New Roman" pitchFamily="18" charset="0"/>
              </a:rPr>
              <a:t> ΠΕΡΙΦΕΡΕΙΑΚΟ </a:t>
            </a:r>
          </a:p>
          <a:p>
            <a:pPr algn="ctr"/>
            <a:r>
              <a:rPr lang="el-GR" sz="1400" b="1">
                <a:latin typeface="Times New Roman" pitchFamily="18" charset="0"/>
              </a:rPr>
              <a:t>ΣΥΜΒΟΥΛΙΟ  </a:t>
            </a:r>
          </a:p>
          <a:p>
            <a:pPr algn="ctr"/>
            <a:r>
              <a:rPr lang="el-GR" sz="1400" b="1">
                <a:latin typeface="Times New Roman" pitchFamily="18" charset="0"/>
              </a:rPr>
              <a:t>Εγκρίνει το Ε.Π.</a:t>
            </a:r>
          </a:p>
        </p:txBody>
      </p:sp>
      <p:sp>
        <p:nvSpPr>
          <p:cNvPr id="153620" name="Oval 45"/>
          <p:cNvSpPr>
            <a:spLocks noChangeArrowheads="1"/>
          </p:cNvSpPr>
          <p:nvPr/>
        </p:nvSpPr>
        <p:spPr bwMode="auto">
          <a:xfrm>
            <a:off x="6248400" y="4005263"/>
            <a:ext cx="1912938" cy="1597025"/>
          </a:xfrm>
          <a:prstGeom prst="ellipse">
            <a:avLst/>
          </a:prstGeom>
          <a:solidFill>
            <a:schemeClr val="accent1"/>
          </a:solidFill>
          <a:ln w="25400">
            <a:solidFill>
              <a:schemeClr val="tx1"/>
            </a:solidFill>
            <a:round/>
            <a:headEnd/>
            <a:tailEnd type="none" w="lg" len="lg"/>
          </a:ln>
        </p:spPr>
        <p:txBody>
          <a:bodyPr wrap="none" anchor="ctr"/>
          <a:lstStyle/>
          <a:p>
            <a:pPr algn="ctr"/>
            <a:r>
              <a:rPr lang="el-GR" sz="1400" b="1">
                <a:latin typeface="Times New Roman" pitchFamily="18" charset="0"/>
              </a:rPr>
              <a:t>ΔΗΜΟΤΙΚΗ</a:t>
            </a:r>
          </a:p>
          <a:p>
            <a:pPr algn="ctr"/>
            <a:r>
              <a:rPr lang="el-GR" sz="1400" b="1">
                <a:latin typeface="Times New Roman" pitchFamily="18" charset="0"/>
              </a:rPr>
              <a:t> ΕΠΙΤΡΟΠΗ </a:t>
            </a:r>
          </a:p>
          <a:p>
            <a:pPr algn="ctr"/>
            <a:r>
              <a:rPr lang="el-GR" sz="1400" b="1">
                <a:latin typeface="Times New Roman" pitchFamily="18" charset="0"/>
              </a:rPr>
              <a:t>ΔΙΑΒΟΥΛΕΥΣΗΣ  </a:t>
            </a:r>
          </a:p>
          <a:p>
            <a:pPr algn="ctr"/>
            <a:r>
              <a:rPr lang="el-GR" sz="1400" b="1">
                <a:latin typeface="Times New Roman" pitchFamily="18" charset="0"/>
              </a:rPr>
              <a:t>Γνωμοδοτεί για το Ε.Π.</a:t>
            </a:r>
          </a:p>
        </p:txBody>
      </p:sp>
      <p:sp>
        <p:nvSpPr>
          <p:cNvPr id="153621" name="Line 46"/>
          <p:cNvSpPr>
            <a:spLocks noChangeShapeType="1"/>
          </p:cNvSpPr>
          <p:nvPr/>
        </p:nvSpPr>
        <p:spPr bwMode="auto">
          <a:xfrm>
            <a:off x="1914525" y="5661025"/>
            <a:ext cx="0" cy="304800"/>
          </a:xfrm>
          <a:prstGeom prst="line">
            <a:avLst/>
          </a:prstGeom>
          <a:noFill/>
          <a:ln w="25400">
            <a:solidFill>
              <a:schemeClr val="tx1"/>
            </a:solidFill>
            <a:round/>
            <a:headEnd/>
            <a:tailEnd type="stealth" w="lg" len="lg"/>
          </a:ln>
        </p:spPr>
        <p:txBody>
          <a:bodyPr/>
          <a:lstStyle/>
          <a:p>
            <a:endParaRPr lang="el-GR"/>
          </a:p>
        </p:txBody>
      </p:sp>
      <p:sp>
        <p:nvSpPr>
          <p:cNvPr id="24" name="Rectangle 2"/>
          <p:cNvSpPr txBox="1">
            <a:spLocks noChangeArrowheads="1"/>
          </p:cNvSpPr>
          <p:nvPr/>
        </p:nvSpPr>
        <p:spPr bwMode="auto">
          <a:xfrm>
            <a:off x="0" y="260350"/>
            <a:ext cx="9144000" cy="720725"/>
          </a:xfrm>
          <a:prstGeom prst="rect">
            <a:avLst/>
          </a:prstGeom>
          <a:noFill/>
          <a:ln w="9525">
            <a:noFill/>
            <a:miter lim="800000"/>
            <a:headEnd/>
            <a:tailEnd/>
          </a:ln>
          <a:effectLst/>
        </p:spPr>
        <p:txBody>
          <a:bodyPr anchor="b"/>
          <a:lstStyle/>
          <a:p>
            <a:pPr marL="571500" indent="-571500">
              <a:buFont typeface="+mj-lt"/>
              <a:buAutoNum type="romanUcPeriod"/>
              <a:defRPr/>
            </a:pPr>
            <a:r>
              <a:rPr lang="el-GR" sz="2800" kern="0" dirty="0">
                <a:solidFill>
                  <a:schemeClr val="tx2"/>
                </a:solidFill>
                <a:latin typeface="+mj-lt"/>
                <a:ea typeface="+mj-ea"/>
                <a:cs typeface="+mj-cs"/>
              </a:rPr>
              <a:t>ΠΡΟΓΡΑΜΜΑΤΙΣΜΟΣ/ΣΧΕΔΙΑΣΜΟΣ</a:t>
            </a:r>
          </a:p>
        </p:txBody>
      </p:sp>
      <p:sp>
        <p:nvSpPr>
          <p:cNvPr id="153623" name="Rectangle 2"/>
          <p:cNvSpPr>
            <a:spLocks noGrp="1" noChangeArrowheads="1"/>
          </p:cNvSpPr>
          <p:nvPr>
            <p:ph type="title" idx="4294967295"/>
          </p:nvPr>
        </p:nvSpPr>
        <p:spPr>
          <a:xfrm>
            <a:off x="1247775" y="1412875"/>
            <a:ext cx="4454525" cy="647700"/>
          </a:xfrm>
        </p:spPr>
        <p:txBody>
          <a:bodyPr anchor="b"/>
          <a:lstStyle/>
          <a:p>
            <a:pPr marL="342900" indent="-342900" eaLnBrk="1" hangingPunct="1">
              <a:lnSpc>
                <a:spcPct val="90000"/>
              </a:lnSpc>
              <a:spcBef>
                <a:spcPct val="20000"/>
              </a:spcBef>
              <a:buClr>
                <a:schemeClr val="folHlink"/>
              </a:buClr>
              <a:buSzPct val="60000"/>
              <a:buFont typeface="Wingdings" pitchFamily="2" charset="2"/>
              <a:buChar char="n"/>
            </a:pPr>
            <a:r>
              <a:rPr lang="el-GR" sz="3300" smtClean="0">
                <a:solidFill>
                  <a:schemeClr val="tx1"/>
                </a:solidFill>
              </a:rPr>
              <a:t>Διαδικασία κατάρτισης Ε.Π.</a:t>
            </a:r>
          </a:p>
        </p:txBody>
      </p:sp>
      <p:sp>
        <p:nvSpPr>
          <p:cNvPr id="153624" name="Text Box 25"/>
          <p:cNvSpPr txBox="1">
            <a:spLocks noChangeArrowheads="1"/>
          </p:cNvSpPr>
          <p:nvPr/>
        </p:nvSpPr>
        <p:spPr bwMode="auto">
          <a:xfrm>
            <a:off x="6299200" y="2708275"/>
            <a:ext cx="1368425" cy="400050"/>
          </a:xfrm>
          <a:prstGeom prst="rect">
            <a:avLst/>
          </a:prstGeom>
          <a:noFill/>
          <a:ln w="9525">
            <a:noFill/>
            <a:miter lim="800000"/>
            <a:headEnd/>
            <a:tailEnd/>
          </a:ln>
        </p:spPr>
        <p:txBody>
          <a:bodyPr>
            <a:spAutoFit/>
          </a:bodyPr>
          <a:lstStyle/>
          <a:p>
            <a:r>
              <a:rPr lang="el-GR" sz="1000" b="1">
                <a:latin typeface="Tahoma" pitchFamily="34" charset="0"/>
                <a:cs typeface="Tahoma" pitchFamily="34" charset="0"/>
              </a:rPr>
              <a:t>Διεπιστημονική Ομάδα Έργου</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3 - Θέση περιεχομένου"/>
          <p:cNvSpPr>
            <a:spLocks noGrp="1"/>
          </p:cNvSpPr>
          <p:nvPr>
            <p:ph sz="half" idx="4294967295"/>
          </p:nvPr>
        </p:nvSpPr>
        <p:spPr>
          <a:xfrm>
            <a:off x="1049338" y="1981200"/>
            <a:ext cx="7561262" cy="4114800"/>
          </a:xfrm>
        </p:spPr>
        <p:txBody>
          <a:bodyPr/>
          <a:lstStyle/>
          <a:p>
            <a:pPr marL="342900" indent="-342900"/>
            <a:r>
              <a:rPr lang="el-GR" smtClean="0"/>
              <a:t>Χρονοδιάγραμμα Κατάρτισης Ε.Π.</a:t>
            </a:r>
          </a:p>
          <a:p>
            <a:pPr marL="342900" indent="-342900"/>
            <a:endParaRPr lang="el-GR" smtClean="0"/>
          </a:p>
          <a:p>
            <a:pPr marL="895350" lvl="4" indent="-352425" eaLnBrk="1" hangingPunct="1">
              <a:buClr>
                <a:schemeClr val="tx2"/>
              </a:buClr>
              <a:buFont typeface="Wingdings" pitchFamily="2" charset="2"/>
              <a:buChar char="q"/>
            </a:pPr>
            <a:r>
              <a:rPr lang="el-GR" sz="2200" smtClean="0"/>
              <a:t>Έναρξη διαδικασιών κατάρτισης Επιχειρησιακού Προγράμματος έως 31-3-2011</a:t>
            </a:r>
          </a:p>
          <a:p>
            <a:pPr marL="1143000" lvl="2" indent="-228600">
              <a:buFont typeface="Wingdings 2" pitchFamily="18" charset="2"/>
              <a:buNone/>
            </a:pPr>
            <a:r>
              <a:rPr lang="el-GR" sz="2000" i="1" smtClean="0"/>
              <a:t>- 	Τροποποίηση ΥΑ και ΠΔ για περιεχόμενο, δομή και διαδικασίες κατάρτισης παρακολούθησης και αξιολόγησης των Ε.Π.</a:t>
            </a:r>
          </a:p>
          <a:p>
            <a:pPr marL="1143000" lvl="2" indent="-228600">
              <a:buFont typeface="Wingdings" pitchFamily="2" charset="2"/>
              <a:buChar char="q"/>
            </a:pPr>
            <a:r>
              <a:rPr lang="el-GR" smtClean="0"/>
              <a:t>Ολοκλήρωση Ε.Π. έως 30-9-2011</a:t>
            </a:r>
          </a:p>
          <a:p>
            <a:pPr marL="1143000" lvl="2" indent="-228600"/>
            <a:endParaRPr lang="el-GR" smtClean="0"/>
          </a:p>
        </p:txBody>
      </p:sp>
      <p:sp>
        <p:nvSpPr>
          <p:cNvPr id="154626" name="Rectangle 2"/>
          <p:cNvSpPr>
            <a:spLocks noGrp="1" noChangeArrowheads="1"/>
          </p:cNvSpPr>
          <p:nvPr>
            <p:ph type="title" idx="4294967295"/>
          </p:nvPr>
        </p:nvSpPr>
        <p:spPr>
          <a:xfrm>
            <a:off x="1049338" y="765175"/>
            <a:ext cx="7040562" cy="744538"/>
          </a:xfrm>
        </p:spPr>
        <p:txBody>
          <a:bodyPr anchor="b"/>
          <a:lstStyle/>
          <a:p>
            <a:pPr marL="571500" indent="-571500">
              <a:buFont typeface="Tahoma" pitchFamily="34" charset="0"/>
              <a:buAutoNum type="romanUcPeriod"/>
            </a:pPr>
            <a:r>
              <a:rPr lang="el-GR" sz="3300" smtClean="0"/>
              <a:t>ΠΡΟΓΡΑΜΜΑΤΙΣΜΟΣ/ΣΧΕΔΙΑΣΜΟΣ</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idx="4294967295"/>
          </p:nvPr>
        </p:nvSpPr>
        <p:spPr>
          <a:xfrm>
            <a:off x="0" y="457200"/>
            <a:ext cx="9144000" cy="6400800"/>
          </a:xfrm>
        </p:spPr>
        <p:txBody>
          <a:bodyPr/>
          <a:lstStyle/>
          <a:p>
            <a:pPr marL="107950" indent="0" eaLnBrk="1" hangingPunct="1">
              <a:lnSpc>
                <a:spcPct val="80000"/>
              </a:lnSpc>
              <a:buFont typeface="Georgia" pitchFamily="18" charset="0"/>
              <a:buNone/>
            </a:pPr>
            <a:r>
              <a:rPr lang="el-GR" sz="3600" b="1" u="sng" smtClean="0"/>
              <a:t>Η ανάδειξη των αιρετών οργάνων : </a:t>
            </a:r>
          </a:p>
          <a:p>
            <a:pPr marL="107950" indent="0" eaLnBrk="1" hangingPunct="1">
              <a:lnSpc>
                <a:spcPct val="80000"/>
              </a:lnSpc>
            </a:pPr>
            <a:endParaRPr lang="el-GR" sz="1400" u="sng" smtClean="0"/>
          </a:p>
          <a:p>
            <a:pPr marL="107950" indent="0" eaLnBrk="1" hangingPunct="1">
              <a:lnSpc>
                <a:spcPct val="80000"/>
              </a:lnSpc>
              <a:buFont typeface="Wingdings" pitchFamily="2" charset="2"/>
              <a:buChar char="v"/>
            </a:pPr>
            <a:r>
              <a:rPr lang="el-GR" sz="1800" smtClean="0"/>
              <a:t>Στις</a:t>
            </a:r>
            <a:r>
              <a:rPr lang="el-GR" sz="1800" b="1" i="1" smtClean="0"/>
              <a:t> εκλογές των δημάρχων και των δημοτικών συμβούλων </a:t>
            </a:r>
            <a:r>
              <a:rPr lang="el-GR" sz="1800" smtClean="0"/>
              <a:t>θεωρείται </a:t>
            </a:r>
            <a:r>
              <a:rPr lang="el-GR" sz="1800" b="1" smtClean="0"/>
              <a:t>επιτυχών </a:t>
            </a:r>
            <a:r>
              <a:rPr lang="el-GR" sz="1800" smtClean="0"/>
              <a:t>συνδυασμός αυτός που πλειοψήφησε με ποσοστό μεγαλύτερο του πενήντα τοις εκατό (50%+ 1 ψήφο) του συνόλου των εγκύρων ψηφοδελτίων και </a:t>
            </a:r>
            <a:r>
              <a:rPr lang="el-GR" sz="1800" b="1" smtClean="0"/>
              <a:t>επιλαχόντες </a:t>
            </a:r>
            <a:r>
              <a:rPr lang="el-GR" sz="1800" smtClean="0"/>
              <a:t>όσοι έλαβαν έστω και μια έδρα. </a:t>
            </a:r>
            <a:r>
              <a:rPr lang="el-GR" sz="1800" b="1" smtClean="0"/>
              <a:t>Δήμαρχος </a:t>
            </a:r>
            <a:r>
              <a:rPr lang="el-GR" sz="1800" smtClean="0"/>
              <a:t>εκλέγεται ο επικεφαλής του επιτυχόντος συνδυασμού. </a:t>
            </a:r>
            <a:endParaRPr lang="el-GR" sz="1800" b="1" smtClean="0"/>
          </a:p>
          <a:p>
            <a:pPr marL="107950" indent="0" eaLnBrk="1" hangingPunct="1">
              <a:lnSpc>
                <a:spcPct val="80000"/>
              </a:lnSpc>
              <a:buFont typeface="Wingdings" pitchFamily="2" charset="2"/>
              <a:buChar char="v"/>
            </a:pPr>
            <a:r>
              <a:rPr lang="el-GR" sz="1800" smtClean="0"/>
              <a:t>Τα  </a:t>
            </a:r>
            <a:r>
              <a:rPr lang="el-GR" sz="1800" b="1" i="1" smtClean="0"/>
              <a:t>3/5 των εδρών</a:t>
            </a:r>
            <a:r>
              <a:rPr lang="en-US" sz="1800" b="1" i="1" smtClean="0"/>
              <a:t> </a:t>
            </a:r>
            <a:r>
              <a:rPr lang="el-GR" sz="1800" smtClean="0"/>
              <a:t>καταλαμβάνει ο</a:t>
            </a:r>
            <a:r>
              <a:rPr lang="el-GR" sz="1800" b="1" i="1" smtClean="0"/>
              <a:t> επιτυχών </a:t>
            </a:r>
            <a:r>
              <a:rPr lang="el-GR" sz="1800" smtClean="0"/>
              <a:t>συνδυασμός και τα </a:t>
            </a:r>
            <a:r>
              <a:rPr lang="el-GR" sz="1800" b="1" i="1" smtClean="0"/>
              <a:t>2/5</a:t>
            </a:r>
            <a:r>
              <a:rPr lang="el-GR" sz="1800" smtClean="0"/>
              <a:t> οι </a:t>
            </a:r>
            <a:r>
              <a:rPr lang="el-GR" sz="1800" b="1" i="1" smtClean="0"/>
              <a:t>επιλαχόντες</a:t>
            </a:r>
            <a:r>
              <a:rPr lang="el-GR" sz="1800" smtClean="0"/>
              <a:t>, ανάλογα με τον αριθμό των έγκυρων ψηφοδελτίων που έλαβαν.</a:t>
            </a:r>
          </a:p>
          <a:p>
            <a:pPr marL="107950" indent="0" eaLnBrk="1" hangingPunct="1">
              <a:lnSpc>
                <a:spcPct val="80000"/>
              </a:lnSpc>
              <a:buFont typeface="Wingdings" pitchFamily="2" charset="2"/>
              <a:buNone/>
            </a:pPr>
            <a:r>
              <a:rPr lang="el-GR" sz="1800" smtClean="0"/>
              <a:t> </a:t>
            </a:r>
            <a:endParaRPr lang="en-US" sz="1800" smtClean="0"/>
          </a:p>
          <a:p>
            <a:pPr marL="107950" indent="0" eaLnBrk="1" hangingPunct="1">
              <a:lnSpc>
                <a:spcPct val="80000"/>
              </a:lnSpc>
              <a:buFont typeface="Wingdings" pitchFamily="2" charset="2"/>
              <a:buNone/>
            </a:pPr>
            <a:r>
              <a:rPr lang="el-GR" sz="1800" b="1" smtClean="0"/>
              <a:t>Επανάληψη της ψηφοφορίας: </a:t>
            </a:r>
          </a:p>
          <a:p>
            <a:pPr marL="107950" indent="0" eaLnBrk="1" hangingPunct="1">
              <a:lnSpc>
                <a:spcPct val="80000"/>
              </a:lnSpc>
              <a:buFont typeface="Wingdings" pitchFamily="2" charset="2"/>
              <a:buNone/>
            </a:pPr>
            <a:endParaRPr lang="en-US" sz="1800" b="1" smtClean="0"/>
          </a:p>
          <a:p>
            <a:pPr marL="107950" indent="0" eaLnBrk="1" hangingPunct="1">
              <a:lnSpc>
                <a:spcPct val="80000"/>
              </a:lnSpc>
              <a:buFont typeface="Wingdings" pitchFamily="2" charset="2"/>
              <a:buChar char="v"/>
            </a:pPr>
            <a:r>
              <a:rPr lang="el-GR" sz="1800" smtClean="0"/>
              <a:t> Εάν κανένας συνδυασμός δεν συγκεντρώσει την απόλυτη πλειοψηφία του συνολικού αριθμού των έγκυρων ψηφοδελτίων, </a:t>
            </a:r>
            <a:r>
              <a:rPr lang="el-GR" sz="1800" b="1" i="1" smtClean="0"/>
              <a:t>η ψηφοφορία επαναλαμβάνεται την επόμενη Κυριακή</a:t>
            </a:r>
            <a:r>
              <a:rPr lang="el-GR" sz="1800" smtClean="0"/>
              <a:t> ανάμεσα μόνο στους υποψήφιους δημάρχους των δύο συνδυασμών που έλαβαν τις περισσότερες </a:t>
            </a:r>
            <a:r>
              <a:rPr lang="en-US" sz="1800" smtClean="0"/>
              <a:t> </a:t>
            </a:r>
            <a:r>
              <a:rPr lang="el-GR" sz="1800" smtClean="0"/>
              <a:t>ψήφους.</a:t>
            </a:r>
            <a:r>
              <a:rPr lang="en-US" sz="1800" smtClean="0"/>
              <a:t> </a:t>
            </a:r>
            <a:r>
              <a:rPr lang="el-GR" sz="1800" b="1" i="1" smtClean="0"/>
              <a:t>Επιτυχών</a:t>
            </a:r>
            <a:r>
              <a:rPr lang="el-GR" sz="1800" smtClean="0"/>
              <a:t> θεωρείται ο υποψήφιος δήμαρχος και ο συνδυασμός του που συγκέντρωσε στην επαναληπτική ψηφοφορία την απόλυτη πλειοψηφία ολόκληρου του αριθμού των</a:t>
            </a:r>
            <a:r>
              <a:rPr lang="en-US" sz="1800" smtClean="0"/>
              <a:t> </a:t>
            </a:r>
            <a:r>
              <a:rPr lang="el-GR" sz="1800" smtClean="0"/>
              <a:t>έγκυρων ψηφοδελτίων. Εάν στην επαναληπτική ψηφοφορία οι δύο συνδυασμοί ισοψηφήσουν, το αρμόδιο πρωτοδικείο διενεργεί κλήρωση για την ανάδειξη του επιτυχόντος συνδυασμού. </a:t>
            </a:r>
          </a:p>
          <a:p>
            <a:pPr marL="107950" indent="0" eaLnBrk="1" hangingPunct="1">
              <a:lnSpc>
                <a:spcPct val="80000"/>
              </a:lnSpc>
              <a:buFont typeface="Wingdings" pitchFamily="2" charset="2"/>
              <a:buChar char="v"/>
            </a:pPr>
            <a:r>
              <a:rPr lang="el-GR" sz="1800" b="1" i="1" smtClean="0"/>
              <a:t>Οι έδρες των δημοτικών συμβουλίων κατανέμονται</a:t>
            </a:r>
            <a:r>
              <a:rPr lang="el-GR" sz="1800" smtClean="0"/>
              <a:t>, σε περίπτωση επαναληπτικής ψηφοφορίας, στους συνδυασμούς που συμμετέχουν στις εκλογές, σε δύο φάσεις, που ονομάζονται </a:t>
            </a:r>
            <a:r>
              <a:rPr lang="el-GR" sz="1800" b="1" i="1" smtClean="0"/>
              <a:t>κατανομές</a:t>
            </a:r>
            <a:r>
              <a:rPr lang="el-GR" sz="1800" smtClean="0"/>
              <a:t>. </a:t>
            </a:r>
          </a:p>
          <a:p>
            <a:pPr marL="107950" indent="0" eaLnBrk="1" hangingPunct="1">
              <a:lnSpc>
                <a:spcPct val="80000"/>
              </a:lnSpc>
              <a:buFontTx/>
              <a:buChar char="-"/>
            </a:pPr>
            <a:r>
              <a:rPr lang="el-GR" sz="1800" smtClean="0"/>
              <a:t>Στην </a:t>
            </a:r>
            <a:r>
              <a:rPr lang="el-GR" sz="1800" b="1" i="1" smtClean="0"/>
              <a:t>πρώτη (Α΄) κατανομή</a:t>
            </a:r>
            <a:r>
              <a:rPr lang="el-GR" sz="1800" smtClean="0"/>
              <a:t> κατανέμονται οι μισές έδρες του δημοτικού συμβουλίου. </a:t>
            </a:r>
          </a:p>
          <a:p>
            <a:pPr marL="107950" indent="0" eaLnBrk="1" hangingPunct="1">
              <a:lnSpc>
                <a:spcPct val="80000"/>
              </a:lnSpc>
              <a:buFontTx/>
              <a:buChar char="-"/>
            </a:pPr>
            <a:r>
              <a:rPr lang="el-GR" sz="1800" smtClean="0"/>
              <a:t>Στη </a:t>
            </a:r>
            <a:r>
              <a:rPr lang="el-GR" sz="1800" b="1" i="1" smtClean="0"/>
              <a:t>δεύτερη (Β΄) κατανομή</a:t>
            </a:r>
            <a:r>
              <a:rPr lang="el-GR" sz="1800" smtClean="0"/>
              <a:t> κατανέμονται οι υπόλοιπες. </a:t>
            </a:r>
            <a:endParaRPr lang="en-US" sz="1800" smtClean="0"/>
          </a:p>
          <a:p>
            <a:pPr marL="107950" indent="0" eaLnBrk="1" hangingPunct="1">
              <a:lnSpc>
                <a:spcPct val="80000"/>
              </a:lnSpc>
              <a:buFont typeface="Wingdings" pitchFamily="2" charset="2"/>
              <a:buChar char="v"/>
            </a:pPr>
            <a:endParaRPr lang="el-GR" sz="1800" b="1" smtClean="0"/>
          </a:p>
          <a:p>
            <a:pPr marL="107950" indent="0" eaLnBrk="1" hangingPunct="1">
              <a:lnSpc>
                <a:spcPct val="80000"/>
              </a:lnSpc>
              <a:buFont typeface="Georgia" pitchFamily="18" charset="0"/>
              <a:buNone/>
            </a:pPr>
            <a:endParaRPr lang="el-GR" sz="14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idx="4294967295"/>
          </p:nvPr>
        </p:nvSpPr>
        <p:spPr>
          <a:xfrm>
            <a:off x="0" y="285750"/>
            <a:ext cx="9144000" cy="6572250"/>
          </a:xfrm>
        </p:spPr>
        <p:txBody>
          <a:bodyPr/>
          <a:lstStyle/>
          <a:p>
            <a:pPr marL="107950" indent="0" eaLnBrk="1" hangingPunct="1">
              <a:lnSpc>
                <a:spcPct val="80000"/>
              </a:lnSpc>
              <a:buFont typeface="Georgia" pitchFamily="18" charset="0"/>
              <a:buNone/>
            </a:pPr>
            <a:r>
              <a:rPr lang="el-GR" sz="3600" b="1" u="sng" smtClean="0"/>
              <a:t>Εκλογικές Περιφέρειες Δ.Σ.- Εκλογή Οργάνων Δημοτικής και Τοπικής Κοινότητας: </a:t>
            </a:r>
            <a:endParaRPr lang="en-US" sz="3600" b="1" u="sng" smtClean="0"/>
          </a:p>
          <a:p>
            <a:pPr marL="107950" indent="0" eaLnBrk="1" hangingPunct="1">
              <a:lnSpc>
                <a:spcPct val="80000"/>
              </a:lnSpc>
              <a:buFont typeface="Georgia" pitchFamily="18" charset="0"/>
              <a:buNone/>
            </a:pPr>
            <a:endParaRPr lang="el-GR" sz="1400" b="1" u="sng" smtClean="0"/>
          </a:p>
          <a:p>
            <a:pPr marL="107950" indent="0" eaLnBrk="1" hangingPunct="1">
              <a:lnSpc>
                <a:spcPct val="80000"/>
              </a:lnSpc>
              <a:buFont typeface="Georgia" pitchFamily="18" charset="0"/>
              <a:buNone/>
            </a:pPr>
            <a:r>
              <a:rPr lang="el-GR" sz="1800" smtClean="0"/>
              <a:t>Ως </a:t>
            </a:r>
            <a:r>
              <a:rPr lang="el-GR" sz="1800" b="1" i="1" smtClean="0"/>
              <a:t>περιφέρεια για την εκλογή</a:t>
            </a:r>
            <a:r>
              <a:rPr lang="el-GR" sz="1800" smtClean="0"/>
              <a:t> των μελών των δημοτικών συμβουλίων ορίζεται η περιφέρεια: </a:t>
            </a:r>
          </a:p>
          <a:p>
            <a:pPr marL="107950" indent="0" eaLnBrk="1" hangingPunct="1">
              <a:lnSpc>
                <a:spcPct val="80000"/>
              </a:lnSpc>
              <a:buFont typeface="Georgia" pitchFamily="18" charset="0"/>
              <a:buNone/>
            </a:pPr>
            <a:r>
              <a:rPr lang="el-GR" sz="1800" smtClean="0"/>
              <a:t>α) του δήμου, ο οποίος δεν προήλθε από συνένωση πρώην Ο.Τ.Α. κατά το άρθρο 1 του Ν. 3852/2010 («Καλλικράτης»), </a:t>
            </a:r>
          </a:p>
          <a:p>
            <a:pPr marL="107950" indent="0" eaLnBrk="1" hangingPunct="1">
              <a:lnSpc>
                <a:spcPct val="80000"/>
              </a:lnSpc>
              <a:buFont typeface="Georgia" pitchFamily="18" charset="0"/>
              <a:buNone/>
            </a:pPr>
            <a:r>
              <a:rPr lang="el-GR" sz="1800" smtClean="0"/>
              <a:t>β) του συνενούμενου δήμου ή κοινότητας, δηλαδή της δημοτικής ενότητας κατά τις διατάξεις του άρθρου 1 του Ν. 3852/2010 («Καλλικράτης»), </a:t>
            </a:r>
          </a:p>
          <a:p>
            <a:pPr marL="107950" indent="0" eaLnBrk="1" hangingPunct="1">
              <a:lnSpc>
                <a:spcPct val="80000"/>
              </a:lnSpc>
              <a:buFont typeface="Georgia" pitchFamily="18" charset="0"/>
              <a:buNone/>
            </a:pPr>
            <a:r>
              <a:rPr lang="el-GR" sz="1800" smtClean="0"/>
              <a:t>γ) οι δημοτικές κοινότητες του άρθρου 2 παράγραφος 4 του Ν. 3852/2010 («Καλλικράτης»), δηλαδή τα δημοτικά διαμερίσματα στα οποία διαιρούνται οι δήμοι άνω των εκατό χιλιάδων (100.000) κατοίκων. </a:t>
            </a:r>
          </a:p>
          <a:p>
            <a:pPr marL="107950" indent="0" eaLnBrk="1" hangingPunct="1">
              <a:lnSpc>
                <a:spcPct val="80000"/>
              </a:lnSpc>
              <a:buFont typeface="Georgia" pitchFamily="18" charset="0"/>
              <a:buNone/>
            </a:pPr>
            <a:r>
              <a:rPr lang="el-GR" sz="1800" smtClean="0"/>
              <a:t>Στις </a:t>
            </a:r>
            <a:r>
              <a:rPr lang="el-GR" sz="1800" b="1" i="1" smtClean="0"/>
              <a:t>δημοτικές κοινότητες:</a:t>
            </a:r>
            <a:r>
              <a:rPr lang="el-GR" sz="1800" smtClean="0"/>
              <a:t> </a:t>
            </a:r>
          </a:p>
          <a:p>
            <a:pPr marL="107950" indent="0" eaLnBrk="1" hangingPunct="1">
              <a:lnSpc>
                <a:spcPct val="80000"/>
              </a:lnSpc>
              <a:buFont typeface="Georgia" pitchFamily="18" charset="0"/>
              <a:buNone/>
            </a:pPr>
            <a:r>
              <a:rPr lang="el-GR" sz="1800" smtClean="0"/>
              <a:t>- Ο συνδυασμός του επιτυχόντος δημάρχου στις δημοτικές εκλογές λαμβάνει τα τρία πέμπτα (3/5) του συνόλου των εδρών των συμβούλων σε κάθε δημοτική κοινότητα και </a:t>
            </a:r>
          </a:p>
          <a:p>
            <a:pPr marL="107950" indent="0" eaLnBrk="1" hangingPunct="1">
              <a:lnSpc>
                <a:spcPct val="80000"/>
              </a:lnSpc>
              <a:buFont typeface="Georgia" pitchFamily="18" charset="0"/>
              <a:buNone/>
            </a:pPr>
            <a:r>
              <a:rPr lang="el-GR" sz="1800" smtClean="0"/>
              <a:t>τα δύο πέμπτα (2/5) λαμβάνουν οι επιλαχόντες συνδυασμοί, </a:t>
            </a:r>
          </a:p>
          <a:p>
            <a:pPr marL="107950" indent="0" eaLnBrk="1" hangingPunct="1">
              <a:lnSpc>
                <a:spcPct val="80000"/>
              </a:lnSpc>
              <a:buFontTx/>
              <a:buChar char="-"/>
            </a:pPr>
            <a:r>
              <a:rPr lang="el-GR" sz="1800" smtClean="0"/>
              <a:t>Αν σε δημοτική κοινότητα δεν έχουν ανακηρυχθεί υποψήφιοι του επιτυχόντος συνδυασμού, οι έδρες κατανέμονται αναλογικά μεταξύ των υπόλοιπων συνδυασμών </a:t>
            </a:r>
          </a:p>
          <a:p>
            <a:pPr marL="107950" indent="0" eaLnBrk="1" hangingPunct="1">
              <a:lnSpc>
                <a:spcPct val="80000"/>
              </a:lnSpc>
              <a:buFontTx/>
              <a:buNone/>
            </a:pPr>
            <a:r>
              <a:rPr lang="el-GR" sz="1800" smtClean="0"/>
              <a:t>Στις </a:t>
            </a:r>
            <a:r>
              <a:rPr lang="el-GR" sz="1800" b="1" i="1" smtClean="0"/>
              <a:t>τοπικές κοινότητες:</a:t>
            </a:r>
          </a:p>
          <a:p>
            <a:pPr marL="107950" indent="0" eaLnBrk="1" hangingPunct="1">
              <a:lnSpc>
                <a:spcPct val="80000"/>
              </a:lnSpc>
              <a:buFontTx/>
              <a:buNone/>
            </a:pPr>
            <a:r>
              <a:rPr lang="el-GR" sz="1800" smtClean="0"/>
              <a:t>-Στις εκλογές των συμβουλίων τοπικής κοινότητας η κατανομή των εδρών γίνεται αναλογικά, μεταξύ όλων των συνδυασμών που συμμετέχουν στις εκλογές και έχουν υποψηφίους για το συμβούλιο της τοπικής κοινότητας</a:t>
            </a:r>
          </a:p>
          <a:p>
            <a:pPr marL="107950" indent="0" eaLnBrk="1" hangingPunct="1">
              <a:lnSpc>
                <a:spcPct val="80000"/>
              </a:lnSpc>
              <a:buFont typeface="Georgia" pitchFamily="18" charset="0"/>
              <a:buNone/>
            </a:pPr>
            <a:r>
              <a:rPr lang="el-GR" sz="1800" smtClean="0"/>
              <a:t>-Την έδρα εκπροσώπου τοπικής κοινότητας λαμβάνει ο συνδυασμός που πλειοψήφησε. </a:t>
            </a:r>
          </a:p>
          <a:p>
            <a:pPr marL="107950" indent="0" eaLnBrk="1" hangingPunct="1">
              <a:lnSpc>
                <a:spcPct val="80000"/>
              </a:lnSpc>
              <a:buFont typeface="Georgia" pitchFamily="18" charset="0"/>
              <a:buNone/>
            </a:pPr>
            <a:endParaRPr lang="el-GR" sz="1800" smtClean="0"/>
          </a:p>
          <a:p>
            <a:pPr marL="107950" indent="0" eaLnBrk="1" hangingPunct="1">
              <a:lnSpc>
                <a:spcPct val="80000"/>
              </a:lnSpc>
              <a:buFont typeface="Georgia" pitchFamily="18" charset="0"/>
              <a:buNone/>
            </a:pPr>
            <a:endParaRPr lang="el-GR" sz="18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idx="4294967295"/>
          </p:nvPr>
        </p:nvSpPr>
        <p:spPr>
          <a:xfrm>
            <a:off x="0" y="457200"/>
            <a:ext cx="9144000" cy="6400800"/>
          </a:xfrm>
        </p:spPr>
        <p:txBody>
          <a:bodyPr/>
          <a:lstStyle/>
          <a:p>
            <a:pPr marL="107950" indent="0" eaLnBrk="1" hangingPunct="1">
              <a:lnSpc>
                <a:spcPct val="80000"/>
              </a:lnSpc>
              <a:buFont typeface="Georgia" pitchFamily="18" charset="0"/>
              <a:buNone/>
            </a:pPr>
            <a:r>
              <a:rPr lang="el-GR" sz="3600" b="1" u="sng" smtClean="0"/>
              <a:t>Συνδυασμοί και υποψηφιότητες: </a:t>
            </a:r>
          </a:p>
          <a:p>
            <a:pPr marL="107950" indent="0" eaLnBrk="1" hangingPunct="1">
              <a:lnSpc>
                <a:spcPct val="80000"/>
              </a:lnSpc>
              <a:buFont typeface="Georgia" pitchFamily="18" charset="0"/>
              <a:buNone/>
            </a:pPr>
            <a:endParaRPr lang="el-GR" sz="1800" smtClean="0"/>
          </a:p>
          <a:p>
            <a:pPr marL="107950" indent="0" eaLnBrk="1" hangingPunct="1">
              <a:lnSpc>
                <a:spcPct val="80000"/>
              </a:lnSpc>
              <a:buFont typeface="Georgia" pitchFamily="18" charset="0"/>
              <a:buNone/>
            </a:pPr>
            <a:r>
              <a:rPr lang="el-GR" sz="2000" smtClean="0"/>
              <a:t>- Η εκλογή του δημάρχου, των δημοτικών συμβούλων, των συμβούλων των δημοτικών ή τοπικών κοινοτήτων και του εκπροσώπου της τοπικής κοινότητας γίνεται </a:t>
            </a:r>
            <a:r>
              <a:rPr lang="el-GR" sz="2000" i="1" u="sng" smtClean="0"/>
              <a:t>κατά συνδυασμούς</a:t>
            </a:r>
            <a:r>
              <a:rPr lang="el-GR" sz="2000" smtClean="0"/>
              <a:t>. Υποψηφιότητες </a:t>
            </a:r>
            <a:r>
              <a:rPr lang="el-GR" sz="2000" i="1" smtClean="0"/>
              <a:t>εκτός συνδυασμών αποκλείονται</a:t>
            </a:r>
            <a:r>
              <a:rPr lang="el-GR" sz="2000" smtClean="0"/>
              <a:t>. </a:t>
            </a:r>
          </a:p>
          <a:p>
            <a:pPr marL="107950" indent="0" eaLnBrk="1" hangingPunct="1">
              <a:lnSpc>
                <a:spcPct val="80000"/>
              </a:lnSpc>
              <a:buFont typeface="Georgia" pitchFamily="18" charset="0"/>
              <a:buNone/>
            </a:pPr>
            <a:r>
              <a:rPr lang="el-GR" sz="2000" smtClean="0"/>
              <a:t>- Κάθε </a:t>
            </a:r>
            <a:r>
              <a:rPr lang="el-GR" sz="2000" b="1" i="1" smtClean="0"/>
              <a:t>συνδυασμός περιλαμβάνει</a:t>
            </a:r>
            <a:r>
              <a:rPr lang="el-GR" sz="2000" smtClean="0"/>
              <a:t>:</a:t>
            </a:r>
          </a:p>
          <a:p>
            <a:pPr marL="107950" indent="0" eaLnBrk="1" hangingPunct="1">
              <a:lnSpc>
                <a:spcPct val="80000"/>
              </a:lnSpc>
              <a:buFont typeface="Georgia" pitchFamily="18" charset="0"/>
              <a:buNone/>
            </a:pPr>
            <a:r>
              <a:rPr lang="el-GR" sz="2000" smtClean="0"/>
              <a:t>α) Τον υποψήφιο </a:t>
            </a:r>
            <a:r>
              <a:rPr lang="el-GR" sz="2000" u="sng" smtClean="0"/>
              <a:t>δήμαρχο</a:t>
            </a:r>
            <a:r>
              <a:rPr lang="el-GR" sz="2000" smtClean="0"/>
              <a:t>.</a:t>
            </a:r>
          </a:p>
          <a:p>
            <a:pPr marL="107950" indent="0" eaLnBrk="1" hangingPunct="1">
              <a:lnSpc>
                <a:spcPct val="80000"/>
              </a:lnSpc>
              <a:buFont typeface="Georgia" pitchFamily="18" charset="0"/>
              <a:buNone/>
            </a:pPr>
            <a:r>
              <a:rPr lang="el-GR" sz="2000" smtClean="0"/>
              <a:t>β) Τους υποψήφιους </a:t>
            </a:r>
            <a:r>
              <a:rPr lang="el-GR" sz="2000" u="sng" smtClean="0"/>
              <a:t>δημοτικούς συμβούλους</a:t>
            </a:r>
            <a:r>
              <a:rPr lang="el-GR" sz="2000" smtClean="0"/>
              <a:t>, σε αριθμό ίσο τουλάχιστον με τον αριθμό των εδρών κάθε εκλογικής περιφέρειας με δυνατότητα προσαύξησης έως και πενήντα τοις εκατό (50%).</a:t>
            </a:r>
          </a:p>
          <a:p>
            <a:pPr marL="107950" indent="0" eaLnBrk="1" hangingPunct="1">
              <a:lnSpc>
                <a:spcPct val="80000"/>
              </a:lnSpc>
              <a:buFont typeface="Georgia" pitchFamily="18" charset="0"/>
              <a:buNone/>
            </a:pPr>
            <a:r>
              <a:rPr lang="el-GR" sz="2000" smtClean="0"/>
              <a:t>γ) Τους υποψήφιους </a:t>
            </a:r>
            <a:r>
              <a:rPr lang="el-GR" sz="2000" u="sng" smtClean="0"/>
              <a:t>συμβούλους</a:t>
            </a:r>
            <a:r>
              <a:rPr lang="el-GR" sz="2000" smtClean="0"/>
              <a:t> της δημοτικής/τοπικής κοινότητας. Ο αριθμός των υποψήφιων συμβούλων είναι ίσος  με τον αριθμό των μελών του συμβουλίου με δυνατότητα προσαύξησης κατά έναν. </a:t>
            </a:r>
          </a:p>
          <a:p>
            <a:pPr marL="107950" indent="0" eaLnBrk="1" hangingPunct="1">
              <a:lnSpc>
                <a:spcPct val="80000"/>
              </a:lnSpc>
              <a:buFont typeface="Georgia" pitchFamily="18" charset="0"/>
              <a:buNone/>
            </a:pPr>
            <a:r>
              <a:rPr lang="el-GR" sz="2000" smtClean="0"/>
              <a:t>- Ο αριθμός των υποψήφιων δημοτικών συμβούλων, συμβούλων δημοτικής κοινότητας και συμβούλων τοπικής κοινότητας </a:t>
            </a:r>
            <a:r>
              <a:rPr lang="el-GR" sz="2000" b="1" i="1" smtClean="0"/>
              <a:t>από κάθε φύλο</a:t>
            </a:r>
            <a:r>
              <a:rPr lang="el-GR" sz="2000" smtClean="0"/>
              <a:t> ανέρχεται τουλάχιστον στο ένα τρίτο (1/3) του συνολικού αριθμού των μελών του δημοτικού συμβουλίου ή του συμβουλίου δημοτικής ή τοπικής κοινότητας που υπολογίζεται διακεκριμένα για κάθε δημοτικό συμβούλιο και κάθε συμβούλιο δημοτικής ή τοπικής κοινότητας. </a:t>
            </a:r>
          </a:p>
          <a:p>
            <a:pPr marL="107950" indent="0" eaLnBrk="1" hangingPunct="1">
              <a:lnSpc>
                <a:spcPct val="80000"/>
              </a:lnSpc>
              <a:buFontTx/>
              <a:buChar char="-"/>
            </a:pPr>
            <a:r>
              <a:rPr lang="el-GR" sz="2000" smtClean="0"/>
              <a:t>Υποψηφιότητα από το ίδιο πρόσωπο και για την εκλογή του ως δημάρχου, ως μέλους δημοτικού συμβουλίου, ως μέλος συμβουλίου δημοτικής ή τοπικής κοινότητας ή ως εκπροσώπου της τοπικής κοινότητας δεν επιτρέπεται. </a:t>
            </a:r>
          </a:p>
          <a:p>
            <a:pPr marL="107950" indent="0" eaLnBrk="1" hangingPunct="1">
              <a:lnSpc>
                <a:spcPct val="80000"/>
              </a:lnSpc>
              <a:buFontTx/>
              <a:buChar char="-"/>
            </a:pPr>
            <a:r>
              <a:rPr lang="el-GR" sz="2000" smtClean="0"/>
              <a:t> Κανείς δεν επιτρέπεται να συμμετέχει σε περισσότερους συνδυασμούς. </a:t>
            </a:r>
            <a:endParaRPr lang="el-GR" sz="140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idx="4294967295"/>
          </p:nvPr>
        </p:nvSpPr>
        <p:spPr>
          <a:xfrm>
            <a:off x="0" y="457200"/>
            <a:ext cx="9144000" cy="6400800"/>
          </a:xfrm>
        </p:spPr>
        <p:txBody>
          <a:bodyPr/>
          <a:lstStyle/>
          <a:p>
            <a:pPr marL="107950" indent="0" eaLnBrk="1" hangingPunct="1">
              <a:lnSpc>
                <a:spcPct val="80000"/>
              </a:lnSpc>
              <a:buFont typeface="Georgia" pitchFamily="18" charset="0"/>
              <a:buNone/>
            </a:pPr>
            <a:r>
              <a:rPr lang="el-GR" sz="3600" b="1" u="sng" smtClean="0"/>
              <a:t>Κατάρτιση συνδυασμών: </a:t>
            </a:r>
          </a:p>
          <a:p>
            <a:pPr marL="107950" indent="0" eaLnBrk="1" hangingPunct="1">
              <a:lnSpc>
                <a:spcPct val="80000"/>
              </a:lnSpc>
              <a:buFont typeface="Georgia" pitchFamily="18" charset="0"/>
              <a:buNone/>
            </a:pPr>
            <a:endParaRPr lang="el-GR" sz="1800" smtClean="0"/>
          </a:p>
          <a:p>
            <a:pPr marL="107950" indent="0" eaLnBrk="1" hangingPunct="1">
              <a:lnSpc>
                <a:spcPct val="80000"/>
              </a:lnSpc>
              <a:buFont typeface="Georgia" pitchFamily="18" charset="0"/>
              <a:buNone/>
            </a:pPr>
            <a:r>
              <a:rPr lang="el-GR" sz="2000" smtClean="0"/>
              <a:t>- Η </a:t>
            </a:r>
            <a:r>
              <a:rPr lang="el-GR" sz="2000" b="1" i="1" smtClean="0"/>
              <a:t>δήλωση του συνδυασμού</a:t>
            </a:r>
            <a:r>
              <a:rPr lang="el-GR" sz="2000" smtClean="0"/>
              <a:t> είναι νόμιμη: </a:t>
            </a:r>
          </a:p>
          <a:p>
            <a:pPr marL="107950" indent="0" eaLnBrk="1" hangingPunct="1">
              <a:lnSpc>
                <a:spcPct val="80000"/>
              </a:lnSpc>
            </a:pPr>
            <a:r>
              <a:rPr lang="el-GR" sz="2000" smtClean="0"/>
              <a:t>Εάν περιλαμβάνονται σε αυτήν υποψήφιοι δημ.σύμβουλοι για το 1/2 του συνόλου των εκλογικών περιφερειών και ο αριθμός των υπ.δημ.συμβούλων είναι τουλάχιστον ίσος με τον αριθμό των εδρών κάθε εκλογικής περιφέρειας. </a:t>
            </a:r>
          </a:p>
          <a:p>
            <a:pPr marL="107950" indent="0" eaLnBrk="1" hangingPunct="1">
              <a:lnSpc>
                <a:spcPct val="80000"/>
              </a:lnSpc>
            </a:pPr>
            <a:r>
              <a:rPr lang="el-GR" sz="2000" smtClean="0"/>
              <a:t>Εάν περιλαμβάνονται υποψήφιοι σύμβουλοι για το 1/3 του συνόλου των δημοτικών κοινοτήτων και ο αριθμός των υποψήφιων συμβούλων καθεμιάς είναι τουλάχιστον ίσος με τα 3/5 του αριθμού των μελών του συμβουλίου της. </a:t>
            </a:r>
          </a:p>
          <a:p>
            <a:pPr marL="107950" indent="0" eaLnBrk="1" hangingPunct="1">
              <a:lnSpc>
                <a:spcPct val="80000"/>
              </a:lnSpc>
            </a:pPr>
            <a:r>
              <a:rPr lang="el-GR" sz="2000" smtClean="0"/>
              <a:t>Εάν περιλαμβάνονται σε αυτήν υποψήφιοι για το 1/3 του συνόλου των τοπικών κοινοτήτων που εκλέγουν 3μελή συμβούλια </a:t>
            </a:r>
          </a:p>
          <a:p>
            <a:pPr marL="107950" indent="0" eaLnBrk="1" hangingPunct="1">
              <a:lnSpc>
                <a:spcPct val="80000"/>
              </a:lnSpc>
            </a:pPr>
            <a:r>
              <a:rPr lang="el-GR" sz="2000" smtClean="0"/>
              <a:t>Η μη ύπαρξη υποψήφιου εκπροσώπου τοπικής κοινότητας δεν επηρεάζει τη νομιμότητα της δήλωσης του συνδυασμού. </a:t>
            </a:r>
          </a:p>
          <a:p>
            <a:pPr marL="107950" indent="0" eaLnBrk="1" hangingPunct="1">
              <a:lnSpc>
                <a:spcPct val="80000"/>
              </a:lnSpc>
            </a:pPr>
            <a:r>
              <a:rPr lang="el-GR" sz="2000" smtClean="0"/>
              <a:t>Στη δήλωση μπορεί να ορίζεται </a:t>
            </a:r>
            <a:r>
              <a:rPr lang="el-GR" sz="2000" b="1" i="1" smtClean="0"/>
              <a:t>όνομα και έμβλημα συνδυασμού</a:t>
            </a:r>
            <a:r>
              <a:rPr lang="el-GR" sz="2000" smtClean="0"/>
              <a:t>. Απαγορεύεται ως όνομα ή ως έμβλημα σύμβολο θρησκευτικής λατρείας ή σημαία ή άλλο παρόμοιο σύμβολο κράτους ή σημείο ιδιαίτερης ευλάβειας, στέμμα, όνομα ή έμβλημα πολιτικής οργάνωσης, φωτογραφία προσώπου, που περιλαμβάνεται στο συνδυασμό, έμβλημα κράτους, που ίσχυε παλαιότερα ή ισχύει ακόμη, καθώς και σύμβολα ή εμβλήματα του δικτατορικού καθεστώτος της 21.04.1967 ή φωτογραφίες προσώπων που έχουν καταδικαστεί για τη συμμετοχή τους σε αυτό. </a:t>
            </a:r>
          </a:p>
          <a:p>
            <a:pPr marL="107950" indent="0" eaLnBrk="1" hangingPunct="1">
              <a:lnSpc>
                <a:spcPct val="80000"/>
              </a:lnSpc>
            </a:pPr>
            <a:r>
              <a:rPr lang="el-GR" sz="2000" smtClean="0"/>
              <a:t>Αν γίνουν περισσότερες δηλώσεις με το ίδιο όνομα ή έμβλημα, δικαίωμα χρήσης έχει όποιος το έχει δηλώσει πρώτος. </a:t>
            </a:r>
          </a:p>
          <a:p>
            <a:pPr marL="107950" indent="0" eaLnBrk="1" hangingPunct="1">
              <a:lnSpc>
                <a:spcPct val="80000"/>
              </a:lnSpc>
            </a:pPr>
            <a:endParaRPr lang="el-GR" sz="200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idx="4294967295"/>
          </p:nvPr>
        </p:nvSpPr>
        <p:spPr>
          <a:xfrm>
            <a:off x="0" y="457200"/>
            <a:ext cx="9144000" cy="6400800"/>
          </a:xfrm>
        </p:spPr>
        <p:txBody>
          <a:bodyPr/>
          <a:lstStyle/>
          <a:p>
            <a:pPr marL="107950" indent="0" eaLnBrk="1" hangingPunct="1">
              <a:lnSpc>
                <a:spcPct val="80000"/>
              </a:lnSpc>
              <a:buFont typeface="Georgia" pitchFamily="18" charset="0"/>
              <a:buNone/>
            </a:pPr>
            <a:r>
              <a:rPr lang="el-GR" sz="3600" b="1" u="sng" smtClean="0"/>
              <a:t>Σταυροί Προτίμησης: </a:t>
            </a:r>
          </a:p>
          <a:p>
            <a:pPr marL="107950" indent="0" eaLnBrk="1" hangingPunct="1">
              <a:lnSpc>
                <a:spcPct val="80000"/>
              </a:lnSpc>
              <a:buFont typeface="Georgia" pitchFamily="18" charset="0"/>
              <a:buNone/>
            </a:pPr>
            <a:endParaRPr lang="el-GR" sz="1800" smtClean="0"/>
          </a:p>
          <a:p>
            <a:pPr marL="107950" indent="0" eaLnBrk="1" hangingPunct="1">
              <a:lnSpc>
                <a:spcPct val="80000"/>
              </a:lnSpc>
              <a:buFont typeface="Georgia" pitchFamily="18" charset="0"/>
              <a:buNone/>
            </a:pPr>
            <a:r>
              <a:rPr lang="el-GR" sz="2000" smtClean="0"/>
              <a:t>-Ο εκλογέας εκφράζει την προτίμησή του σε υποψήφιο συνδυασμού, σημειώνοντας στο ψηφοδέλτιο </a:t>
            </a:r>
            <a:r>
              <a:rPr lang="el-GR" sz="2000" b="1" i="1" smtClean="0"/>
              <a:t>σταυρό</a:t>
            </a:r>
            <a:r>
              <a:rPr lang="el-GR" sz="2000" smtClean="0"/>
              <a:t> παραπλεύρως του ονόματός του. </a:t>
            </a:r>
          </a:p>
          <a:p>
            <a:pPr marL="107950" indent="0" eaLnBrk="1" hangingPunct="1">
              <a:lnSpc>
                <a:spcPct val="80000"/>
              </a:lnSpc>
              <a:buFont typeface="Georgia" pitchFamily="18" charset="0"/>
              <a:buNone/>
            </a:pPr>
            <a:endParaRPr lang="el-GR" sz="2000" smtClean="0"/>
          </a:p>
          <a:p>
            <a:pPr marL="107950" indent="0" eaLnBrk="1" hangingPunct="1">
              <a:lnSpc>
                <a:spcPct val="80000"/>
              </a:lnSpc>
              <a:buFont typeface="Georgia" pitchFamily="18" charset="0"/>
              <a:buNone/>
            </a:pPr>
            <a:r>
              <a:rPr lang="el-GR" sz="2000" smtClean="0"/>
              <a:t>- Για την εκλογή δημοτικών συμβούλων σε δήμους που αποτελούν </a:t>
            </a:r>
            <a:r>
              <a:rPr lang="el-GR" sz="2000" b="1" i="1" smtClean="0"/>
              <a:t>ενιαία εκλογική περιφέρεια</a:t>
            </a:r>
            <a:r>
              <a:rPr lang="el-GR" sz="2000" smtClean="0"/>
              <a:t> ο εκλογέας μπορεί να εκφράσει την προτίμησή του υπέρ ενός ή δύο ή τριών υποψηφίων. </a:t>
            </a:r>
          </a:p>
          <a:p>
            <a:pPr marL="107950" indent="0" eaLnBrk="1" hangingPunct="1">
              <a:lnSpc>
                <a:spcPct val="80000"/>
              </a:lnSpc>
              <a:buFont typeface="Georgia" pitchFamily="18" charset="0"/>
              <a:buNone/>
            </a:pPr>
            <a:endParaRPr lang="el-GR" sz="2000" smtClean="0"/>
          </a:p>
          <a:p>
            <a:pPr marL="107950" indent="0" eaLnBrk="1" hangingPunct="1">
              <a:lnSpc>
                <a:spcPct val="80000"/>
              </a:lnSpc>
              <a:buFontTx/>
              <a:buChar char="-"/>
            </a:pPr>
            <a:r>
              <a:rPr lang="el-GR" sz="2000" smtClean="0"/>
              <a:t>Για την εκλογή δημοτικών συμβούλων σε δήμους που ποτελούνται από </a:t>
            </a:r>
            <a:r>
              <a:rPr lang="el-GR" sz="2000" b="1" i="1" smtClean="0"/>
              <a:t>περισσότερες εκλογικές περιφέρειες</a:t>
            </a:r>
            <a:r>
              <a:rPr lang="el-GR" sz="2000" smtClean="0"/>
              <a:t> ο εκλογέας μπορεί να εκφράσει την προτίμησή του υπέρ ενός ή δύο ή τριών υποψηφίων της εκλογικής περιφέρειας στους καταλόγους της οποίας είναι γραμμένος και υπέρ ενός υποψηφίου σε μία από τις άλλες εκλογικές περιφέρειες του οικείου δήμου. </a:t>
            </a:r>
          </a:p>
          <a:p>
            <a:pPr marL="107950" indent="0" eaLnBrk="1" hangingPunct="1">
              <a:lnSpc>
                <a:spcPct val="80000"/>
              </a:lnSpc>
              <a:buFontTx/>
              <a:buNone/>
            </a:pPr>
            <a:endParaRPr lang="el-GR" sz="2000" smtClean="0"/>
          </a:p>
          <a:p>
            <a:pPr marL="107950" indent="0" eaLnBrk="1" hangingPunct="1">
              <a:lnSpc>
                <a:spcPct val="80000"/>
              </a:lnSpc>
              <a:buFontTx/>
              <a:buChar char="-"/>
            </a:pPr>
            <a:r>
              <a:rPr lang="el-GR" sz="2000" smtClean="0"/>
              <a:t>Στις μονοεδρικές, διεδρικές και τριεδρικές εκλογικές περιφέρειες ο εκλογέας μπορεί να εκφράσει την προτίμησή του μόνον υπέρ ενός υποψηφίου της εκλογικής περιφέρειας στους καταλόγους της οποίας είναι γραμμένος και υπέρ ενός υποψηφίου σε μία από τις άλλες εκλογικές περιφέρειες του δήμου. </a:t>
            </a:r>
          </a:p>
          <a:p>
            <a:pPr marL="107950" indent="0" eaLnBrk="1" hangingPunct="1">
              <a:lnSpc>
                <a:spcPct val="80000"/>
              </a:lnSpc>
              <a:buFontTx/>
              <a:buNone/>
            </a:pPr>
            <a:endParaRPr lang="el-GR" sz="2000" smtClean="0"/>
          </a:p>
          <a:p>
            <a:pPr marL="107950" indent="0" eaLnBrk="1" hangingPunct="1">
              <a:lnSpc>
                <a:spcPct val="80000"/>
              </a:lnSpc>
              <a:buFont typeface="Georgia" pitchFamily="18" charset="0"/>
              <a:buNone/>
            </a:pPr>
            <a:r>
              <a:rPr lang="el-GR" sz="2000" smtClean="0"/>
              <a:t>- Ο εκλογέας μπορεί να εκφράσει την προτίμησή του υπέρ ενός ή υπέρ δύο υποψηφίων του συμβουλίου της </a:t>
            </a:r>
            <a:r>
              <a:rPr lang="el-GR" sz="2000" b="1" i="1" smtClean="0"/>
              <a:t>δημοτικής κοινότητας</a:t>
            </a:r>
            <a:r>
              <a:rPr lang="el-GR" sz="2000" smtClean="0"/>
              <a:t> και υπέρ ενός υποψήφιου συμβούλου ή εκπροσώπου της </a:t>
            </a:r>
            <a:r>
              <a:rPr lang="el-GR" sz="2000" b="1" i="1" smtClean="0"/>
              <a:t>τοπικής κοινότητας. </a:t>
            </a:r>
          </a:p>
          <a:p>
            <a:pPr marL="107950" indent="0" eaLnBrk="1" hangingPunct="1">
              <a:lnSpc>
                <a:spcPct val="80000"/>
              </a:lnSpc>
              <a:buFont typeface="Georgia" pitchFamily="18" charset="0"/>
              <a:buNone/>
            </a:pPr>
            <a:endParaRPr lang="el-GR" sz="2000" b="1" i="1" smtClean="0"/>
          </a:p>
          <a:p>
            <a:pPr marL="107950" indent="0" eaLnBrk="1" hangingPunct="1">
              <a:lnSpc>
                <a:spcPct val="80000"/>
              </a:lnSpc>
              <a:buFont typeface="Georgia" pitchFamily="18" charset="0"/>
              <a:buNone/>
            </a:pPr>
            <a:endParaRPr lang="el-GR" sz="1800" b="1" i="1" smtClean="0"/>
          </a:p>
          <a:p>
            <a:pPr marL="107950" indent="0" eaLnBrk="1" hangingPunct="1">
              <a:lnSpc>
                <a:spcPct val="80000"/>
              </a:lnSpc>
            </a:pPr>
            <a:endParaRPr lang="el-GR" sz="1800" b="1" i="1" smtClean="0"/>
          </a:p>
          <a:p>
            <a:pPr marL="107950" indent="0" eaLnBrk="1" hangingPunct="1">
              <a:lnSpc>
                <a:spcPct val="80000"/>
              </a:lnSpc>
              <a:buFont typeface="Georgia" pitchFamily="18" charset="0"/>
              <a:buNone/>
            </a:pPr>
            <a:endParaRPr lang="el-GR" sz="14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idx="4294967295"/>
          </p:nvPr>
        </p:nvSpPr>
        <p:spPr>
          <a:xfrm>
            <a:off x="0" y="285750"/>
            <a:ext cx="9144000" cy="6572250"/>
          </a:xfrm>
        </p:spPr>
        <p:txBody>
          <a:bodyPr/>
          <a:lstStyle/>
          <a:p>
            <a:pPr marL="107950" indent="0" eaLnBrk="1" hangingPunct="1">
              <a:lnSpc>
                <a:spcPct val="80000"/>
              </a:lnSpc>
              <a:buFont typeface="Georgia" pitchFamily="18" charset="0"/>
              <a:buNone/>
            </a:pPr>
            <a:r>
              <a:rPr lang="el-GR" sz="3600" b="1" u="sng" smtClean="0"/>
              <a:t>Προσόντα Εκλογιμότητας : </a:t>
            </a:r>
            <a:endParaRPr lang="en-US" sz="3600" b="1" u="sng" smtClean="0"/>
          </a:p>
          <a:p>
            <a:pPr marL="107950" indent="0" eaLnBrk="1" hangingPunct="1">
              <a:lnSpc>
                <a:spcPct val="80000"/>
              </a:lnSpc>
              <a:buFont typeface="Georgia" pitchFamily="18" charset="0"/>
              <a:buNone/>
            </a:pPr>
            <a:endParaRPr lang="el-GR" sz="1400" b="1" u="sng" smtClean="0"/>
          </a:p>
          <a:p>
            <a:pPr marL="107950" indent="0" eaLnBrk="1" hangingPunct="1">
              <a:lnSpc>
                <a:spcPct val="80000"/>
              </a:lnSpc>
            </a:pPr>
            <a:r>
              <a:rPr lang="el-GR" sz="2400" b="1" i="1" smtClean="0"/>
              <a:t>Δήμαρχος</a:t>
            </a:r>
            <a:r>
              <a:rPr lang="el-GR" sz="2400" smtClean="0"/>
              <a:t> μπορεί να εκλεγεί ο δημότης που έχει την ικανότητα να εκλέγει και έχει συμπληρώσει το 21ο έτος της ηλικίας του κατά την ημέρα της διενέργειας </a:t>
            </a:r>
          </a:p>
          <a:p>
            <a:pPr marL="107950" indent="0" eaLnBrk="1" hangingPunct="1">
              <a:lnSpc>
                <a:spcPct val="80000"/>
              </a:lnSpc>
              <a:buFont typeface="Georgia" pitchFamily="18" charset="0"/>
              <a:buNone/>
            </a:pPr>
            <a:r>
              <a:rPr lang="el-GR" sz="2400" smtClean="0"/>
              <a:t>των εκλογών. </a:t>
            </a:r>
          </a:p>
          <a:p>
            <a:pPr marL="107950" indent="0" eaLnBrk="1" hangingPunct="1">
              <a:lnSpc>
                <a:spcPct val="80000"/>
              </a:lnSpc>
              <a:buFont typeface="Georgia" pitchFamily="18" charset="0"/>
              <a:buNone/>
            </a:pPr>
            <a:endParaRPr lang="el-GR" sz="1800" smtClean="0"/>
          </a:p>
          <a:p>
            <a:pPr marL="107950" indent="0" eaLnBrk="1" hangingPunct="1">
              <a:lnSpc>
                <a:spcPct val="80000"/>
              </a:lnSpc>
            </a:pPr>
            <a:r>
              <a:rPr lang="el-GR" sz="2400" b="1" i="1" smtClean="0"/>
              <a:t>Δημοτικός σύμβουλος</a:t>
            </a:r>
            <a:r>
              <a:rPr lang="el-GR" sz="2400" smtClean="0"/>
              <a:t>, σύμβουλος δημοτικής ή τοπικής κοινότητας ή εκπρόσωπος τοπικής κοινότητας μπορεί να εκλεγεί ο δημότης που έχει την ικανότητα να εκλέγει και έχει συμπληρώσει το 18ο έτος της ηλικίας του κατά την ημέρα διενέργειας των εκλογών. </a:t>
            </a:r>
          </a:p>
          <a:p>
            <a:pPr marL="107950" indent="0" eaLnBrk="1" hangingPunct="1">
              <a:lnSpc>
                <a:spcPct val="80000"/>
              </a:lnSpc>
              <a:buFont typeface="Georgia" pitchFamily="18" charset="0"/>
              <a:buNone/>
            </a:pPr>
            <a:endParaRPr lang="el-GR" sz="1800" smtClean="0"/>
          </a:p>
          <a:p>
            <a:pPr marL="107950" indent="0" eaLnBrk="1" hangingPunct="1">
              <a:lnSpc>
                <a:spcPct val="80000"/>
              </a:lnSpc>
            </a:pPr>
            <a:r>
              <a:rPr lang="el-GR" sz="2400" smtClean="0"/>
              <a:t>Δημοτικός σύμβουλος, σύμβουλος της δημοτικής ή τοπικής κοινότητας μπορεί να εκλεγεί και ο </a:t>
            </a:r>
            <a:r>
              <a:rPr lang="el-GR" sz="2400" b="1" i="1" smtClean="0"/>
              <a:t>πολίτης κράτους-μέλους της Ευρωπαϊκής Ένωσης</a:t>
            </a:r>
            <a:r>
              <a:rPr lang="el-GR" sz="2400" smtClean="0"/>
              <a:t>, ο </a:t>
            </a:r>
            <a:r>
              <a:rPr lang="el-GR" sz="2400" b="1" i="1" smtClean="0"/>
              <a:t>ομογενής</a:t>
            </a:r>
            <a:r>
              <a:rPr lang="el-GR" sz="2400" smtClean="0"/>
              <a:t> και ο νομίμως διαμένων </a:t>
            </a:r>
            <a:r>
              <a:rPr lang="el-GR" sz="2400" b="1" i="1" smtClean="0"/>
              <a:t>αλλοδαπός υπήκοος τρίτων χωρών</a:t>
            </a:r>
            <a:r>
              <a:rPr lang="el-GR" sz="2400" smtClean="0"/>
              <a:t>, σύμφωνα με το άρθρο 17 του ν. 3838/ 2010 (ΦΕΚ 49 Α΄), εφόσον έχει συμπληρώσει το 18ο έτος της ηλικίας του κατά την ημέρα διενέργειας των εκλογών και έχει την ικανότητα να εκλέγει, σύμφωνα και με τις ειδικότερες διατάξεις της νομοθεσίας.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0" y="-171450"/>
            <a:ext cx="9144000" cy="1512888"/>
          </a:xfrm>
        </p:spPr>
        <p:txBody>
          <a:bodyPr/>
          <a:lstStyle/>
          <a:p>
            <a:r>
              <a:rPr lang="el-GR" smtClean="0"/>
              <a:t>Κωλύματα και Ασυμβίβαστα </a:t>
            </a:r>
          </a:p>
        </p:txBody>
      </p:sp>
      <p:sp>
        <p:nvSpPr>
          <p:cNvPr id="35842" name="Rectangle 3"/>
          <p:cNvSpPr>
            <a:spLocks noGrp="1"/>
          </p:cNvSpPr>
          <p:nvPr>
            <p:ph type="body" idx="1"/>
          </p:nvPr>
        </p:nvSpPr>
        <p:spPr>
          <a:xfrm>
            <a:off x="0" y="981075"/>
            <a:ext cx="9144000" cy="5876925"/>
          </a:xfrm>
        </p:spPr>
        <p:txBody>
          <a:bodyPr/>
          <a:lstStyle/>
          <a:p>
            <a:pPr>
              <a:lnSpc>
                <a:spcPct val="80000"/>
              </a:lnSpc>
            </a:pPr>
            <a:r>
              <a:rPr lang="el-GR" sz="2000" smtClean="0"/>
              <a:t>Δεν μπορούν να εκλεγούν ή να είναι δήμαρχοι, δημοτικοί σύμβουλοι, σύμβουλοι δημοτικής ή τοπικής κοινότητας ή εκπρόσωποι τοπικής κοινότητας: </a:t>
            </a:r>
          </a:p>
          <a:p>
            <a:pPr>
              <a:lnSpc>
                <a:spcPct val="80000"/>
              </a:lnSpc>
              <a:buFont typeface="Wingdings" pitchFamily="2" charset="2"/>
              <a:buChar char="Ø"/>
            </a:pPr>
            <a:r>
              <a:rPr lang="el-GR" sz="2000" smtClean="0"/>
              <a:t>Δικαστικοί λειτουργοί, αξιωματικοί των ενόπλων δυνάμεων και των σωμάτων ασφαλείας (</a:t>
            </a:r>
            <a:r>
              <a:rPr lang="el-GR" sz="2000" i="1" smtClean="0"/>
              <a:t>εκτός αν παραιτηθούν και δεν έχουν υπηρετήσει εκεί τους τελευταίους 24 μήνες</a:t>
            </a:r>
            <a:r>
              <a:rPr lang="el-GR" sz="2000" smtClean="0"/>
              <a:t>) και θρησκευτικοί λειτουργοί των γνωστών θρησκειών </a:t>
            </a:r>
          </a:p>
          <a:p>
            <a:pPr>
              <a:lnSpc>
                <a:spcPct val="80000"/>
              </a:lnSpc>
              <a:buFont typeface="Wingdings" pitchFamily="2" charset="2"/>
              <a:buChar char="Ø"/>
            </a:pPr>
            <a:r>
              <a:rPr lang="el-GR" sz="2000" smtClean="0"/>
              <a:t>Γενικοί Γραμματείς και υπάλληλοι των δήμων με οποιαδήποτε σχέση εργασίας, καθώς και δημοτικοί συμπαραστάτες στους δήμους όπου υπηρετούν (</a:t>
            </a:r>
            <a:r>
              <a:rPr lang="el-GR" sz="2000" i="1" smtClean="0"/>
              <a:t>εκτός αν παραιτηθούν</a:t>
            </a:r>
            <a:r>
              <a:rPr lang="el-GR" sz="2000" smtClean="0"/>
              <a:t>) </a:t>
            </a:r>
          </a:p>
          <a:p>
            <a:pPr>
              <a:lnSpc>
                <a:spcPct val="80000"/>
              </a:lnSpc>
              <a:buFont typeface="Wingdings" pitchFamily="2" charset="2"/>
              <a:buChar char="Ø"/>
            </a:pPr>
            <a:r>
              <a:rPr lang="el-GR" sz="2000" smtClean="0"/>
              <a:t>Πρόεδροι ΔΣ δημοτικών νπδδ (</a:t>
            </a:r>
            <a:r>
              <a:rPr lang="el-GR" sz="2000" i="1" smtClean="0"/>
              <a:t>πλην ιδρυμάτων</a:t>
            </a:r>
            <a:r>
              <a:rPr lang="el-GR" sz="2000" smtClean="0"/>
              <a:t>) που δεν είναι αιρετοί, υπάλληλοι με οποιαδήποτε σχέση εργασίας δημοτικών νπδδ και ιδρυμάτων, καθώς και διευθύνοντες και εντεταλμένοι σύμβουλοι και υπάλληλοι νπιδ (</a:t>
            </a:r>
            <a:r>
              <a:rPr lang="el-GR" sz="2000" i="1" smtClean="0"/>
              <a:t>πλην αστικών μη κερδοσκοπικών</a:t>
            </a:r>
            <a:r>
              <a:rPr lang="el-GR" sz="2000" smtClean="0"/>
              <a:t>) τα οποία έχουν συστήσει ή όπου συμμετέχουν οι δήμοι στους οποίους υποβάλλουν υποψηφιότητα (</a:t>
            </a:r>
            <a:r>
              <a:rPr lang="el-GR" sz="2000" i="1" smtClean="0"/>
              <a:t>εκτός αν παραιτηθούν) </a:t>
            </a:r>
          </a:p>
          <a:p>
            <a:pPr>
              <a:lnSpc>
                <a:spcPct val="80000"/>
              </a:lnSpc>
              <a:buFont typeface="Wingdings" pitchFamily="2" charset="2"/>
              <a:buChar char="Ø"/>
            </a:pPr>
            <a:r>
              <a:rPr lang="el-GR" sz="2000" smtClean="0"/>
              <a:t>Υπάλληλοι με οποιαδήποτε σχέση εργασίας του δημοσίου, των περιφερειών, των νπδδ, των κρατικών νπιδ, των δημοσίων επιχειρήσεων και των επιχειρήσεων τη διοίκηση των οποίων ορίζει άμεσα ή έμμεσα το δημόσιο, εκεί όπου άσκησαν καθήκοντα προϊσταμένου Γ.Διεύθυνσης ή Διεύθυνσης στους τελευταίους 18 μήνες (</a:t>
            </a:r>
            <a:r>
              <a:rPr lang="el-GR" sz="2000" i="1" smtClean="0"/>
              <a:t>εξαιρούνται διευθυντές σχολικών μονάδων Α-Β -βάθμιας εκπαίδευσης και διευθυντές ιατρικής υπηρεσίας ΕΣΥ</a:t>
            </a:r>
            <a:r>
              <a:rPr lang="el-GR" sz="2000" smtClean="0"/>
              <a:t>)</a:t>
            </a:r>
          </a:p>
          <a:p>
            <a:pPr>
              <a:lnSpc>
                <a:spcPct val="80000"/>
              </a:lnSpc>
              <a:buFont typeface="Wingdings" pitchFamily="2" charset="2"/>
              <a:buNone/>
            </a:pPr>
            <a:endParaRPr lang="el-GR" sz="2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rome_A"/>
          <p:cNvPicPr>
            <a:picLocks noChangeAspect="1" noChangeArrowheads="1"/>
          </p:cNvPicPr>
          <p:nvPr/>
        </p:nvPicPr>
        <p:blipFill>
          <a:blip r:embed="rId2">
            <a:clrChange>
              <a:clrFrom>
                <a:srgbClr val="0172C2"/>
              </a:clrFrom>
              <a:clrTo>
                <a:srgbClr val="0172C2">
                  <a:alpha val="0"/>
                </a:srgbClr>
              </a:clrTo>
            </a:clrChange>
            <a:lum bright="70000" contrast="-70000"/>
          </a:blip>
          <a:srcRect t="33398" r="6572" b="2855"/>
          <a:stretch>
            <a:fillRect/>
          </a:stretch>
        </p:blipFill>
        <p:spPr bwMode="auto">
          <a:xfrm>
            <a:off x="0" y="1447800"/>
            <a:ext cx="9144000" cy="5410200"/>
          </a:xfrm>
          <a:prstGeom prst="rect">
            <a:avLst/>
          </a:prstGeom>
          <a:noFill/>
          <a:ln w="9525">
            <a:noFill/>
            <a:miter lim="800000"/>
            <a:headEnd/>
            <a:tailEnd/>
          </a:ln>
        </p:spPr>
      </p:pic>
      <p:sp>
        <p:nvSpPr>
          <p:cNvPr id="18434" name="Rectangle 3"/>
          <p:cNvSpPr>
            <a:spLocks noGrp="1"/>
          </p:cNvSpPr>
          <p:nvPr>
            <p:ph type="title" idx="4294967295"/>
          </p:nvPr>
        </p:nvSpPr>
        <p:spPr>
          <a:xfrm>
            <a:off x="685800" y="0"/>
            <a:ext cx="7772400" cy="762000"/>
          </a:xfrm>
        </p:spPr>
        <p:txBody>
          <a:bodyPr/>
          <a:lstStyle/>
          <a:p>
            <a:r>
              <a:rPr lang="el-GR" smtClean="0"/>
              <a:t>ΠΡΟΤΕΡΑΙΟΤΗΤΕΣ ΕΕ Ι</a:t>
            </a:r>
          </a:p>
        </p:txBody>
      </p:sp>
      <p:sp>
        <p:nvSpPr>
          <p:cNvPr id="18435" name="Rectangle 4"/>
          <p:cNvSpPr>
            <a:spLocks noChangeArrowheads="1"/>
          </p:cNvSpPr>
          <p:nvPr/>
        </p:nvSpPr>
        <p:spPr bwMode="auto">
          <a:xfrm>
            <a:off x="0" y="2057400"/>
            <a:ext cx="2286000" cy="3113088"/>
          </a:xfrm>
          <a:prstGeom prst="rect">
            <a:avLst/>
          </a:prstGeom>
          <a:noFill/>
          <a:ln w="9525">
            <a:noFill/>
            <a:miter lim="800000"/>
            <a:headEnd/>
            <a:tailEnd/>
          </a:ln>
        </p:spPr>
        <p:txBody>
          <a:bodyPr>
            <a:spAutoFit/>
          </a:bodyPr>
          <a:lstStyle/>
          <a:p>
            <a:r>
              <a:rPr lang="el-GR" b="1" u="sng"/>
              <a:t>Λισαβώνα :</a:t>
            </a:r>
            <a:r>
              <a:rPr lang="el-GR" b="1"/>
              <a:t> </a:t>
            </a:r>
          </a:p>
          <a:p>
            <a:r>
              <a:rPr lang="el-GR" b="1"/>
              <a:t>Ευρωπαϊκό Συμβούλιο </a:t>
            </a:r>
          </a:p>
          <a:p>
            <a:r>
              <a:rPr lang="el-GR" b="1"/>
              <a:t>Μάρτιος 2000</a:t>
            </a:r>
          </a:p>
          <a:p>
            <a:endParaRPr lang="el-GR"/>
          </a:p>
          <a:p>
            <a:r>
              <a:rPr lang="el-GR" b="1"/>
              <a:t>Αναθεώρηση της Στρατηγικής Λισαβώνας (2006)</a:t>
            </a:r>
            <a:endParaRPr lang="en-US" b="1"/>
          </a:p>
          <a:p>
            <a:endParaRPr lang="en-US" b="1"/>
          </a:p>
          <a:p>
            <a:endParaRPr lang="en-US" b="1"/>
          </a:p>
          <a:p>
            <a:r>
              <a:rPr lang="el-GR" b="1"/>
              <a:t>Στρατηγική ΕΕ2020</a:t>
            </a:r>
          </a:p>
        </p:txBody>
      </p:sp>
      <p:sp>
        <p:nvSpPr>
          <p:cNvPr id="103429" name="Rectangle 5"/>
          <p:cNvSpPr>
            <a:spLocks noChangeArrowheads="1"/>
          </p:cNvSpPr>
          <p:nvPr/>
        </p:nvSpPr>
        <p:spPr bwMode="auto">
          <a:xfrm>
            <a:off x="2895600" y="4602163"/>
            <a:ext cx="6019800" cy="366712"/>
          </a:xfrm>
          <a:prstGeom prst="rect">
            <a:avLst/>
          </a:prstGeom>
          <a:noFill/>
          <a:ln w="9525">
            <a:noFill/>
            <a:miter lim="800000"/>
            <a:headEnd/>
            <a:tailEnd/>
          </a:ln>
        </p:spPr>
        <p:txBody>
          <a:bodyPr anchor="ctr">
            <a:spAutoFit/>
          </a:bodyPr>
          <a:lstStyle/>
          <a:p>
            <a:r>
              <a:rPr lang="el-GR" b="1"/>
              <a:t>-</a:t>
            </a:r>
            <a:endParaRPr lang="el-GR"/>
          </a:p>
        </p:txBody>
      </p:sp>
      <p:sp>
        <p:nvSpPr>
          <p:cNvPr id="18437" name="Rectangle 6"/>
          <p:cNvSpPr>
            <a:spLocks noChangeArrowheads="1"/>
          </p:cNvSpPr>
          <p:nvPr/>
        </p:nvSpPr>
        <p:spPr bwMode="auto">
          <a:xfrm>
            <a:off x="2667000" y="1905000"/>
            <a:ext cx="6248400" cy="4243388"/>
          </a:xfrm>
          <a:prstGeom prst="rect">
            <a:avLst/>
          </a:prstGeom>
          <a:noFill/>
          <a:ln w="9525">
            <a:noFill/>
            <a:miter lim="800000"/>
            <a:headEnd/>
            <a:tailEnd/>
          </a:ln>
        </p:spPr>
        <p:txBody>
          <a:bodyPr>
            <a:spAutoFit/>
          </a:bodyPr>
          <a:lstStyle/>
          <a:p>
            <a:r>
              <a:rPr lang="el-GR" b="1"/>
              <a:t>Στρατηγική Μεταρρυθμίσεων με όραμα « Μέχρι το 2010 να γίνει η Ευρώπη </a:t>
            </a:r>
            <a:r>
              <a:rPr lang="el-GR" b="1">
                <a:solidFill>
                  <a:srgbClr val="FF0000"/>
                </a:solidFill>
              </a:rPr>
              <a:t>η πιο</a:t>
            </a:r>
            <a:r>
              <a:rPr lang="el-GR">
                <a:solidFill>
                  <a:srgbClr val="FF0000"/>
                </a:solidFill>
              </a:rPr>
              <a:t> </a:t>
            </a:r>
            <a:r>
              <a:rPr lang="el-GR" b="1">
                <a:solidFill>
                  <a:srgbClr val="FF0000"/>
                </a:solidFill>
              </a:rPr>
              <a:t>ανταγωνιστική και δυναµική οικονοµία</a:t>
            </a:r>
            <a:r>
              <a:rPr lang="el-GR" b="1"/>
              <a:t> της γνώσης στον κόσµο»</a:t>
            </a:r>
          </a:p>
          <a:p>
            <a:endParaRPr lang="el-GR" b="1"/>
          </a:p>
          <a:p>
            <a:endParaRPr lang="el-GR"/>
          </a:p>
          <a:p>
            <a:pPr>
              <a:lnSpc>
                <a:spcPct val="80000"/>
              </a:lnSpc>
              <a:spcBef>
                <a:spcPct val="50000"/>
              </a:spcBef>
              <a:buClr>
                <a:schemeClr val="folHlink"/>
              </a:buClr>
              <a:buSzPct val="60000"/>
              <a:buFont typeface="Wingdings" pitchFamily="2" charset="2"/>
              <a:buChar char="n"/>
            </a:pPr>
            <a:r>
              <a:rPr lang="el-GR" sz="2000">
                <a:latin typeface="Tahoma" pitchFamily="34" charset="0"/>
              </a:rPr>
              <a:t>Ενέργεια και αλλαγή κλίματος</a:t>
            </a:r>
          </a:p>
          <a:p>
            <a:pPr>
              <a:lnSpc>
                <a:spcPct val="80000"/>
              </a:lnSpc>
              <a:spcBef>
                <a:spcPct val="50000"/>
              </a:spcBef>
              <a:buClr>
                <a:schemeClr val="folHlink"/>
              </a:buClr>
              <a:buSzPct val="60000"/>
              <a:buFont typeface="Wingdings" pitchFamily="2" charset="2"/>
              <a:buChar char="n"/>
            </a:pPr>
            <a:r>
              <a:rPr lang="el-GR" sz="2000">
                <a:latin typeface="Tahoma" pitchFamily="34" charset="0"/>
              </a:rPr>
              <a:t>Εταιρική σχέση ΕΕ-Εταίρων-Πολιτών-Δημοσίου</a:t>
            </a:r>
          </a:p>
          <a:p>
            <a:pPr>
              <a:lnSpc>
                <a:spcPct val="80000"/>
              </a:lnSpc>
              <a:spcBef>
                <a:spcPct val="50000"/>
              </a:spcBef>
              <a:buClr>
                <a:schemeClr val="folHlink"/>
              </a:buClr>
              <a:buSzPct val="60000"/>
              <a:buFont typeface="Wingdings" pitchFamily="2" charset="2"/>
              <a:buNone/>
            </a:pPr>
            <a:endParaRPr lang="el-GR" sz="2000">
              <a:latin typeface="Tahoma" pitchFamily="34" charset="0"/>
            </a:endParaRPr>
          </a:p>
          <a:p>
            <a:pPr>
              <a:lnSpc>
                <a:spcPct val="80000"/>
              </a:lnSpc>
              <a:spcBef>
                <a:spcPct val="50000"/>
              </a:spcBef>
              <a:buClr>
                <a:schemeClr val="folHlink"/>
              </a:buClr>
              <a:buSzPct val="60000"/>
              <a:buFont typeface="Wingdings" pitchFamily="2" charset="2"/>
              <a:buChar char="n"/>
            </a:pPr>
            <a:r>
              <a:rPr lang="el-GR" sz="2000">
                <a:latin typeface="Tahoma" pitchFamily="34" charset="0"/>
              </a:rPr>
              <a:t>Έξυπνη ανάπτυξη</a:t>
            </a:r>
          </a:p>
          <a:p>
            <a:pPr>
              <a:lnSpc>
                <a:spcPct val="80000"/>
              </a:lnSpc>
              <a:spcBef>
                <a:spcPct val="50000"/>
              </a:spcBef>
              <a:buClr>
                <a:schemeClr val="folHlink"/>
              </a:buClr>
              <a:buSzPct val="60000"/>
              <a:buFont typeface="Wingdings" pitchFamily="2" charset="2"/>
              <a:buChar char="n"/>
            </a:pPr>
            <a:r>
              <a:rPr lang="el-GR" sz="2000">
                <a:latin typeface="Tahoma" pitchFamily="34" charset="0"/>
              </a:rPr>
              <a:t>Βιώσιμη ανάπτυξη</a:t>
            </a:r>
          </a:p>
          <a:p>
            <a:pPr>
              <a:lnSpc>
                <a:spcPct val="80000"/>
              </a:lnSpc>
              <a:spcBef>
                <a:spcPct val="50000"/>
              </a:spcBef>
              <a:buClr>
                <a:schemeClr val="folHlink"/>
              </a:buClr>
              <a:buSzPct val="60000"/>
              <a:buFont typeface="Wingdings" pitchFamily="2" charset="2"/>
              <a:buChar char="n"/>
            </a:pPr>
            <a:r>
              <a:rPr lang="el-GR" sz="2000">
                <a:latin typeface="Tahoma" pitchFamily="34" charset="0"/>
              </a:rPr>
              <a:t>Χωρίς Αποκλεισμούς ανάπτυξη</a:t>
            </a:r>
          </a:p>
          <a:p>
            <a:pPr>
              <a:lnSpc>
                <a:spcPct val="80000"/>
              </a:lnSpc>
              <a:spcBef>
                <a:spcPct val="50000"/>
              </a:spcBef>
              <a:buClr>
                <a:schemeClr val="folHlink"/>
              </a:buClr>
              <a:buSzPct val="60000"/>
              <a:buFont typeface="Wingdings" pitchFamily="2" charset="2"/>
              <a:buNone/>
            </a:pPr>
            <a:endParaRPr lang="el-GR" sz="2000">
              <a:latin typeface="Tahoma" pitchFamily="34" charset="0"/>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blinds(vertical)">
                                      <p:cBhvr>
                                        <p:cTn id="7" dur="5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0" y="-171450"/>
            <a:ext cx="9144000" cy="1512888"/>
          </a:xfrm>
        </p:spPr>
        <p:txBody>
          <a:bodyPr/>
          <a:lstStyle/>
          <a:p>
            <a:r>
              <a:rPr lang="el-GR" smtClean="0"/>
              <a:t>Κωλύματα και Ασυμβίβαστα (ΙΙ)</a:t>
            </a:r>
          </a:p>
        </p:txBody>
      </p:sp>
      <p:sp>
        <p:nvSpPr>
          <p:cNvPr id="36866" name="Rectangle 3"/>
          <p:cNvSpPr>
            <a:spLocks noGrp="1"/>
          </p:cNvSpPr>
          <p:nvPr>
            <p:ph type="body" idx="1"/>
          </p:nvPr>
        </p:nvSpPr>
        <p:spPr>
          <a:xfrm>
            <a:off x="0" y="981075"/>
            <a:ext cx="9144000" cy="5876925"/>
          </a:xfrm>
        </p:spPr>
        <p:txBody>
          <a:bodyPr/>
          <a:lstStyle/>
          <a:p>
            <a:pPr>
              <a:lnSpc>
                <a:spcPct val="80000"/>
              </a:lnSpc>
            </a:pPr>
            <a:r>
              <a:rPr lang="el-GR" sz="2000" smtClean="0"/>
              <a:t>Δεν μπορούν να εκλεγούν ή να είναι δήμαρχοι, δημοτικοί σύμβουλοι, σύμβουλοι δημοτικής ή τοπικής κοινότητας ή εκπρόσωποι τοπικής κοινότητας: </a:t>
            </a:r>
          </a:p>
          <a:p>
            <a:pPr>
              <a:lnSpc>
                <a:spcPct val="80000"/>
              </a:lnSpc>
              <a:buFont typeface="Wingdings" pitchFamily="2" charset="2"/>
              <a:buChar char="Ø"/>
            </a:pPr>
            <a:r>
              <a:rPr lang="el-GR" sz="2000" smtClean="0"/>
              <a:t>Όσοι συνδέονται με τον δήμο ή δημοτικά νπ, εκτός από τους συνδέσμους, με σύμβαση προμήθειας, εκτέλεσης έργου, παροχής υπηρεσιών, δικαιώματος εκμετάλλευσης δημοτικού έργου ή υπηρεσίας με αντικείμενο άνω των 5.000 ευρώ ετησίως</a:t>
            </a:r>
          </a:p>
          <a:p>
            <a:pPr>
              <a:lnSpc>
                <a:spcPct val="80000"/>
              </a:lnSpc>
              <a:buFont typeface="Wingdings" pitchFamily="2" charset="2"/>
              <a:buChar char="Ø"/>
            </a:pPr>
            <a:r>
              <a:rPr lang="el-GR" sz="2000" smtClean="0"/>
              <a:t>Γ.Διευθυντές, πρόεδροι και μέλη ΔΣ, διαχειριστές, μέτοχοι και εταίροι κεφαλαιουχικών εταιρειών που έχουν συμβληθεί με το δήμο, εφόσον το ποσοστό συμμετοχής τους υπερβαίνει το 5% του κεφαλαίου, καθώς και εταίροι προσωπικών εταιρειών και κοινοπρακτούντα πρόσωπα υπό τις ίδιες προϋποθέσεις (εκτός αν συμμετέχει στις εταιρείες ο δήμος και είναι αιρετοί που μετέχουν στη διοίκηση δημόσιων ή δημοτικών επιχειρήσεων) </a:t>
            </a:r>
          </a:p>
          <a:p>
            <a:pPr>
              <a:lnSpc>
                <a:spcPct val="80000"/>
              </a:lnSpc>
              <a:buFontTx/>
              <a:buChar char="•"/>
            </a:pPr>
            <a:endParaRPr lang="el-GR" sz="2000" smtClean="0"/>
          </a:p>
          <a:p>
            <a:pPr>
              <a:lnSpc>
                <a:spcPct val="80000"/>
              </a:lnSpc>
              <a:buFontTx/>
              <a:buChar char="•"/>
            </a:pPr>
            <a:r>
              <a:rPr lang="el-GR" sz="2000" smtClean="0"/>
              <a:t>Δεν μπορούν (ασυμβίβαστο) να είναι δήμαρχοι, δημοτικοί σύμβουλοι, σύμβουλοι δημοτικής ή τοπικής κοινότητας ή εκπρόσωποι τοπικής κοινότητας όσοι είναι οφειλέτες του δήμου, των νπδδ, της ΔΕΥΑ ή της κοινωφελούς επιχείρησης του δήμου. Αν εκλεγούν οφείλουν να εξοφλήσουν έως την ημέρα εγκατάστασης. Αν γίνουν οφειλέτες μετά την εκλογή τους, οφείλουν να εξοφλήσουν εντός 2 μηνών αφότου κατέστη οριστική η βεβαίωση της οφειλής τους και έλαβαν γνώση αυτής ή αφότου εκδόθηκε τελεσίδικη δικαστική απόφαση. </a:t>
            </a:r>
          </a:p>
          <a:p>
            <a:pPr>
              <a:lnSpc>
                <a:spcPct val="80000"/>
              </a:lnSpc>
              <a:buFont typeface="Wingdings" pitchFamily="2" charset="2"/>
              <a:buNone/>
            </a:pPr>
            <a:endParaRPr lang="el-GR" sz="2000" smtClean="0"/>
          </a:p>
          <a:p>
            <a:pPr>
              <a:lnSpc>
                <a:spcPct val="80000"/>
              </a:lnSpc>
              <a:buFont typeface="Wingdings" pitchFamily="2" charset="2"/>
              <a:buNone/>
            </a:pPr>
            <a:endParaRPr lang="el-GR" sz="20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0" y="0"/>
            <a:ext cx="9144000" cy="1341438"/>
          </a:xfrm>
        </p:spPr>
        <p:txBody>
          <a:bodyPr/>
          <a:lstStyle/>
          <a:p>
            <a:r>
              <a:rPr lang="el-GR" sz="3200" smtClean="0"/>
              <a:t/>
            </a:r>
            <a:br>
              <a:rPr lang="el-GR" sz="3200" smtClean="0"/>
            </a:br>
            <a:r>
              <a:rPr lang="el-GR" sz="3200" smtClean="0"/>
              <a:t>Όχι ασυμβίβαστο – αναστολή άσκησης λειτουργήματος:</a:t>
            </a:r>
            <a:r>
              <a:rPr lang="el-GR" sz="3600" smtClean="0"/>
              <a:t> </a:t>
            </a:r>
          </a:p>
        </p:txBody>
      </p:sp>
      <p:sp>
        <p:nvSpPr>
          <p:cNvPr id="37890" name="Rectangle 3"/>
          <p:cNvSpPr>
            <a:spLocks noGrp="1"/>
          </p:cNvSpPr>
          <p:nvPr>
            <p:ph type="body" idx="1"/>
          </p:nvPr>
        </p:nvSpPr>
        <p:spPr>
          <a:xfrm>
            <a:off x="0" y="1412875"/>
            <a:ext cx="9144000" cy="5445125"/>
          </a:xfrm>
        </p:spPr>
        <p:txBody>
          <a:bodyPr/>
          <a:lstStyle/>
          <a:p>
            <a:r>
              <a:rPr lang="el-GR" smtClean="0"/>
              <a:t>Δικηγόροι και συμβολαιογράφοι </a:t>
            </a:r>
          </a:p>
          <a:p>
            <a:r>
              <a:rPr lang="el-GR" smtClean="0"/>
              <a:t>Μέλη ΔΕΠ των ΑΕΙ και ΕΠ των ΤΕΙ καθώς και το ειδικό διδακτικό και επιστημονικό προσωπικό τους </a:t>
            </a:r>
          </a:p>
          <a:p>
            <a:r>
              <a:rPr lang="el-GR" smtClean="0"/>
              <a:t>Η σύναψη σύμβασης αγοράς δημοτικού ακινήτου κατόπιν πλειοδοτικής δημοπρασίας </a:t>
            </a:r>
          </a:p>
          <a:p>
            <a:r>
              <a:rPr lang="el-GR" smtClean="0"/>
              <a:t>Η ιδιότητα μέλους διοίκησης ή υπαλλήλου δημοσίων επιχειρήσεων και οργανισμών κοινής ωφέλειας που συνδέονται με το δήμο με σύμβαση σχετική με το αντικείμενο της δραστηριότητάς τους </a:t>
            </a:r>
          </a:p>
          <a:p>
            <a:r>
              <a:rPr lang="el-GR" smtClean="0"/>
              <a:t>Αναστέλλεται όμως η άσκηση της επαγγελματικής δραστηριότητας δημάρχων κατά τη διάρκεια της θητείας τους σε δήμους άνω των 10.000 κατοίκων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a:xfrm>
            <a:off x="0" y="0"/>
            <a:ext cx="9144000" cy="908050"/>
          </a:xfrm>
        </p:spPr>
        <p:txBody>
          <a:bodyPr/>
          <a:lstStyle/>
          <a:p>
            <a:r>
              <a:rPr lang="el-GR" sz="3200" b="1" smtClean="0"/>
              <a:t/>
            </a:r>
            <a:br>
              <a:rPr lang="el-GR" sz="3200" b="1" smtClean="0"/>
            </a:br>
            <a:r>
              <a:rPr lang="el-GR" sz="3200" b="1" smtClean="0"/>
              <a:t/>
            </a:r>
            <a:br>
              <a:rPr lang="el-GR" sz="3200" b="1" smtClean="0"/>
            </a:br>
            <a:r>
              <a:rPr lang="el-GR" sz="3600" b="1" smtClean="0"/>
              <a:t>Εκλογικό Δικαίωμα:</a:t>
            </a:r>
            <a:r>
              <a:rPr lang="el-GR" sz="3200" b="1" smtClean="0"/>
              <a:t> </a:t>
            </a:r>
            <a:r>
              <a:rPr lang="el-GR" sz="3200" smtClean="0"/>
              <a:t/>
            </a:r>
            <a:br>
              <a:rPr lang="el-GR" sz="3200" smtClean="0"/>
            </a:br>
            <a:endParaRPr lang="el-GR" sz="3600" smtClean="0"/>
          </a:p>
        </p:txBody>
      </p:sp>
      <p:sp>
        <p:nvSpPr>
          <p:cNvPr id="38914" name="Rectangle 3"/>
          <p:cNvSpPr>
            <a:spLocks noGrp="1"/>
          </p:cNvSpPr>
          <p:nvPr>
            <p:ph type="body" idx="4294967295"/>
          </p:nvPr>
        </p:nvSpPr>
        <p:spPr>
          <a:xfrm>
            <a:off x="0" y="836613"/>
            <a:ext cx="9144000" cy="6021387"/>
          </a:xfrm>
        </p:spPr>
        <p:txBody>
          <a:bodyPr/>
          <a:lstStyle/>
          <a:p>
            <a:pPr>
              <a:lnSpc>
                <a:spcPct val="90000"/>
              </a:lnSpc>
            </a:pPr>
            <a:endParaRPr lang="el-GR" sz="2400" smtClean="0"/>
          </a:p>
          <a:p>
            <a:pPr>
              <a:lnSpc>
                <a:spcPct val="90000"/>
              </a:lnSpc>
            </a:pPr>
            <a:r>
              <a:rPr lang="el-GR" sz="2400" smtClean="0"/>
              <a:t>Δικαίωμα να εκλέγουν τις δημοτικές αρχές έχουν όλοι οι δημότες του δήμου. </a:t>
            </a:r>
          </a:p>
          <a:p>
            <a:pPr>
              <a:lnSpc>
                <a:spcPct val="90000"/>
              </a:lnSpc>
            </a:pPr>
            <a:r>
              <a:rPr lang="el-GR" sz="2400" smtClean="0"/>
              <a:t>Δικαίωμα να εκλέγουν τις δημοτικές αρχές έχουν επίσης οι πολίτες των κρατών-μελών της Ευρωπαϊκής Ένωσης, καθώς και οι ομογενείς και οι νομίμως διαμένοντες αλλοδαποί υπήκοοι τρίτων χωρών, σύμφωνα με το άρθρο 14 του ν. 3838/ 2010 (ΦΕΚ 49 Α΄), οι οποίοι είναι εγγεγραμμένοι σύμφωνα με την κείμενη νομοθεσία στους ειδικούς εκλογικούς καταλόγους. </a:t>
            </a:r>
          </a:p>
          <a:p>
            <a:pPr>
              <a:lnSpc>
                <a:spcPct val="90000"/>
              </a:lnSpc>
            </a:pPr>
            <a:r>
              <a:rPr lang="el-GR" sz="2400" smtClean="0"/>
              <a:t>Ως προς το όριο ηλικίας για την άσκηση του εκλογικού δικαιώματος εφαρμόζονται οι διατάξεις της νομοθεσίας για την εκλογή βουλευτών, όπως κάθε φορά ισχύουν. Η πρώτη (1η) Ιανουαρίου κάθε έτους θεωρείται ημερομηνία γέννησης εκείνων που έχουν γεννηθεί κατά το έτος αυτό. </a:t>
            </a:r>
          </a:p>
          <a:p>
            <a:pPr>
              <a:lnSpc>
                <a:spcPct val="90000"/>
              </a:lnSpc>
            </a:pPr>
            <a:r>
              <a:rPr lang="el-GR" sz="2400" smtClean="0"/>
              <a:t>Οι περιπτώσεις στέρησης του εκλογικού δικαιώματος που προβλέπει η νομοθεσία για την εκλογή βουλευτών ισχύουν και για την εκλογή των δημοτικών αρχών. </a:t>
            </a:r>
          </a:p>
          <a:p>
            <a:pPr>
              <a:lnSpc>
                <a:spcPct val="90000"/>
              </a:lnSpc>
              <a:buFont typeface="Georgia" pitchFamily="18" charset="0"/>
              <a:buNone/>
            </a:pPr>
            <a:endParaRPr lang="el-GR" sz="24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4294967295"/>
          </p:nvPr>
        </p:nvSpPr>
        <p:spPr>
          <a:xfrm>
            <a:off x="0" y="357188"/>
            <a:ext cx="9144000" cy="6735762"/>
          </a:xfrm>
        </p:spPr>
        <p:txBody>
          <a:bodyPr/>
          <a:lstStyle/>
          <a:p>
            <a:pPr marL="107950" indent="0" eaLnBrk="1" hangingPunct="1">
              <a:lnSpc>
                <a:spcPct val="80000"/>
              </a:lnSpc>
              <a:buFont typeface="Georgia" pitchFamily="18" charset="0"/>
              <a:buNone/>
            </a:pPr>
            <a:r>
              <a:rPr lang="el-GR" sz="3600" b="1" u="sng" smtClean="0"/>
              <a:t>Εκλογική Διαδικασία (Ι): </a:t>
            </a:r>
          </a:p>
          <a:p>
            <a:pPr marL="107950" indent="0" eaLnBrk="1" hangingPunct="1">
              <a:lnSpc>
                <a:spcPct val="80000"/>
              </a:lnSpc>
              <a:buFont typeface="Georgia" pitchFamily="18" charset="0"/>
              <a:buNone/>
            </a:pPr>
            <a:endParaRPr lang="el-GR" sz="1800" smtClean="0"/>
          </a:p>
          <a:p>
            <a:pPr marL="107950" indent="0" eaLnBrk="1" hangingPunct="1">
              <a:lnSpc>
                <a:spcPct val="80000"/>
              </a:lnSpc>
              <a:buFont typeface="Georgia" pitchFamily="18" charset="0"/>
              <a:buNone/>
            </a:pPr>
            <a:r>
              <a:rPr lang="el-GR" sz="2400" b="1" smtClean="0"/>
              <a:t>Ανακήρυξη και κοινοποίηση συνδυασμών – Πρόγραμμα Εκλογής </a:t>
            </a:r>
          </a:p>
          <a:p>
            <a:pPr marL="107950" indent="0" eaLnBrk="1" hangingPunct="1">
              <a:lnSpc>
                <a:spcPct val="80000"/>
              </a:lnSpc>
              <a:buFont typeface="Georgia" pitchFamily="18" charset="0"/>
              <a:buNone/>
            </a:pPr>
            <a:endParaRPr lang="el-GR" sz="1800" b="1" smtClean="0"/>
          </a:p>
          <a:p>
            <a:pPr marL="107950" indent="0" eaLnBrk="1" hangingPunct="1">
              <a:lnSpc>
                <a:spcPct val="80000"/>
              </a:lnSpc>
            </a:pPr>
            <a:r>
              <a:rPr lang="el-GR" sz="2200" smtClean="0"/>
              <a:t>Τη δέκατη πέμπτη (15η) ημέρα πριν από την ψηφοφορία το πρωτοδικείο </a:t>
            </a:r>
            <a:r>
              <a:rPr lang="el-GR" sz="2200" b="1" i="1" smtClean="0"/>
              <a:t>ανακηρύσσει</a:t>
            </a:r>
            <a:r>
              <a:rPr lang="el-GR" sz="2200" smtClean="0"/>
              <a:t> σε δημόσια συνεδρίασή τους συνδυασμούς που έχουν δηλωθεί νόμιμα. Ο πρόεδρος του πρωτοδικείου </a:t>
            </a:r>
            <a:r>
              <a:rPr lang="el-GR" sz="2200" b="1" i="1" smtClean="0"/>
              <a:t>κοινοποιεί </a:t>
            </a:r>
            <a:r>
              <a:rPr lang="el-GR" sz="2200" smtClean="0"/>
              <a:t>αμέσως στον περιφερειάρχη τις σχετικές αποφάσεις. Ο περιφερειάρχης θεωρεί και αποστέλλει αμέσως </a:t>
            </a:r>
          </a:p>
          <a:p>
            <a:pPr marL="107950" indent="0" eaLnBrk="1" hangingPunct="1">
              <a:lnSpc>
                <a:spcPct val="80000"/>
              </a:lnSpc>
              <a:buFont typeface="Georgia" pitchFamily="18" charset="0"/>
              <a:buNone/>
            </a:pPr>
            <a:r>
              <a:rPr lang="el-GR" sz="2200" smtClean="0"/>
              <a:t>σε κάθε δήμο πίνακα των συνδυασμών που έχουν ανακηρυχθεί. </a:t>
            </a:r>
          </a:p>
          <a:p>
            <a:pPr marL="107950" indent="0" eaLnBrk="1" hangingPunct="1">
              <a:lnSpc>
                <a:spcPct val="80000"/>
              </a:lnSpc>
              <a:buFont typeface="Georgia" pitchFamily="18" charset="0"/>
              <a:buNone/>
            </a:pPr>
            <a:endParaRPr lang="el-GR" sz="2200" smtClean="0"/>
          </a:p>
          <a:p>
            <a:pPr marL="107950" indent="0" eaLnBrk="1" hangingPunct="1">
              <a:lnSpc>
                <a:spcPct val="80000"/>
              </a:lnSpc>
            </a:pPr>
            <a:r>
              <a:rPr lang="el-GR" sz="2200" smtClean="0"/>
              <a:t> δήμαρχος εκδίδει και δημοσιεύει, με τοιχοκόλληση, σε όλες τις συνοικίες, σε όλα τα χωριά και τους οικισμούς του δήμου και αναρτά στην ιστοσελίδα του δήμου τρεις (3) τουλάχιστον ημέρες πριν από την ψηφοφορία, </a:t>
            </a:r>
            <a:r>
              <a:rPr lang="el-GR" sz="2200" b="1" i="1" smtClean="0"/>
              <a:t>πρόγραμμα</a:t>
            </a:r>
            <a:r>
              <a:rPr lang="el-GR" sz="2200" smtClean="0"/>
              <a:t> που αναφέρει ακριβώς την ημέρα της ψηφοφορίας, τις ώρες που αρχίζει και τελειώνει, τον τόπο και το κατάστημα της ψηφοφορίας, τις έδρες για τις οποίες γίνεται η εκλογή και τους συνδυασμούς μαζί με τα ονόματα των υποψηφίων, που συγκροτούν κάθε συνδυασμό, όπως είναι γραμμένα στον πίνακα που έχει διαβιβάσει ο περιφερειάρχης.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4294967295"/>
          </p:nvPr>
        </p:nvSpPr>
        <p:spPr>
          <a:xfrm>
            <a:off x="0" y="285750"/>
            <a:ext cx="9144000" cy="6807200"/>
          </a:xfrm>
        </p:spPr>
        <p:txBody>
          <a:bodyPr/>
          <a:lstStyle/>
          <a:p>
            <a:pPr marL="107950" indent="0" eaLnBrk="1" hangingPunct="1">
              <a:lnSpc>
                <a:spcPct val="80000"/>
              </a:lnSpc>
              <a:buFont typeface="Georgia" pitchFamily="18" charset="0"/>
              <a:buNone/>
            </a:pPr>
            <a:r>
              <a:rPr lang="el-GR" sz="3600" b="1" u="sng" smtClean="0"/>
              <a:t>Εκλογική Διαδικασία (ΙΙ): </a:t>
            </a:r>
          </a:p>
          <a:p>
            <a:pPr marL="107950" indent="0" eaLnBrk="1" hangingPunct="1">
              <a:lnSpc>
                <a:spcPct val="80000"/>
              </a:lnSpc>
              <a:buFont typeface="Georgia" pitchFamily="18" charset="0"/>
              <a:buNone/>
            </a:pPr>
            <a:endParaRPr lang="en-US" sz="1800" b="1" smtClean="0"/>
          </a:p>
          <a:p>
            <a:pPr marL="107950" indent="0" eaLnBrk="1" hangingPunct="1">
              <a:lnSpc>
                <a:spcPct val="80000"/>
              </a:lnSpc>
              <a:buFont typeface="Georgia" pitchFamily="18" charset="0"/>
              <a:buNone/>
            </a:pPr>
            <a:r>
              <a:rPr lang="el-GR" sz="2400" b="1" smtClean="0"/>
              <a:t>Εξαγωγή και δημοσίευση των εκλογικών αποτελεσμάτων </a:t>
            </a:r>
            <a:endParaRPr lang="en-US" sz="2400" b="1" smtClean="0"/>
          </a:p>
          <a:p>
            <a:pPr marL="107950" indent="0" eaLnBrk="1" hangingPunct="1">
              <a:lnSpc>
                <a:spcPct val="80000"/>
              </a:lnSpc>
              <a:buFont typeface="Georgia" pitchFamily="18" charset="0"/>
              <a:buNone/>
            </a:pPr>
            <a:endParaRPr lang="el-GR" sz="2400" b="1" smtClean="0"/>
          </a:p>
          <a:p>
            <a:pPr marL="107950" indent="0" eaLnBrk="1" hangingPunct="1">
              <a:lnSpc>
                <a:spcPct val="80000"/>
              </a:lnSpc>
            </a:pPr>
            <a:r>
              <a:rPr lang="el-GR" sz="2000" smtClean="0"/>
              <a:t>Σε δήμους όπου υπάρχουν από 1-5 εκλογικά τμήματα οι εφορευτικές επιτροπές συνεδριάζουν μετά το τέλος της διαλογής στην έδρα του δήμου και </a:t>
            </a:r>
            <a:r>
              <a:rPr lang="el-GR" sz="2000" b="1" i="1" smtClean="0"/>
              <a:t>εξάγουν </a:t>
            </a:r>
            <a:r>
              <a:rPr lang="el-GR" sz="2000" smtClean="0"/>
              <a:t>το γενικό αποτέλεσμα, σύμφωνα με τα πρακτικά της ψηφοφορίας των τμημάτων, το οποίο </a:t>
            </a:r>
            <a:r>
              <a:rPr lang="el-GR" sz="2000" b="1" i="1" smtClean="0"/>
              <a:t>δημοσιεύεται</a:t>
            </a:r>
            <a:r>
              <a:rPr lang="el-GR" sz="2000" smtClean="0"/>
              <a:t> αμέσως, με τοιχοκόλληση, στο δημοτικό κατάστημα. </a:t>
            </a:r>
          </a:p>
          <a:p>
            <a:pPr marL="107950" indent="0" eaLnBrk="1" hangingPunct="1">
              <a:lnSpc>
                <a:spcPct val="80000"/>
              </a:lnSpc>
            </a:pPr>
            <a:r>
              <a:rPr lang="el-GR" sz="2000" smtClean="0"/>
              <a:t>Στους δήμους όπου υπάρχουν περισσότερα από πέντε εκλογικά τμήματα οι αντιπρόσωποι της δικαστικής αρχής αποστέλλουν με ασφαλή τρόπο τα εκλογικά στοιχεία στον πρόεδρο του αρμόδιου πρωτοδικείου. Μετά τη </a:t>
            </a:r>
          </a:p>
          <a:p>
            <a:pPr marL="107950" indent="0" eaLnBrk="1" hangingPunct="1">
              <a:lnSpc>
                <a:spcPct val="80000"/>
              </a:lnSpc>
              <a:buFont typeface="Georgia" pitchFamily="18" charset="0"/>
              <a:buNone/>
            </a:pPr>
            <a:r>
              <a:rPr lang="el-GR" sz="2000" smtClean="0"/>
              <a:t>συγκέντρωση των στοιχείων όλων των εκλογικών τμημάτων του δήμου, ο πρόεδρος του πρωτοδικείου </a:t>
            </a:r>
            <a:r>
              <a:rPr lang="el-GR" sz="2000" b="1" i="1" smtClean="0"/>
              <a:t>εξάγει</a:t>
            </a:r>
            <a:r>
              <a:rPr lang="el-GR" sz="2000" smtClean="0"/>
              <a:t> το γενικό αποτέλεσμα, το οποίο </a:t>
            </a:r>
            <a:r>
              <a:rPr lang="el-GR" sz="2000" b="1" i="1" smtClean="0"/>
              <a:t>δημοσιεύει </a:t>
            </a:r>
            <a:r>
              <a:rPr lang="el-GR" sz="2000" smtClean="0"/>
              <a:t>αμέσως με τοιχοκόλληση στο δημοτικό κατάστημα της έδρας του δικαστηρίου. </a:t>
            </a:r>
          </a:p>
          <a:p>
            <a:pPr marL="107950" indent="0" eaLnBrk="1" hangingPunct="1">
              <a:lnSpc>
                <a:spcPct val="80000"/>
              </a:lnSpc>
            </a:pPr>
            <a:r>
              <a:rPr lang="el-GR" sz="2000" smtClean="0"/>
              <a:t>H τοιχοκόλληση και η δημοσίευση των προηγούμενων παραγράφων περιλαμβάνει </a:t>
            </a:r>
            <a:r>
              <a:rPr lang="el-GR" sz="2000" b="1" i="1" smtClean="0"/>
              <a:t>πίνακα των αποτελεσμάτων της ψηφοφορίας</a:t>
            </a:r>
            <a:r>
              <a:rPr lang="el-GR" sz="2000" smtClean="0"/>
              <a:t>. Ο πίνακας αυτός περιέχει: α) τον αριθμό των εγγεγραμμένων εκλογέων, β) το συνολικό αριθμό ψηφισάντων, γ) τον αριθμό των έγκυρων ψηφοδελτίων, δ) τον αριθμό των άκυρων ψηφοδελτίων, ε) τον αριθμό των λευκών ψηφοδελτίων και στ) την εκλογική δύναμη κάθε συνδυασμού, δηλαδή το σύνολο των έγκυρων ψηφοδελτίων τα οποία έλαβε κάθε συνδυασμός. Στον πίνακα προτάσσονται οι συνδυασμοί, σύμφωνα με τη σειρά της εκλογικής τους δύναμης</a:t>
            </a:r>
          </a:p>
          <a:p>
            <a:pPr marL="107950" indent="0" eaLnBrk="1" hangingPunct="1">
              <a:lnSpc>
                <a:spcPct val="80000"/>
              </a:lnSpc>
              <a:buFont typeface="Georgia" pitchFamily="18" charset="0"/>
              <a:buNone/>
            </a:pPr>
            <a:endParaRPr lang="el-GR" sz="2000" smtClean="0"/>
          </a:p>
          <a:p>
            <a:pPr marL="107950" indent="0" eaLnBrk="1" hangingPunct="1">
              <a:lnSpc>
                <a:spcPct val="80000"/>
              </a:lnSpc>
              <a:buFont typeface="Georgia" pitchFamily="18" charset="0"/>
              <a:buNone/>
            </a:pPr>
            <a:endParaRPr lang="el-GR" sz="1800" b="1" i="1" smtClean="0"/>
          </a:p>
          <a:p>
            <a:pPr marL="107950" indent="0" eaLnBrk="1" hangingPunct="1">
              <a:lnSpc>
                <a:spcPct val="80000"/>
              </a:lnSpc>
            </a:pPr>
            <a:endParaRPr lang="el-GR" sz="1800" b="1" i="1" smtClean="0"/>
          </a:p>
          <a:p>
            <a:pPr marL="107950" indent="0" eaLnBrk="1" hangingPunct="1">
              <a:lnSpc>
                <a:spcPct val="80000"/>
              </a:lnSpc>
              <a:buFont typeface="Georgia" pitchFamily="18" charset="0"/>
              <a:buNone/>
            </a:pPr>
            <a:endParaRPr lang="el-GR" sz="140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idx="4294967295"/>
          </p:nvPr>
        </p:nvSpPr>
        <p:spPr>
          <a:xfrm>
            <a:off x="0" y="285750"/>
            <a:ext cx="9144000" cy="6807200"/>
          </a:xfrm>
        </p:spPr>
        <p:txBody>
          <a:bodyPr/>
          <a:lstStyle/>
          <a:p>
            <a:pPr marL="107950" indent="0" eaLnBrk="1" hangingPunct="1">
              <a:lnSpc>
                <a:spcPct val="80000"/>
              </a:lnSpc>
              <a:buFont typeface="Georgia" pitchFamily="18" charset="0"/>
              <a:buNone/>
            </a:pPr>
            <a:r>
              <a:rPr lang="el-GR" sz="3600" b="1" u="sng" smtClean="0"/>
              <a:t>Εκλογική Διαδικασία (ΙΙΙ): </a:t>
            </a:r>
          </a:p>
          <a:p>
            <a:pPr marL="107950" indent="0" eaLnBrk="1" hangingPunct="1">
              <a:lnSpc>
                <a:spcPct val="80000"/>
              </a:lnSpc>
              <a:buFont typeface="Georgia" pitchFamily="18" charset="0"/>
              <a:buNone/>
            </a:pPr>
            <a:endParaRPr lang="en-US" sz="1800" b="1" smtClean="0"/>
          </a:p>
          <a:p>
            <a:pPr marL="107950" indent="0" eaLnBrk="1" hangingPunct="1">
              <a:lnSpc>
                <a:spcPct val="80000"/>
              </a:lnSpc>
              <a:buFont typeface="Georgia" pitchFamily="18" charset="0"/>
              <a:buNone/>
            </a:pPr>
            <a:r>
              <a:rPr lang="el-GR" sz="2400" b="1" smtClean="0"/>
              <a:t>Έκθεση Πρακτικών </a:t>
            </a:r>
          </a:p>
          <a:p>
            <a:pPr marL="107950" indent="0" eaLnBrk="1" hangingPunct="1">
              <a:lnSpc>
                <a:spcPct val="80000"/>
              </a:lnSpc>
            </a:pPr>
            <a:r>
              <a:rPr lang="el-GR" sz="2100" smtClean="0"/>
              <a:t>Αμέσως μετά τη δημοσίευση του αποτελέσματος της εκλογής, ο πρόεδρος της εφορευτικής επιτροπής ή άλλο μέλος της παραδίδει τα πρακτικά της, τα λοιπά εκλογικά έγγραφα, τα δέματα των ψηφοδελτίων ταξινομημένα κατά συνδυασμούς και με τη σειρά που είναι αριθμημένα, καθώς και τους φακέλους στον πρόεδρο πρωτοδικών. </a:t>
            </a:r>
          </a:p>
          <a:p>
            <a:pPr marL="107950" indent="0" eaLnBrk="1" hangingPunct="1">
              <a:lnSpc>
                <a:spcPct val="80000"/>
              </a:lnSpc>
            </a:pPr>
            <a:r>
              <a:rPr lang="el-GR" sz="2100" smtClean="0"/>
              <a:t>Ο πρόεδρος πρωτοδικών, </a:t>
            </a:r>
            <a:r>
              <a:rPr lang="el-GR" sz="2100" b="1" i="1" smtClean="0"/>
              <a:t>εκθέτει τα πρακτικά</a:t>
            </a:r>
            <a:r>
              <a:rPr lang="el-GR" sz="2100" smtClean="0"/>
              <a:t> της εκλογής μαζί με τον πίνακα των αποτελεσμάτων της στο κατάστημα του πρωτοδικείου επί πέντε (5) ημέρες και συντάσσει για την έκθεση αυτή πρακτικό, που τοιχοκολλάται επίσης έξω από το δικαστικό κατάστημα. </a:t>
            </a:r>
          </a:p>
          <a:p>
            <a:pPr marL="107950" indent="0" eaLnBrk="1" hangingPunct="1">
              <a:lnSpc>
                <a:spcPct val="80000"/>
              </a:lnSpc>
            </a:pPr>
            <a:r>
              <a:rPr lang="el-GR" sz="2100" smtClean="0"/>
              <a:t>Οι εφορευτικές επιτροπές, μόλις δημοσιευθεί το αποτέλεσμα της εκλογής, στο δημοτικό κατάστημα (έως 5 εκλ.τμήματα) γνωστοποιούν με ανακοίνωσή τους, που δημοσιεύεται στο δημοτικό κατάστημα του δήμου, ότι τα πρακτικά της εκλογής μαζί με τον πίνακα των αποτελεσμάτων της και με τα λοιπά στοιχεία θα εκτεθούν κατά τα ανωτέρω στο δικαστικό κατάστημα </a:t>
            </a:r>
          </a:p>
          <a:p>
            <a:pPr marL="107950" indent="0" eaLnBrk="1" hangingPunct="1">
              <a:lnSpc>
                <a:spcPct val="80000"/>
              </a:lnSpc>
            </a:pPr>
            <a:r>
              <a:rPr lang="el-GR" sz="2100" smtClean="0"/>
              <a:t>Στην περίπτωση της δημοσίευσης από τον πρόεδρο του πρωτοδικείου στο δημ. κατάστημα της έδρας του δικαστηρίου (πάνω από 5 εκλογικά τμήματα), η έκθεση των πρακτικών γνωστοποιείται με ανακοίνωση, που εκδίδει ο πρόεδρος του πρωτοδικείου, η οποία τοιχοκολλάται στο δημοτικό κατάστημα του δήμου, καθώς και στο κατάστημα του δικαστηρίου.</a:t>
            </a:r>
            <a:r>
              <a:rPr lang="el-GR" sz="2000" smtClean="0"/>
              <a:t> </a:t>
            </a:r>
          </a:p>
          <a:p>
            <a:pPr marL="107950" indent="0" eaLnBrk="1" hangingPunct="1">
              <a:lnSpc>
                <a:spcPct val="80000"/>
              </a:lnSpc>
            </a:pPr>
            <a:endParaRPr lang="el-GR" sz="2000" smtClean="0"/>
          </a:p>
          <a:p>
            <a:pPr marL="107950" indent="0" eaLnBrk="1" hangingPunct="1">
              <a:lnSpc>
                <a:spcPct val="80000"/>
              </a:lnSpc>
              <a:buFont typeface="Georgia" pitchFamily="18" charset="0"/>
              <a:buNone/>
            </a:pPr>
            <a:endParaRPr lang="el-GR" sz="1800" b="1" i="1" smtClean="0"/>
          </a:p>
          <a:p>
            <a:pPr marL="107950" indent="0" eaLnBrk="1" hangingPunct="1">
              <a:lnSpc>
                <a:spcPct val="80000"/>
              </a:lnSpc>
            </a:pPr>
            <a:endParaRPr lang="el-GR" sz="1800" b="1" i="1" smtClean="0"/>
          </a:p>
          <a:p>
            <a:pPr marL="107950" indent="0" eaLnBrk="1" hangingPunct="1">
              <a:lnSpc>
                <a:spcPct val="80000"/>
              </a:lnSpc>
              <a:buFont typeface="Georgia" pitchFamily="18" charset="0"/>
              <a:buNone/>
            </a:pPr>
            <a:endParaRPr lang="el-GR" sz="140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idx="4294967295"/>
          </p:nvPr>
        </p:nvSpPr>
        <p:spPr>
          <a:xfrm>
            <a:off x="0" y="428625"/>
            <a:ext cx="9144000" cy="6664325"/>
          </a:xfrm>
        </p:spPr>
        <p:txBody>
          <a:bodyPr/>
          <a:lstStyle/>
          <a:p>
            <a:pPr marL="107950" indent="0" eaLnBrk="1" hangingPunct="1">
              <a:lnSpc>
                <a:spcPct val="80000"/>
              </a:lnSpc>
              <a:buFont typeface="Georgia" pitchFamily="18" charset="0"/>
              <a:buNone/>
            </a:pPr>
            <a:r>
              <a:rPr lang="el-GR" sz="3600" b="1" u="sng" smtClean="0"/>
              <a:t>Εκλογική Διαδικασία (Ι</a:t>
            </a:r>
            <a:r>
              <a:rPr lang="en-US" sz="3600" b="1" u="sng" smtClean="0"/>
              <a:t>V</a:t>
            </a:r>
            <a:r>
              <a:rPr lang="el-GR" sz="3600" b="1" u="sng" smtClean="0"/>
              <a:t>): </a:t>
            </a:r>
          </a:p>
          <a:p>
            <a:pPr marL="107950" indent="0" eaLnBrk="1" hangingPunct="1">
              <a:lnSpc>
                <a:spcPct val="80000"/>
              </a:lnSpc>
              <a:buFont typeface="Georgia" pitchFamily="18" charset="0"/>
              <a:buNone/>
            </a:pPr>
            <a:endParaRPr lang="en-US" sz="1800" b="1" smtClean="0"/>
          </a:p>
          <a:p>
            <a:pPr marL="107950" indent="0" eaLnBrk="1" hangingPunct="1">
              <a:lnSpc>
                <a:spcPct val="80000"/>
              </a:lnSpc>
              <a:buFont typeface="Georgia" pitchFamily="18" charset="0"/>
              <a:buNone/>
            </a:pPr>
            <a:r>
              <a:rPr lang="el-GR" sz="2400" b="1" smtClean="0"/>
              <a:t>Επικύρωση της Εκλογής </a:t>
            </a:r>
          </a:p>
          <a:p>
            <a:pPr marL="107950" indent="0" eaLnBrk="1" hangingPunct="1">
              <a:lnSpc>
                <a:spcPct val="80000"/>
              </a:lnSpc>
              <a:buFont typeface="Georgia" pitchFamily="18" charset="0"/>
              <a:buNone/>
            </a:pPr>
            <a:endParaRPr lang="el-GR" sz="1800" b="1" smtClean="0"/>
          </a:p>
          <a:p>
            <a:pPr marL="107950" indent="0" eaLnBrk="1" hangingPunct="1">
              <a:lnSpc>
                <a:spcPct val="80000"/>
              </a:lnSpc>
            </a:pPr>
            <a:r>
              <a:rPr lang="el-GR" sz="2100" smtClean="0"/>
              <a:t>Το πολυμελές πρωτοδικείο μετά από τη λήξη της 5θήμερης έκθεσης των πρακτικών </a:t>
            </a:r>
            <a:r>
              <a:rPr lang="el-GR" sz="2100" b="1" i="1" smtClean="0"/>
              <a:t>ανακηρύσσει</a:t>
            </a:r>
            <a:r>
              <a:rPr lang="el-GR" sz="2100" smtClean="0"/>
              <a:t> τον επιτυχόντα και τους επιλαχόντες συνδυασμούς, τον δήμαρχο, τους τακτικούς και αναπληρωματικούς δημοτικούς συμβούλους κάθε συνδυασμού, τους τακτικούς και αναπληρωματικούς συμβούλους των δημοτικών κοινοτήτων, τους συμβούλους των τοπικών κοινοτήτων, τους εκπροσώπους της τοπικής κοινότητας με τους αναπληρωματικούς τους. </a:t>
            </a:r>
          </a:p>
          <a:p>
            <a:pPr marL="107950" indent="0" eaLnBrk="1" hangingPunct="1">
              <a:lnSpc>
                <a:spcPct val="80000"/>
              </a:lnSpc>
              <a:buFont typeface="Georgia" pitchFamily="18" charset="0"/>
              <a:buNone/>
            </a:pPr>
            <a:r>
              <a:rPr lang="el-GR" sz="2100" smtClean="0"/>
              <a:t>-Με την ανωτέρω απόφαση του Πολυμελούς Πρωτοδικείου </a:t>
            </a:r>
            <a:r>
              <a:rPr lang="el-GR" sz="2100" b="1" i="1" smtClean="0"/>
              <a:t>ανακηρύσσονται</a:t>
            </a:r>
            <a:r>
              <a:rPr lang="el-GR" sz="2100" smtClean="0"/>
              <a:t> οι τακτικοί και αναπληρωματικοί σύμβουλοι της κάθε εκλογικής περιφέρειας κάθε συνδυασμού. </a:t>
            </a:r>
          </a:p>
          <a:p>
            <a:pPr marL="107950" indent="0" eaLnBrk="1" hangingPunct="1">
              <a:lnSpc>
                <a:spcPct val="80000"/>
              </a:lnSpc>
              <a:buFont typeface="Georgia" pitchFamily="18" charset="0"/>
              <a:buNone/>
            </a:pPr>
            <a:r>
              <a:rPr lang="el-GR" sz="2100" smtClean="0"/>
              <a:t>-Με την ίδια απόφαση </a:t>
            </a:r>
            <a:r>
              <a:rPr lang="el-GR" sz="2100" b="1" i="1" smtClean="0"/>
              <a:t>ανακηρύσσονται </a:t>
            </a:r>
            <a:r>
              <a:rPr lang="el-GR" sz="2100" smtClean="0"/>
              <a:t>οι τακτικοί σύμβουλοι κάθε συνδυασμού σύμφωνα με τον αριθμό των σταυρών προτίμησης που έχουν λάβει στο σύνολο της εδαφικής περιφέρειας του δήμου. </a:t>
            </a:r>
          </a:p>
          <a:p>
            <a:pPr marL="107950" indent="0" eaLnBrk="1" hangingPunct="1">
              <a:lnSpc>
                <a:spcPct val="80000"/>
              </a:lnSpc>
              <a:buFont typeface="Georgia" pitchFamily="18" charset="0"/>
              <a:buNone/>
            </a:pPr>
            <a:endParaRPr lang="el-GR" sz="2100" smtClean="0"/>
          </a:p>
          <a:p>
            <a:pPr marL="107950" indent="0" eaLnBrk="1" hangingPunct="1">
              <a:lnSpc>
                <a:spcPct val="80000"/>
              </a:lnSpc>
            </a:pPr>
            <a:r>
              <a:rPr lang="el-GR" sz="2100" smtClean="0"/>
              <a:t>Ο πρόεδρος του πρωτοδικείου </a:t>
            </a:r>
            <a:r>
              <a:rPr lang="el-GR" sz="2100" b="1" i="1" smtClean="0"/>
              <a:t>εκθέτει τις αποφάσεις</a:t>
            </a:r>
            <a:r>
              <a:rPr lang="el-GR" sz="2100" smtClean="0"/>
              <a:t> στο κατάστημα του δικαστηρίου επί τρεις (3) συνεχείς ημέρες και αποστέλλει αντίγραφό τους στον περιφερειάρχη και στον Γ.Γ.της Απ</a:t>
            </a:r>
            <a:r>
              <a:rPr lang="en-US" sz="2100" smtClean="0"/>
              <a:t>.</a:t>
            </a:r>
            <a:r>
              <a:rPr lang="el-GR" sz="2100" smtClean="0"/>
              <a:t> Διοίκησης. Αντίγραφο των αποφάσεων αποστέλλει ο αρμόδιος Γ.Γ.της Απ</a:t>
            </a:r>
            <a:r>
              <a:rPr lang="en-US" sz="2100" smtClean="0"/>
              <a:t>.</a:t>
            </a:r>
            <a:r>
              <a:rPr lang="el-GR" sz="2100" smtClean="0"/>
              <a:t> Διοίκησης σε κάθε δήμο</a:t>
            </a:r>
            <a:endParaRPr lang="el-GR" sz="1800" b="1" i="1" smtClean="0"/>
          </a:p>
          <a:p>
            <a:pPr marL="107950" indent="0" eaLnBrk="1" hangingPunct="1">
              <a:lnSpc>
                <a:spcPct val="80000"/>
              </a:lnSpc>
            </a:pPr>
            <a:endParaRPr lang="el-GR" sz="1800" b="1" i="1" smtClean="0"/>
          </a:p>
          <a:p>
            <a:pPr marL="107950" indent="0" eaLnBrk="1" hangingPunct="1">
              <a:lnSpc>
                <a:spcPct val="80000"/>
              </a:lnSpc>
              <a:buFont typeface="Georgia" pitchFamily="18" charset="0"/>
              <a:buNone/>
            </a:pPr>
            <a:endParaRPr lang="el-GR" sz="140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idx="4294967295"/>
          </p:nvPr>
        </p:nvSpPr>
        <p:spPr>
          <a:xfrm>
            <a:off x="0" y="428625"/>
            <a:ext cx="9144000" cy="6664325"/>
          </a:xfrm>
        </p:spPr>
        <p:txBody>
          <a:bodyPr/>
          <a:lstStyle/>
          <a:p>
            <a:pPr marL="107950" indent="0" eaLnBrk="1" hangingPunct="1">
              <a:lnSpc>
                <a:spcPct val="80000"/>
              </a:lnSpc>
              <a:buFont typeface="Georgia" pitchFamily="18" charset="0"/>
              <a:buNone/>
            </a:pPr>
            <a:r>
              <a:rPr lang="el-GR" sz="3600" b="1" u="sng" smtClean="0"/>
              <a:t>Ενστάσεις (Ι): </a:t>
            </a:r>
          </a:p>
          <a:p>
            <a:pPr marL="107950" indent="0" eaLnBrk="1" hangingPunct="1">
              <a:lnSpc>
                <a:spcPct val="80000"/>
              </a:lnSpc>
              <a:buFont typeface="Georgia" pitchFamily="18" charset="0"/>
              <a:buNone/>
            </a:pPr>
            <a:endParaRPr lang="en-US" sz="1800" b="1" smtClean="0"/>
          </a:p>
          <a:p>
            <a:pPr marL="107950" indent="0" eaLnBrk="1" hangingPunct="1">
              <a:lnSpc>
                <a:spcPct val="80000"/>
              </a:lnSpc>
            </a:pPr>
            <a:r>
              <a:rPr lang="el-GR" sz="2100" b="1" smtClean="0"/>
              <a:t>Δικαίωμα ένστασης- </a:t>
            </a:r>
            <a:r>
              <a:rPr lang="el-GR" sz="2100" smtClean="0"/>
              <a:t>Ένσταση μπορεί να ασκήσει:</a:t>
            </a:r>
          </a:p>
          <a:p>
            <a:pPr marL="107950" indent="0" eaLnBrk="1" hangingPunct="1">
              <a:lnSpc>
                <a:spcPct val="80000"/>
              </a:lnSpc>
              <a:buFont typeface="Georgia" pitchFamily="18" charset="0"/>
              <a:buNone/>
            </a:pPr>
            <a:endParaRPr lang="el-GR" sz="1800" smtClean="0"/>
          </a:p>
          <a:p>
            <a:pPr marL="107950" indent="0" eaLnBrk="1" hangingPunct="1">
              <a:lnSpc>
                <a:spcPct val="80000"/>
              </a:lnSpc>
            </a:pPr>
            <a:r>
              <a:rPr lang="el-GR" sz="2100" smtClean="0"/>
              <a:t>κάθε εκλογέας εγγεγραμμένος στους εκλογικούς καταλόγους του δήμου, καθώς και ο υποψήφιος κατά τις εκλογές στον οικείο δήμο. </a:t>
            </a:r>
          </a:p>
          <a:p>
            <a:pPr marL="107950" indent="0" eaLnBrk="1" hangingPunct="1">
              <a:lnSpc>
                <a:spcPct val="80000"/>
              </a:lnSpc>
            </a:pPr>
            <a:endParaRPr lang="el-GR" sz="2100" b="1" i="1" smtClean="0"/>
          </a:p>
          <a:p>
            <a:pPr marL="107950" indent="0" eaLnBrk="1" hangingPunct="1">
              <a:lnSpc>
                <a:spcPct val="80000"/>
              </a:lnSpc>
            </a:pPr>
            <a:r>
              <a:rPr lang="el-GR" sz="1800" b="1" i="1" smtClean="0"/>
              <a:t>Άσκηση ένστασης -Αρμόδιο δικαστήριο</a:t>
            </a:r>
          </a:p>
          <a:p>
            <a:pPr marL="107950" indent="0" eaLnBrk="1" hangingPunct="1">
              <a:lnSpc>
                <a:spcPct val="80000"/>
              </a:lnSpc>
              <a:buFont typeface="Georgia" pitchFamily="18" charset="0"/>
              <a:buNone/>
            </a:pPr>
            <a:endParaRPr lang="el-GR" sz="1800" b="1" i="1" smtClean="0"/>
          </a:p>
          <a:p>
            <a:pPr marL="107950" indent="0" eaLnBrk="1" hangingPunct="1">
              <a:lnSpc>
                <a:spcPct val="80000"/>
              </a:lnSpc>
            </a:pPr>
            <a:r>
              <a:rPr lang="el-GR" sz="2000" smtClean="0"/>
              <a:t>Η ένσταση ασκείται με δικόγραφο, το οποίο κατατίθεται μαζί με τρία αντίγραφα στην αρχή που εξέδωσε την προσβαλλόμενη πράξη. Η προθεσμία για την άσκηση της ένστασης ή η άσκησή της δεν αναστέλλει την εκτέλεση της προσβαλλόμενης πράξης. </a:t>
            </a:r>
          </a:p>
          <a:p>
            <a:pPr marL="107950" indent="0" eaLnBrk="1" hangingPunct="1">
              <a:lnSpc>
                <a:spcPct val="80000"/>
              </a:lnSpc>
            </a:pPr>
            <a:r>
              <a:rPr lang="el-GR" sz="2000" smtClean="0"/>
              <a:t>Οι ενστάσεις εκδικάζονται σε πρώτο και τελευταίο βαθμό από το τριμελές διοικητικό πρωτοδικείο, στην περιφέρεια του οποίου έχει την έδρα του ο οικείος δήμος.</a:t>
            </a:r>
          </a:p>
          <a:p>
            <a:pPr marL="107950" indent="0" eaLnBrk="1" hangingPunct="1">
              <a:lnSpc>
                <a:spcPct val="80000"/>
              </a:lnSpc>
              <a:buFont typeface="Georgia" pitchFamily="18" charset="0"/>
              <a:buNone/>
            </a:pPr>
            <a:endParaRPr lang="el-GR" sz="1400" smtClean="0"/>
          </a:p>
          <a:p>
            <a:pPr marL="107950" indent="0" eaLnBrk="1" hangingPunct="1">
              <a:lnSpc>
                <a:spcPct val="80000"/>
              </a:lnSpc>
            </a:pPr>
            <a:r>
              <a:rPr lang="el-GR" sz="1800" b="1" i="1" smtClean="0"/>
              <a:t>Προθεσμία για την άσκηση ένστασης</a:t>
            </a:r>
          </a:p>
          <a:p>
            <a:pPr marL="107950" indent="0" eaLnBrk="1" hangingPunct="1">
              <a:lnSpc>
                <a:spcPct val="80000"/>
              </a:lnSpc>
              <a:buFont typeface="Georgia" pitchFamily="18" charset="0"/>
              <a:buNone/>
            </a:pPr>
            <a:endParaRPr lang="el-GR" sz="1400" smtClean="0"/>
          </a:p>
          <a:p>
            <a:pPr marL="107950" indent="0" eaLnBrk="1" hangingPunct="1"/>
            <a:r>
              <a:rPr lang="el-GR" sz="2000" smtClean="0"/>
              <a:t>Η ένσταση ασκείται μέσα σε προθεσμία 7 ημερών από τη λήξη του χρόνου έκθεσης της πράξης, με την οποία ανακηρύσσονται οι επιτυχόντες και οι επιλαχόντες συνδυασμοί, καθώς και οι υποψήφιοι κάθε συνδυασμού που εκλέγονται ως τακτικοί ή αναπληρωματικοί.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idx="4294967295"/>
          </p:nvPr>
        </p:nvSpPr>
        <p:spPr>
          <a:xfrm>
            <a:off x="0" y="428625"/>
            <a:ext cx="9144000" cy="6664325"/>
          </a:xfrm>
        </p:spPr>
        <p:txBody>
          <a:bodyPr/>
          <a:lstStyle/>
          <a:p>
            <a:pPr marL="107950" indent="0" eaLnBrk="1" hangingPunct="1">
              <a:lnSpc>
                <a:spcPct val="80000"/>
              </a:lnSpc>
              <a:buFont typeface="Georgia" pitchFamily="18" charset="0"/>
              <a:buNone/>
            </a:pPr>
            <a:r>
              <a:rPr lang="el-GR" sz="3600" b="1" u="sng" smtClean="0"/>
              <a:t>Ενστάσεις (ΙΙ): </a:t>
            </a:r>
          </a:p>
          <a:p>
            <a:pPr marL="107950" indent="0" eaLnBrk="1" hangingPunct="1">
              <a:lnSpc>
                <a:spcPct val="80000"/>
              </a:lnSpc>
              <a:buFont typeface="Georgia" pitchFamily="18" charset="0"/>
              <a:buNone/>
            </a:pPr>
            <a:endParaRPr lang="en-US" sz="1800" b="1" smtClean="0"/>
          </a:p>
          <a:p>
            <a:pPr marL="107950" indent="0" eaLnBrk="1" hangingPunct="1">
              <a:lnSpc>
                <a:spcPct val="80000"/>
              </a:lnSpc>
            </a:pPr>
            <a:r>
              <a:rPr lang="el-GR" sz="2100" b="1" i="1" smtClean="0"/>
              <a:t>Περιεχόμενο της ένστασης</a:t>
            </a:r>
          </a:p>
          <a:p>
            <a:pPr marL="107950" indent="0" eaLnBrk="1" hangingPunct="1">
              <a:lnSpc>
                <a:spcPct val="80000"/>
              </a:lnSpc>
              <a:buFont typeface="Georgia" pitchFamily="18" charset="0"/>
              <a:buNone/>
            </a:pPr>
            <a:endParaRPr lang="el-GR" sz="2100" b="1" i="1" smtClean="0"/>
          </a:p>
          <a:p>
            <a:pPr marL="107950" indent="0" eaLnBrk="1" hangingPunct="1">
              <a:lnSpc>
                <a:spcPct val="80000"/>
              </a:lnSpc>
            </a:pPr>
            <a:r>
              <a:rPr lang="el-GR" sz="2100" smtClean="0"/>
              <a:t>Η ένσταση στρέφεται </a:t>
            </a:r>
            <a:r>
              <a:rPr lang="el-GR" sz="2100" b="1" i="1" smtClean="0"/>
              <a:t>κατά </a:t>
            </a:r>
            <a:r>
              <a:rPr lang="el-GR" sz="2100" smtClean="0"/>
              <a:t>της απόφασης (του Πολυμελούς Πρωτοδικείου) με την οποία </a:t>
            </a:r>
            <a:r>
              <a:rPr lang="el-GR" sz="2100" b="1" i="1" smtClean="0"/>
              <a:t>ανακηρύσσονται </a:t>
            </a:r>
            <a:r>
              <a:rPr lang="el-GR" sz="2100" smtClean="0"/>
              <a:t>οι επιτυχόντες και οι επιλαχόντες  συνδυασμοί και οι υποψήφιοι κάθε συνδυασμού που εκλέγονται ως τακτικοί ή αναπληρωματικοί, βάσει του σχετικού πίνακα των αποτελεσμάτων ο οποίος ενσωματώνεται σε αυτή. </a:t>
            </a:r>
          </a:p>
          <a:p>
            <a:pPr marL="107950" indent="0" eaLnBrk="1" hangingPunct="1">
              <a:lnSpc>
                <a:spcPct val="80000"/>
              </a:lnSpc>
            </a:pPr>
            <a:endParaRPr lang="el-GR" sz="2100" smtClean="0"/>
          </a:p>
          <a:p>
            <a:pPr marL="107950" indent="0" eaLnBrk="1" hangingPunct="1">
              <a:lnSpc>
                <a:spcPct val="80000"/>
              </a:lnSpc>
            </a:pPr>
            <a:r>
              <a:rPr lang="el-GR" sz="2100" smtClean="0"/>
              <a:t> </a:t>
            </a:r>
            <a:r>
              <a:rPr lang="el-GR" sz="2100" b="1" i="1" smtClean="0"/>
              <a:t>Λόγους ένστασης </a:t>
            </a:r>
            <a:r>
              <a:rPr lang="el-GR" sz="2100" smtClean="0"/>
              <a:t>μπορούν να θεμελιώσουν: </a:t>
            </a:r>
          </a:p>
          <a:p>
            <a:pPr marL="107950" indent="0" eaLnBrk="1" hangingPunct="1">
              <a:lnSpc>
                <a:spcPct val="80000"/>
              </a:lnSpc>
              <a:buFont typeface="Georgia" pitchFamily="18" charset="0"/>
              <a:buNone/>
            </a:pPr>
            <a:endParaRPr lang="el-GR" sz="2100" smtClean="0"/>
          </a:p>
          <a:p>
            <a:pPr marL="107950" indent="0" eaLnBrk="1" hangingPunct="1">
              <a:lnSpc>
                <a:spcPct val="80000"/>
              </a:lnSpc>
              <a:buFont typeface="Georgia" pitchFamily="18" charset="0"/>
              <a:buNone/>
            </a:pPr>
            <a:r>
              <a:rPr lang="el-GR" sz="2100" smtClean="0"/>
              <a:t>α) η έλλειψη </a:t>
            </a:r>
            <a:r>
              <a:rPr lang="el-GR" sz="2100" b="1" i="1" smtClean="0"/>
              <a:t>νόμιμων προσόντων </a:t>
            </a:r>
            <a:r>
              <a:rPr lang="el-GR" sz="2100" smtClean="0"/>
              <a:t>και η συνδρομή </a:t>
            </a:r>
            <a:r>
              <a:rPr lang="el-GR" sz="2100" b="1" i="1" smtClean="0"/>
              <a:t>κωλυμάτων </a:t>
            </a:r>
            <a:r>
              <a:rPr lang="el-GR" sz="2100" smtClean="0"/>
              <a:t>σε υποψηφίους που έχουν εκλεγεί ως τακτικά ή αναπληρωματικά μέλη, </a:t>
            </a:r>
          </a:p>
          <a:p>
            <a:pPr marL="107950" indent="0" eaLnBrk="1" hangingPunct="1">
              <a:lnSpc>
                <a:spcPct val="80000"/>
              </a:lnSpc>
              <a:buFont typeface="Georgia" pitchFamily="18" charset="0"/>
              <a:buNone/>
            </a:pPr>
            <a:endParaRPr lang="el-GR" sz="2100" smtClean="0"/>
          </a:p>
          <a:p>
            <a:pPr marL="107950" indent="0" eaLnBrk="1" hangingPunct="1">
              <a:lnSpc>
                <a:spcPct val="80000"/>
              </a:lnSpc>
              <a:buFont typeface="Georgia" pitchFamily="18" charset="0"/>
              <a:buNone/>
            </a:pPr>
            <a:r>
              <a:rPr lang="el-GR" sz="2100" smtClean="0"/>
              <a:t>β) η </a:t>
            </a:r>
            <a:r>
              <a:rPr lang="el-GR" sz="2100" b="1" i="1" smtClean="0"/>
              <a:t>παράβαση του νόμου </a:t>
            </a:r>
            <a:r>
              <a:rPr lang="el-GR" sz="2100" smtClean="0"/>
              <a:t>κατά τη </a:t>
            </a:r>
            <a:r>
              <a:rPr lang="el-GR" sz="2100" u="sng" smtClean="0"/>
              <a:t>διεξαγωγή </a:t>
            </a:r>
            <a:r>
              <a:rPr lang="el-GR" sz="2100" smtClean="0"/>
              <a:t>της εκλογής ή κατά την </a:t>
            </a:r>
            <a:r>
              <a:rPr lang="el-GR" sz="2100" u="sng" smtClean="0"/>
              <a:t>εξαγωγή</a:t>
            </a:r>
            <a:r>
              <a:rPr lang="el-GR" sz="2100" smtClean="0"/>
              <a:t> του εκλογικού αποτελέσματος ή κατά την </a:t>
            </a:r>
            <a:r>
              <a:rPr lang="el-GR" sz="2100" u="sng" smtClean="0"/>
              <a:t>ανακήρυξη των υποψήφιων </a:t>
            </a:r>
            <a:r>
              <a:rPr lang="el-GR" sz="2100" smtClean="0"/>
              <a:t>συνδυασμών (από το πρωτοδικείο) ή κατά την </a:t>
            </a:r>
            <a:r>
              <a:rPr lang="el-GR" sz="2100" u="sng" smtClean="0"/>
              <a:t>ανακήρυξη των επιτυχόντων και επιλαχόντων συνδυασμών</a:t>
            </a:r>
            <a:r>
              <a:rPr lang="el-GR" sz="2100" smtClean="0"/>
              <a:t> και των προσώπων που ανήκουν σε αυτούς, </a:t>
            </a:r>
          </a:p>
          <a:p>
            <a:pPr marL="107950" indent="0" eaLnBrk="1" hangingPunct="1">
              <a:lnSpc>
                <a:spcPct val="80000"/>
              </a:lnSpc>
              <a:buFont typeface="Georgia" pitchFamily="18" charset="0"/>
              <a:buNone/>
            </a:pPr>
            <a:endParaRPr lang="el-GR" sz="2100" smtClean="0"/>
          </a:p>
          <a:p>
            <a:pPr marL="107950" indent="0" eaLnBrk="1" hangingPunct="1">
              <a:lnSpc>
                <a:spcPct val="80000"/>
              </a:lnSpc>
              <a:buFont typeface="Georgia" pitchFamily="18" charset="0"/>
              <a:buNone/>
            </a:pPr>
            <a:r>
              <a:rPr lang="el-GR" sz="2100" smtClean="0"/>
              <a:t>γ) η ακυρότητα ή η εσφαλμένη αρίθμηση των </a:t>
            </a:r>
            <a:r>
              <a:rPr lang="el-GR" sz="2100" b="1" i="1" smtClean="0"/>
              <a:t>ψηφοδελτίων</a:t>
            </a:r>
            <a:r>
              <a:rPr lang="el-GR" sz="2100" smtClean="0"/>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idx="4294967295"/>
          </p:nvPr>
        </p:nvSpPr>
        <p:spPr>
          <a:xfrm>
            <a:off x="0" y="428625"/>
            <a:ext cx="9144000" cy="6664325"/>
          </a:xfrm>
        </p:spPr>
        <p:txBody>
          <a:bodyPr/>
          <a:lstStyle/>
          <a:p>
            <a:pPr marL="107950" indent="0" eaLnBrk="1" hangingPunct="1">
              <a:lnSpc>
                <a:spcPct val="80000"/>
              </a:lnSpc>
              <a:buFont typeface="Georgia" pitchFamily="18" charset="0"/>
              <a:buNone/>
            </a:pPr>
            <a:r>
              <a:rPr lang="el-GR" sz="3600" b="1" u="sng" smtClean="0"/>
              <a:t>Ειδικότερα: Άκυρα  ψηφοδέλτια </a:t>
            </a:r>
          </a:p>
          <a:p>
            <a:pPr marL="107950" indent="0" eaLnBrk="1" hangingPunct="1">
              <a:lnSpc>
                <a:spcPct val="80000"/>
              </a:lnSpc>
              <a:buFont typeface="Georgia" pitchFamily="18" charset="0"/>
              <a:buNone/>
            </a:pPr>
            <a:endParaRPr lang="en-US" sz="1800" b="1" smtClean="0"/>
          </a:p>
          <a:p>
            <a:pPr marL="107950" indent="0" eaLnBrk="1" hangingPunct="1">
              <a:lnSpc>
                <a:spcPct val="80000"/>
              </a:lnSpc>
              <a:buFont typeface="Georgia" pitchFamily="18" charset="0"/>
              <a:buNone/>
            </a:pPr>
            <a:r>
              <a:rPr lang="el-GR" sz="2400" smtClean="0"/>
              <a:t>Το ψηφοδέλτιο είναι άκυρο μόνον στις ακόλουθες περιπτώσεις: </a:t>
            </a:r>
          </a:p>
          <a:p>
            <a:pPr marL="107950" indent="0" eaLnBrk="1" hangingPunct="1">
              <a:lnSpc>
                <a:spcPct val="80000"/>
              </a:lnSpc>
            </a:pPr>
            <a:endParaRPr lang="el-GR" sz="2400" smtClean="0"/>
          </a:p>
          <a:p>
            <a:pPr marL="107950" indent="0" eaLnBrk="1" hangingPunct="1">
              <a:lnSpc>
                <a:spcPct val="80000"/>
              </a:lnSpc>
            </a:pPr>
            <a:r>
              <a:rPr lang="el-GR" sz="2400" smtClean="0"/>
              <a:t>Όταν έχουν γίνει εγγραφές ή διαγραφές </a:t>
            </a:r>
          </a:p>
          <a:p>
            <a:pPr marL="107950" indent="0" eaLnBrk="1" hangingPunct="1">
              <a:lnSpc>
                <a:spcPct val="80000"/>
              </a:lnSpc>
            </a:pPr>
            <a:r>
              <a:rPr lang="el-GR" sz="2400" smtClean="0"/>
              <a:t>Αν έχει σχήμα, διαστάσεις ή μορφή που διαφέρουν, κατά τρόπο εμφανή, από αυτά που ορίζει η νομοθεσία</a:t>
            </a:r>
          </a:p>
          <a:p>
            <a:pPr marL="107950" indent="0" eaLnBrk="1" hangingPunct="1">
              <a:lnSpc>
                <a:spcPct val="80000"/>
              </a:lnSpc>
            </a:pPr>
            <a:r>
              <a:rPr lang="el-GR" sz="2400" smtClean="0"/>
              <a:t> Αν έχει τυπωθεί σε χαρτί ή με μελάνι που το χρώμα του διαφέρει, κατά τρόπο εμφανή, από αυτό που ορίζεται στη νομοθεσία</a:t>
            </a:r>
          </a:p>
          <a:p>
            <a:pPr marL="107950" indent="0" eaLnBrk="1" hangingPunct="1">
              <a:lnSpc>
                <a:spcPct val="80000"/>
              </a:lnSpc>
            </a:pPr>
            <a:r>
              <a:rPr lang="el-GR" sz="2400" smtClean="0"/>
              <a:t> Αν έχουν σημειωθεί σε οποιαδήποτε πλευρά του λέξεις, φράσεις, υπογραμμίσεις, στίγματα ή άλλα σημεία, εφόσον αποτελούν διακριτικά γνωρίσματα, που παραβιάζουν με τρόπο προφανή το απόρρητο της ψηφοφορίας. </a:t>
            </a:r>
          </a:p>
          <a:p>
            <a:pPr marL="107950" indent="0" eaLnBrk="1" hangingPunct="1">
              <a:lnSpc>
                <a:spcPct val="80000"/>
              </a:lnSpc>
            </a:pPr>
            <a:r>
              <a:rPr lang="el-GR" sz="2400" smtClean="0"/>
              <a:t> Αν βρεθεί στο φάκελο με ένα ή περισσότερα άλλα έγκυρα ή άκυρα ψηφοδέλτια του ίδιου ή διαφορετικού συνδυασμού ή με λευκά και </a:t>
            </a:r>
          </a:p>
          <a:p>
            <a:pPr marL="107950" indent="0" eaLnBrk="1" hangingPunct="1">
              <a:lnSpc>
                <a:spcPct val="80000"/>
              </a:lnSpc>
            </a:pPr>
            <a:r>
              <a:rPr lang="el-GR" sz="2400" smtClean="0"/>
              <a:t> Αν βρεθεί μέσα σε φάκελο, που δεν είναι σύμφωνος </a:t>
            </a:r>
          </a:p>
          <a:p>
            <a:pPr marL="107950" indent="0" eaLnBrk="1" hangingPunct="1">
              <a:lnSpc>
                <a:spcPct val="80000"/>
              </a:lnSpc>
              <a:buFont typeface="Georgia" pitchFamily="18" charset="0"/>
              <a:buNone/>
            </a:pPr>
            <a:r>
              <a:rPr lang="el-GR" sz="2400" smtClean="0"/>
              <a:t>με τα προβλεπόμενα στη νομοθεσία</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rome_A"/>
          <p:cNvPicPr>
            <a:picLocks noChangeAspect="1" noChangeArrowheads="1"/>
          </p:cNvPicPr>
          <p:nvPr/>
        </p:nvPicPr>
        <p:blipFill>
          <a:blip r:embed="rId2">
            <a:clrChange>
              <a:clrFrom>
                <a:srgbClr val="0172C2"/>
              </a:clrFrom>
              <a:clrTo>
                <a:srgbClr val="0172C2">
                  <a:alpha val="0"/>
                </a:srgbClr>
              </a:clrTo>
            </a:clrChange>
            <a:lum bright="70000" contrast="-70000"/>
          </a:blip>
          <a:srcRect t="33398" r="6572" b="2855"/>
          <a:stretch>
            <a:fillRect/>
          </a:stretch>
        </p:blipFill>
        <p:spPr bwMode="auto">
          <a:xfrm>
            <a:off x="0" y="1447800"/>
            <a:ext cx="9144000" cy="5410200"/>
          </a:xfrm>
          <a:prstGeom prst="rect">
            <a:avLst/>
          </a:prstGeom>
          <a:noFill/>
          <a:ln w="9525">
            <a:noFill/>
            <a:miter lim="800000"/>
            <a:headEnd/>
            <a:tailEnd/>
          </a:ln>
        </p:spPr>
      </p:pic>
      <p:sp>
        <p:nvSpPr>
          <p:cNvPr id="19458" name="Rectangle 3"/>
          <p:cNvSpPr>
            <a:spLocks noGrp="1"/>
          </p:cNvSpPr>
          <p:nvPr>
            <p:ph type="title" idx="4294967295"/>
          </p:nvPr>
        </p:nvSpPr>
        <p:spPr>
          <a:xfrm>
            <a:off x="609600" y="0"/>
            <a:ext cx="7772400" cy="762000"/>
          </a:xfrm>
        </p:spPr>
        <p:txBody>
          <a:bodyPr/>
          <a:lstStyle/>
          <a:p>
            <a:r>
              <a:rPr lang="el-GR" smtClean="0"/>
              <a:t>ΠΡΟΤΕΡΑΙΟΤΗΤΕΣ ΕΕ ΙΙ</a:t>
            </a:r>
          </a:p>
        </p:txBody>
      </p:sp>
      <p:sp>
        <p:nvSpPr>
          <p:cNvPr id="19459" name="Rectangle 4"/>
          <p:cNvSpPr>
            <a:spLocks noGrp="1"/>
          </p:cNvSpPr>
          <p:nvPr>
            <p:ph type="body" idx="4294967295"/>
          </p:nvPr>
        </p:nvSpPr>
        <p:spPr>
          <a:xfrm>
            <a:off x="685800" y="1371600"/>
            <a:ext cx="7772400" cy="4114800"/>
          </a:xfrm>
        </p:spPr>
        <p:txBody>
          <a:bodyPr/>
          <a:lstStyle/>
          <a:p>
            <a:pPr algn="ctr">
              <a:lnSpc>
                <a:spcPct val="90000"/>
              </a:lnSpc>
              <a:buFont typeface="Georgia" pitchFamily="18" charset="0"/>
              <a:buNone/>
            </a:pPr>
            <a:r>
              <a:rPr lang="el-GR" sz="2400" b="1" smtClean="0"/>
              <a:t>Στρατηγικός ρόλος των ΟΤΑ</a:t>
            </a:r>
          </a:p>
          <a:p>
            <a:pPr>
              <a:lnSpc>
                <a:spcPct val="90000"/>
              </a:lnSpc>
              <a:buFont typeface="Georgia" pitchFamily="18" charset="0"/>
              <a:buNone/>
            </a:pPr>
            <a:endParaRPr lang="el-GR" sz="2400" b="1" smtClean="0"/>
          </a:p>
          <a:p>
            <a:pPr>
              <a:lnSpc>
                <a:spcPct val="90000"/>
              </a:lnSpc>
            </a:pPr>
            <a:r>
              <a:rPr lang="el-GR" sz="2400" smtClean="0"/>
              <a:t>Γνώση και περιβάλλον κινητικότητας</a:t>
            </a:r>
          </a:p>
          <a:p>
            <a:pPr>
              <a:lnSpc>
                <a:spcPct val="90000"/>
              </a:lnSpc>
            </a:pPr>
            <a:r>
              <a:rPr lang="el-GR" sz="2400" smtClean="0"/>
              <a:t>Καταλύτες καινοτομίας για ΜΜΕ</a:t>
            </a:r>
          </a:p>
          <a:p>
            <a:pPr>
              <a:lnSpc>
                <a:spcPct val="90000"/>
              </a:lnSpc>
            </a:pPr>
            <a:r>
              <a:rPr lang="el-GR" sz="2400" smtClean="0"/>
              <a:t>Γεωγραφική εγγύτητα</a:t>
            </a:r>
          </a:p>
          <a:p>
            <a:pPr>
              <a:lnSpc>
                <a:spcPct val="90000"/>
              </a:lnSpc>
            </a:pPr>
            <a:r>
              <a:rPr lang="el-GR" sz="2400" smtClean="0"/>
              <a:t>Διασυνοριακή συνεργασία</a:t>
            </a:r>
          </a:p>
          <a:p>
            <a:pPr>
              <a:lnSpc>
                <a:spcPct val="90000"/>
              </a:lnSpc>
            </a:pPr>
            <a:r>
              <a:rPr lang="el-GR" sz="2400" smtClean="0"/>
              <a:t>Ανάγκη ολοκληρωμένων συνεργασιών</a:t>
            </a:r>
          </a:p>
          <a:p>
            <a:pPr>
              <a:lnSpc>
                <a:spcPct val="90000"/>
              </a:lnSpc>
            </a:pPr>
            <a:r>
              <a:rPr lang="el-GR" sz="2400" smtClean="0"/>
              <a:t>Συνεργασίες Δημόσιου-Ιδιωτικού τομέα</a:t>
            </a:r>
          </a:p>
          <a:p>
            <a:pPr>
              <a:lnSpc>
                <a:spcPct val="90000"/>
              </a:lnSpc>
            </a:pPr>
            <a:r>
              <a:rPr lang="el-GR" sz="2400" smtClean="0"/>
              <a:t>Συνεχής ποσοτική και ποιοτική συγκριτική αξιολόγηση</a:t>
            </a:r>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idx="4294967295"/>
          </p:nvPr>
        </p:nvSpPr>
        <p:spPr>
          <a:xfrm>
            <a:off x="0" y="428625"/>
            <a:ext cx="9144000" cy="6429375"/>
          </a:xfrm>
        </p:spPr>
        <p:txBody>
          <a:bodyPr/>
          <a:lstStyle/>
          <a:p>
            <a:pPr marL="107950" indent="0" eaLnBrk="1" hangingPunct="1">
              <a:lnSpc>
                <a:spcPct val="80000"/>
              </a:lnSpc>
              <a:buFont typeface="Georgia" pitchFamily="18" charset="0"/>
              <a:buNone/>
            </a:pPr>
            <a:r>
              <a:rPr lang="el-GR" sz="3600" b="1" u="sng" smtClean="0"/>
              <a:t>Αίτηση Αναίρεσης:  </a:t>
            </a:r>
          </a:p>
          <a:p>
            <a:pPr marL="107950" indent="0" eaLnBrk="1" hangingPunct="1">
              <a:lnSpc>
                <a:spcPct val="80000"/>
              </a:lnSpc>
              <a:buFont typeface="Georgia" pitchFamily="18" charset="0"/>
              <a:buNone/>
            </a:pPr>
            <a:endParaRPr lang="en-US" sz="1800" b="1" smtClean="0"/>
          </a:p>
          <a:p>
            <a:pPr marL="107950" indent="0" eaLnBrk="1" hangingPunct="1">
              <a:lnSpc>
                <a:spcPct val="80000"/>
              </a:lnSpc>
            </a:pPr>
            <a:r>
              <a:rPr lang="el-GR" sz="2400" smtClean="0"/>
              <a:t>Κατά των αποφάσεων που εκδόθηκαν από τα τριμελή διοικητικά πρωτοδικεία χωρεί αίτηση αναιρέσεως ενώπιον του Συμβουλίου της Επικρατείας μέσα σε 10 ημέρες από την παρέλευση του πενθημέρου που ορίζεται στο άρθρο 260 παρ. 1 του ΚΔΔν. </a:t>
            </a:r>
          </a:p>
          <a:p>
            <a:pPr marL="107950" indent="0" eaLnBrk="1" hangingPunct="1">
              <a:lnSpc>
                <a:spcPct val="80000"/>
              </a:lnSpc>
            </a:pPr>
            <a:r>
              <a:rPr lang="el-GR" sz="2400" smtClean="0"/>
              <a:t>Όταν ασκείται αίτηση αναιρέσεως δεν χορηγείται αναστολή εκτέλεσης της αναιρεσιβαλλόμενης απόφασης. </a:t>
            </a:r>
          </a:p>
          <a:p>
            <a:pPr marL="107950" indent="0" eaLnBrk="1" hangingPunct="1">
              <a:lnSpc>
                <a:spcPct val="80000"/>
              </a:lnSpc>
            </a:pPr>
            <a:r>
              <a:rPr lang="el-GR" sz="2400" smtClean="0"/>
              <a:t>Η απόφαση του Συμβουλίου της Επικρατείας εκδίδεται εντός 2 μηνών, το βραδύτερο, από την περιέλευση της αιτήσεως αναιρέσεως σε αυτό. </a:t>
            </a:r>
          </a:p>
          <a:p>
            <a:pPr marL="107950" indent="0" eaLnBrk="1" hangingPunct="1">
              <a:lnSpc>
                <a:spcPct val="80000"/>
              </a:lnSpc>
            </a:pPr>
            <a:r>
              <a:rPr lang="el-GR" sz="2400" smtClean="0"/>
              <a:t>Αν η τελεσίδικη απόφαση, βάσει της οποίας μεταβλήθηκε με οποιονδήποτε τρόπο η αρχική εγκατάσταση των δημοτικών αρχών, αναιρεθεί και κριθεί κατ’ ουσίαν η διαφορά από το αρμόδιο διοικητικό δικαστήριο, εκείνοι που ανακηρύσσονται ως επιτυχόντες μετά την απόφαση θεωρούνται ότι εγκαταστάθηκαν αναδρομικά. Η αναδρομική αυτή εγκατάσταση δεν θίγει το κύρος των πράξεων που εκδόθηκαν ή δημοσιεύθηκαν από τις αρχές των οποίων η εκλογή ακυρώθηκε από το αρμόδιο διοικητικό δικαστήριο.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idx="4294967295"/>
          </p:nvPr>
        </p:nvSpPr>
        <p:spPr>
          <a:xfrm>
            <a:off x="0" y="428625"/>
            <a:ext cx="9144000" cy="6429375"/>
          </a:xfrm>
        </p:spPr>
        <p:txBody>
          <a:bodyPr/>
          <a:lstStyle/>
          <a:p>
            <a:pPr marL="107950" indent="0" eaLnBrk="1" hangingPunct="1">
              <a:lnSpc>
                <a:spcPct val="80000"/>
              </a:lnSpc>
              <a:buFont typeface="Georgia" pitchFamily="18" charset="0"/>
              <a:buNone/>
            </a:pPr>
            <a:r>
              <a:rPr lang="el-GR" sz="3600" b="1" u="sng" smtClean="0"/>
              <a:t>Επανάληψη της εκλογής σε περίπτωση ακύρωσης :  </a:t>
            </a:r>
          </a:p>
          <a:p>
            <a:pPr marL="107950" indent="0" eaLnBrk="1" hangingPunct="1">
              <a:lnSpc>
                <a:spcPct val="80000"/>
              </a:lnSpc>
              <a:buFont typeface="Georgia" pitchFamily="18" charset="0"/>
              <a:buNone/>
            </a:pPr>
            <a:endParaRPr lang="el-GR" smtClean="0"/>
          </a:p>
          <a:p>
            <a:pPr marL="107950" indent="0" eaLnBrk="1" hangingPunct="1">
              <a:lnSpc>
                <a:spcPct val="80000"/>
              </a:lnSpc>
            </a:pPr>
            <a:r>
              <a:rPr lang="el-GR" smtClean="0"/>
              <a:t>Αν ακυρωθεί η εκλογή για παράβαση νόμου ή για οποιαδήποτε πλημμέλεια, επαναλαμβάνεται η ψηφοφορία  ανάμεσα στους ίδιους υποψηφίους, που είχαν ανακηρυχθεί νόμιμα. </a:t>
            </a:r>
          </a:p>
          <a:p>
            <a:pPr marL="107950" indent="0" eaLnBrk="1" hangingPunct="1">
              <a:lnSpc>
                <a:spcPct val="80000"/>
              </a:lnSpc>
              <a:buFont typeface="Georgia" pitchFamily="18" charset="0"/>
              <a:buNone/>
            </a:pPr>
            <a:endParaRPr lang="el-GR" smtClean="0"/>
          </a:p>
          <a:p>
            <a:pPr marL="107950" indent="0" eaLnBrk="1" hangingPunct="1">
              <a:lnSpc>
                <a:spcPct val="80000"/>
              </a:lnSpc>
            </a:pPr>
            <a:r>
              <a:rPr lang="el-GR" smtClean="0"/>
              <a:t> Ο δήμαρχος εκδίδει χωρίς καθυστέρηση πρόγραμμα, με το οποίο καλεί τους δημότες εκλογείς για την επανάληψη της εκλογής για τον υπολειπόμενο χρόνο της δημοτικής περιόδου. Το πρόγραμμα δημοσιεύεται με τοιχοκόλληση δεκαπέντε (15) τουλάχιστον ημέρες πριν από την ημέρα που έχει οριστεί για την ψηφοφορία και αναρτάται στην ιστοσελίδα του δήμου.</a:t>
            </a:r>
          </a:p>
          <a:p>
            <a:pPr marL="107950" indent="0" eaLnBrk="1" hangingPunct="1">
              <a:lnSpc>
                <a:spcPct val="80000"/>
              </a:lnSpc>
              <a:buFont typeface="Georgia" pitchFamily="18" charset="0"/>
              <a:buNone/>
            </a:pPr>
            <a:endParaRPr lang="en-US" sz="1800" b="1"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1116013" y="188913"/>
            <a:ext cx="7793037" cy="1462087"/>
          </a:xfrm>
        </p:spPr>
        <p:txBody>
          <a:bodyPr/>
          <a:lstStyle/>
          <a:p>
            <a:pPr algn="ctr" eaLnBrk="1" hangingPunct="1"/>
            <a:r>
              <a:rPr lang="el-GR" b="1" smtClean="0"/>
              <a:t>Διοίκηση των Δήμων</a:t>
            </a:r>
          </a:p>
        </p:txBody>
      </p:sp>
      <p:sp>
        <p:nvSpPr>
          <p:cNvPr id="49154" name="Rectangle 3"/>
          <p:cNvSpPr>
            <a:spLocks noGrp="1" noChangeArrowheads="1"/>
          </p:cNvSpPr>
          <p:nvPr>
            <p:ph type="body" idx="4294967295"/>
          </p:nvPr>
        </p:nvSpPr>
        <p:spPr/>
        <p:txBody>
          <a:bodyPr/>
          <a:lstStyle/>
          <a:p>
            <a:pPr eaLnBrk="1" hangingPunct="1">
              <a:buFont typeface="Wingdings" pitchFamily="2" charset="2"/>
              <a:buNone/>
            </a:pPr>
            <a:r>
              <a:rPr lang="el-GR" smtClean="0"/>
              <a:t>Ο δήμος διοικείται από </a:t>
            </a:r>
            <a:r>
              <a:rPr lang="en-US" smtClean="0"/>
              <a:t>:</a:t>
            </a:r>
            <a:endParaRPr lang="el-GR" smtClean="0"/>
          </a:p>
          <a:p>
            <a:pPr eaLnBrk="1" hangingPunct="1">
              <a:buFont typeface="Wingdings" pitchFamily="2" charset="2"/>
              <a:buNone/>
            </a:pPr>
            <a:endParaRPr lang="en-US" smtClean="0"/>
          </a:p>
          <a:p>
            <a:pPr eaLnBrk="1" hangingPunct="1"/>
            <a:r>
              <a:rPr lang="el-GR" smtClean="0"/>
              <a:t>Τον δήμαρχο</a:t>
            </a:r>
          </a:p>
          <a:p>
            <a:pPr eaLnBrk="1" hangingPunct="1"/>
            <a:r>
              <a:rPr lang="el-GR" smtClean="0"/>
              <a:t>Το δημοτικό συμβούλιο</a:t>
            </a:r>
          </a:p>
          <a:p>
            <a:pPr eaLnBrk="1" hangingPunct="1"/>
            <a:r>
              <a:rPr lang="el-GR" smtClean="0"/>
              <a:t>Την οικονομική επιτροπή</a:t>
            </a:r>
          </a:p>
          <a:p>
            <a:pPr eaLnBrk="1" hangingPunct="1"/>
            <a:r>
              <a:rPr lang="el-GR" smtClean="0"/>
              <a:t>Την επιτροπή ποιότητας ζωής </a:t>
            </a:r>
            <a:r>
              <a:rPr lang="el-GR" sz="2000" smtClean="0"/>
              <a:t>(σε δήμους &gt;10.000 κατ.)</a:t>
            </a:r>
          </a:p>
          <a:p>
            <a:pPr eaLnBrk="1" hangingPunct="1"/>
            <a:r>
              <a:rPr lang="el-GR" smtClean="0"/>
              <a:t>Την εκτελεστική επιτροπή</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457200"/>
            <a:ext cx="6436560" cy="883568"/>
          </a:xfrm>
        </p:spPr>
        <p:style>
          <a:lnRef idx="1">
            <a:schemeClr val="accent1"/>
          </a:lnRef>
          <a:fillRef idx="1003">
            <a:schemeClr val="dk2"/>
          </a:fillRef>
          <a:effectRef idx="2">
            <a:schemeClr val="accent1"/>
          </a:effectRef>
          <a:fontRef idx="minor">
            <a:schemeClr val="lt1"/>
          </a:fontRef>
        </p:style>
        <p:txBody>
          <a:bodyPr>
            <a:normAutofit/>
          </a:bodyPr>
          <a:lstStyle/>
          <a:p>
            <a:pPr marL="484632" algn="ctr" eaLnBrk="1" fontAlgn="auto" hangingPunct="1">
              <a:spcAft>
                <a:spcPts val="0"/>
              </a:spcAft>
              <a:defRPr/>
            </a:pPr>
            <a:r>
              <a:rPr lang="el-GR" sz="2000" dirty="0" smtClean="0">
                <a:solidFill>
                  <a:schemeClr val="bg1"/>
                </a:solidFill>
                <a:latin typeface="Arial Black" pitchFamily="34" charset="0"/>
              </a:rPr>
              <a:t>Το σύστημα διακυβέρνησης στους Δήμους</a:t>
            </a:r>
            <a:endParaRPr lang="el-GR" sz="2000" dirty="0">
              <a:solidFill>
                <a:schemeClr val="bg1"/>
              </a:solidFill>
              <a:latin typeface="Arial Black" pitchFamily="34" charset="0"/>
            </a:endParaRPr>
          </a:p>
        </p:txBody>
      </p:sp>
      <p:graphicFrame>
        <p:nvGraphicFramePr>
          <p:cNvPr id="4" name="3 - Θέση περιεχομένου"/>
          <p:cNvGraphicFramePr>
            <a:graphicFrameLocks noGrp="1"/>
          </p:cNvGraphicFramePr>
          <p:nvPr>
            <p:ph idx="1"/>
          </p:nvPr>
        </p:nvGraphicFramePr>
        <p:xfrm>
          <a:off x="457200" y="1700808"/>
          <a:ext cx="8219256" cy="4471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4 - Θέση υποσέλιδου"/>
          <p:cNvSpPr txBox="1">
            <a:spLocks noGrp="1"/>
          </p:cNvSpPr>
          <p:nvPr/>
        </p:nvSpPr>
        <p:spPr bwMode="auto">
          <a:xfrm>
            <a:off x="3657600" y="6243638"/>
            <a:ext cx="2895600" cy="457200"/>
          </a:xfrm>
          <a:prstGeom prst="rect">
            <a:avLst/>
          </a:prstGeom>
          <a:noFill/>
          <a:ln w="9525">
            <a:noFill/>
            <a:miter lim="800000"/>
            <a:headEnd/>
            <a:tailEnd/>
          </a:ln>
        </p:spPr>
        <p:txBody>
          <a:bodyPr anchor="b"/>
          <a:lstStyle/>
          <a:p>
            <a:endParaRPr lang="el-GR" sz="1400">
              <a:latin typeface="Georgia" pitchFamily="18" charset="0"/>
            </a:endParaRPr>
          </a:p>
        </p:txBody>
      </p:sp>
      <p:sp>
        <p:nvSpPr>
          <p:cNvPr id="51202" name="Rectangle 2"/>
          <p:cNvSpPr>
            <a:spLocks noGrp="1" noChangeArrowheads="1"/>
          </p:cNvSpPr>
          <p:nvPr>
            <p:ph type="title" idx="4294967295"/>
          </p:nvPr>
        </p:nvSpPr>
        <p:spPr>
          <a:xfrm>
            <a:off x="1116013" y="188913"/>
            <a:ext cx="7793037" cy="1462087"/>
          </a:xfrm>
        </p:spPr>
        <p:txBody>
          <a:bodyPr/>
          <a:lstStyle/>
          <a:p>
            <a:pPr algn="ctr" eaLnBrk="1" hangingPunct="1"/>
            <a:r>
              <a:rPr lang="el-GR" sz="3200" smtClean="0"/>
              <a:t>Εκτελεστική Επιτροπή</a:t>
            </a:r>
          </a:p>
        </p:txBody>
      </p:sp>
      <p:sp>
        <p:nvSpPr>
          <p:cNvPr id="51203" name="Rectangle 3"/>
          <p:cNvSpPr>
            <a:spLocks noGrp="1" noChangeArrowheads="1"/>
          </p:cNvSpPr>
          <p:nvPr>
            <p:ph type="body" idx="4294967295"/>
          </p:nvPr>
        </p:nvSpPr>
        <p:spPr>
          <a:xfrm>
            <a:off x="0" y="1125538"/>
            <a:ext cx="8686800" cy="5732462"/>
          </a:xfrm>
        </p:spPr>
        <p:txBody>
          <a:bodyPr/>
          <a:lstStyle/>
          <a:p>
            <a:pPr eaLnBrk="1" hangingPunct="1">
              <a:lnSpc>
                <a:spcPct val="90000"/>
              </a:lnSpc>
              <a:buFont typeface="Wingdings" pitchFamily="2" charset="2"/>
              <a:buNone/>
            </a:pPr>
            <a:endParaRPr lang="el-GR" b="1" smtClean="0"/>
          </a:p>
          <a:p>
            <a:pPr eaLnBrk="1" hangingPunct="1">
              <a:lnSpc>
                <a:spcPct val="90000"/>
              </a:lnSpc>
            </a:pPr>
            <a:r>
              <a:rPr lang="el-GR" smtClean="0"/>
              <a:t> Σε δήμους που έχουν περισσότερους από έναν αντιδήμαρχο, συνιστάται εκτελεστική επιτροπή, στην οποία μετέχουν ο δήμαρχος και οι αντιδήμαρχοι. </a:t>
            </a:r>
          </a:p>
          <a:p>
            <a:pPr eaLnBrk="1" hangingPunct="1">
              <a:lnSpc>
                <a:spcPct val="90000"/>
              </a:lnSpc>
            </a:pPr>
            <a:r>
              <a:rPr lang="el-GR" smtClean="0"/>
              <a:t>Παρακολουθεί την εφαρμογή της δημοτικής πολιτικής σε όλους τους τομείς.</a:t>
            </a:r>
          </a:p>
          <a:p>
            <a:pPr eaLnBrk="1" hangingPunct="1">
              <a:lnSpc>
                <a:spcPct val="90000"/>
              </a:lnSpc>
            </a:pPr>
            <a:r>
              <a:rPr lang="el-GR" smtClean="0"/>
              <a:t>Έχει την ευθύνη για την πιστή εκτέλεση του προϋπολογισμού</a:t>
            </a:r>
          </a:p>
          <a:p>
            <a:pPr eaLnBrk="1" hangingPunct="1">
              <a:lnSpc>
                <a:spcPct val="90000"/>
              </a:lnSpc>
            </a:pPr>
            <a:r>
              <a:rPr lang="el-GR" smtClean="0"/>
              <a:t>Καταρτίζει και εισηγείται το τεχνικό πρόγραμμα του δήμου – έχει την ευθύνη υλοποίησής του </a:t>
            </a:r>
          </a:p>
          <a:p>
            <a:pPr eaLnBrk="1" hangingPunct="1">
              <a:lnSpc>
                <a:spcPct val="90000"/>
              </a:lnSpc>
            </a:pPr>
            <a:r>
              <a:rPr lang="el-GR" smtClean="0"/>
              <a:t>Έχει εισηγητικές και συντονιστικές αρμοδιότητες (υπηρεσίες και νομικά πρόσωπα).</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0" y="188913"/>
            <a:ext cx="8909050" cy="1462087"/>
          </a:xfrm>
        </p:spPr>
        <p:txBody>
          <a:bodyPr/>
          <a:lstStyle/>
          <a:p>
            <a:pPr eaLnBrk="1" hangingPunct="1"/>
            <a:r>
              <a:rPr lang="el-GR" sz="3200" smtClean="0"/>
              <a:t>Σύνθεση Οικονομικής Επ./Ποιότητας Ζωής </a:t>
            </a:r>
          </a:p>
        </p:txBody>
      </p:sp>
      <p:sp>
        <p:nvSpPr>
          <p:cNvPr id="52226" name="Rectangle 3"/>
          <p:cNvSpPr>
            <a:spLocks noGrp="1" noChangeArrowheads="1"/>
          </p:cNvSpPr>
          <p:nvPr>
            <p:ph type="body" idx="4294967295"/>
          </p:nvPr>
        </p:nvSpPr>
        <p:spPr>
          <a:xfrm>
            <a:off x="0" y="1628775"/>
            <a:ext cx="9144000" cy="5229225"/>
          </a:xfrm>
        </p:spPr>
        <p:txBody>
          <a:bodyPr/>
          <a:lstStyle/>
          <a:p>
            <a:pPr eaLnBrk="1" hangingPunct="1">
              <a:buFont typeface="Wingdings" pitchFamily="2" charset="2"/>
              <a:buNone/>
            </a:pPr>
            <a:endParaRPr lang="el-GR" smtClean="0"/>
          </a:p>
          <a:p>
            <a:pPr eaLnBrk="1" hangingPunct="1">
              <a:buFont typeface="Wingdings" pitchFamily="2" charset="2"/>
              <a:buChar char="v"/>
            </a:pPr>
            <a:r>
              <a:rPr lang="el-GR" smtClean="0"/>
              <a:t>Προεδρεύει Δήμαρχος ή Αντιδήμαρχος που ορίζεται από αυτόν </a:t>
            </a:r>
          </a:p>
          <a:p>
            <a:pPr eaLnBrk="1" hangingPunct="1">
              <a:buFont typeface="Wingdings" pitchFamily="2" charset="2"/>
              <a:buNone/>
            </a:pPr>
            <a:endParaRPr lang="el-GR" smtClean="0"/>
          </a:p>
          <a:p>
            <a:pPr eaLnBrk="1" hangingPunct="1">
              <a:buFont typeface="Wingdings" pitchFamily="2" charset="2"/>
              <a:buChar char="v"/>
            </a:pPr>
            <a:r>
              <a:rPr lang="el-GR" smtClean="0"/>
              <a:t>7-11 μέλη (μαζί με τον Πρόεδρο) ανάλογα με τον αριθμό μελών του Δ.Σ. </a:t>
            </a:r>
          </a:p>
          <a:p>
            <a:pPr eaLnBrk="1" hangingPunct="1">
              <a:buFont typeface="Wingdings" pitchFamily="2" charset="2"/>
              <a:buNone/>
            </a:pPr>
            <a:endParaRPr lang="el-GR" smtClean="0"/>
          </a:p>
          <a:p>
            <a:pPr eaLnBrk="1" hangingPunct="1">
              <a:buFont typeface="Wingdings" pitchFamily="2" charset="2"/>
              <a:buChar char="v"/>
            </a:pPr>
            <a:r>
              <a:rPr lang="el-GR" smtClean="0"/>
              <a:t>Συμμετέχει η μειοψηφία (2 στις 7μελείς, 3 στις 9μελείς, 4 στις 11μελείς)</a:t>
            </a:r>
          </a:p>
          <a:p>
            <a:pPr eaLnBrk="1" hangingPunct="1">
              <a:buFont typeface="Wingdings" pitchFamily="2" charset="2"/>
              <a:buNone/>
            </a:pPr>
            <a:endParaRPr lang="el-GR"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0" y="188913"/>
            <a:ext cx="8909050" cy="1462087"/>
          </a:xfrm>
        </p:spPr>
        <p:txBody>
          <a:bodyPr/>
          <a:lstStyle/>
          <a:p>
            <a:pPr eaLnBrk="1" hangingPunct="1"/>
            <a:r>
              <a:rPr lang="el-GR" sz="3200" smtClean="0"/>
              <a:t>Οικονομική Επιτροπή</a:t>
            </a:r>
          </a:p>
        </p:txBody>
      </p:sp>
      <p:sp>
        <p:nvSpPr>
          <p:cNvPr id="53250" name="Rectangle 3"/>
          <p:cNvSpPr>
            <a:spLocks noGrp="1" noChangeArrowheads="1"/>
          </p:cNvSpPr>
          <p:nvPr>
            <p:ph type="body" idx="4294967295"/>
          </p:nvPr>
        </p:nvSpPr>
        <p:spPr>
          <a:xfrm>
            <a:off x="0" y="1628775"/>
            <a:ext cx="9144000" cy="5229225"/>
          </a:xfrm>
        </p:spPr>
        <p:txBody>
          <a:bodyPr/>
          <a:lstStyle/>
          <a:p>
            <a:pPr eaLnBrk="1" hangingPunct="1"/>
            <a:r>
              <a:rPr lang="el-GR" sz="2400" smtClean="0"/>
              <a:t>  αποτελεί τη συνέχεια της Δημαρχιακής Επιτροπής, με αρμοδιότητα την παρακολούθηση και τον έλεγχο της οικονομικής λειτουργίας του δήμου (σύνταξη προϋπολογισμού, υποβολή τριμηνιαίας έκθεσης στο Δ.Σ., προέλεγχος απολογισμού, καταρτιση όρων δανείων).</a:t>
            </a:r>
          </a:p>
          <a:p>
            <a:pPr eaLnBrk="1" hangingPunct="1"/>
            <a:r>
              <a:rPr lang="el-GR" sz="2400" smtClean="0"/>
              <a:t>δημοπρασίες (σύνταξη διακήρυξης, διεξαγωγή-κατακύρωση δημοπρασιών)</a:t>
            </a:r>
          </a:p>
          <a:p>
            <a:pPr eaLnBrk="1" hangingPunct="1"/>
            <a:r>
              <a:rPr lang="el-GR" sz="2400" smtClean="0"/>
              <a:t>εισηγείται στο Δ.Σ. την επιβολή τελών, δικαιωμάτων και εισφορών</a:t>
            </a:r>
          </a:p>
          <a:p>
            <a:pPr eaLnBrk="1" hangingPunct="1"/>
            <a:r>
              <a:rPr lang="el-GR" sz="2400" smtClean="0"/>
              <a:t>εισήγηση-παρακολούθηση διαχείρισης και αξιοποίησης περιουσίας του δήμου</a:t>
            </a:r>
          </a:p>
          <a:p>
            <a:pPr eaLnBrk="1" hangingPunct="1"/>
            <a:r>
              <a:rPr lang="el-GR" sz="2400" smtClean="0"/>
              <a:t>Εισηγείται στο Δ.Σ. τα σχέδια κανονιστικών αποφάσεων </a:t>
            </a:r>
          </a:p>
          <a:p>
            <a:pPr eaLnBrk="1" hangingPunct="1"/>
            <a:r>
              <a:rPr lang="el-GR" sz="2400" smtClean="0"/>
              <a:t>αποφασίζει για προσφυγές, ένδικα βοηθήματα/μέσα  </a:t>
            </a:r>
          </a:p>
          <a:p>
            <a:pPr eaLnBrk="1" hangingPunct="1">
              <a:buFont typeface="Wingdings" pitchFamily="2" charset="2"/>
              <a:buNone/>
            </a:pPr>
            <a:endParaRPr lang="el-GR" sz="240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a:xfrm>
            <a:off x="1116013" y="188913"/>
            <a:ext cx="7793037" cy="1462087"/>
          </a:xfrm>
        </p:spPr>
        <p:txBody>
          <a:bodyPr/>
          <a:lstStyle/>
          <a:p>
            <a:pPr eaLnBrk="1" hangingPunct="1"/>
            <a:r>
              <a:rPr lang="el-GR" sz="3200" smtClean="0"/>
              <a:t>Επιτροπή Ποιότητας Ζωής</a:t>
            </a:r>
          </a:p>
        </p:txBody>
      </p:sp>
      <p:sp>
        <p:nvSpPr>
          <p:cNvPr id="54274" name="Rectangle 3"/>
          <p:cNvSpPr>
            <a:spLocks noGrp="1" noChangeArrowheads="1"/>
          </p:cNvSpPr>
          <p:nvPr>
            <p:ph type="body" idx="4294967295"/>
          </p:nvPr>
        </p:nvSpPr>
        <p:spPr>
          <a:xfrm>
            <a:off x="0" y="1628775"/>
            <a:ext cx="9144000" cy="5229225"/>
          </a:xfrm>
        </p:spPr>
        <p:txBody>
          <a:bodyPr/>
          <a:lstStyle/>
          <a:p>
            <a:pPr eaLnBrk="1" hangingPunct="1">
              <a:lnSpc>
                <a:spcPct val="90000"/>
              </a:lnSpc>
            </a:pPr>
            <a:r>
              <a:rPr lang="el-GR" smtClean="0"/>
              <a:t>αποφασιστικές και εισηγητικές αρμοδιότητες σε θέματα ποιότητας ζωής, περιβαλλοντικά και πολεοδομικά.</a:t>
            </a:r>
          </a:p>
          <a:p>
            <a:pPr eaLnBrk="1" hangingPunct="1">
              <a:lnSpc>
                <a:spcPct val="90000"/>
              </a:lnSpc>
            </a:pPr>
            <a:r>
              <a:rPr lang="el-GR" smtClean="0"/>
              <a:t>προέγκριση για καταστήματα και επιχειρήσεις κατόπιν προελέγχου (εκτός δημ. κοινότητες)</a:t>
            </a:r>
          </a:p>
          <a:p>
            <a:pPr eaLnBrk="1" hangingPunct="1">
              <a:lnSpc>
                <a:spcPct val="90000"/>
              </a:lnSpc>
            </a:pPr>
            <a:r>
              <a:rPr lang="el-GR" smtClean="0"/>
              <a:t>ανάκληση-οριστική αφαίρεση άδειας ίδρυσης και λειτουργίας καταστημάτων και επιχειρήσεων </a:t>
            </a:r>
          </a:p>
          <a:p>
            <a:pPr eaLnBrk="1" hangingPunct="1">
              <a:lnSpc>
                <a:spcPct val="90000"/>
              </a:lnSpc>
            </a:pPr>
            <a:r>
              <a:rPr lang="el-GR" smtClean="0"/>
              <a:t>χορήγηση-ανάκληση άδειας λειτουργίας μουσικής </a:t>
            </a:r>
          </a:p>
          <a:p>
            <a:pPr eaLnBrk="1" hangingPunct="1">
              <a:lnSpc>
                <a:spcPct val="90000"/>
              </a:lnSpc>
            </a:pPr>
            <a:r>
              <a:rPr lang="el-GR" smtClean="0"/>
              <a:t>εισηγείται στο Δ.Σ. θέματα καθορισμού χρήσεων γής, πολεοδομικών μελετών, ανάπλασης περιοχών κ.ά.  </a:t>
            </a:r>
          </a:p>
          <a:p>
            <a:pPr eaLnBrk="1" hangingPunct="1">
              <a:lnSpc>
                <a:spcPct val="90000"/>
              </a:lnSpc>
            </a:pPr>
            <a:r>
              <a:rPr lang="el-GR" smtClean="0"/>
              <a:t>εισηγείται στο Δ.Σ. χωροθέτηση κοιμητηρίων και κέντρων αποτέφρωσης</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1116013" y="188913"/>
            <a:ext cx="7793037" cy="1462087"/>
          </a:xfrm>
        </p:spPr>
        <p:txBody>
          <a:bodyPr/>
          <a:lstStyle/>
          <a:p>
            <a:pPr algn="ctr" eaLnBrk="1" hangingPunct="1"/>
            <a:r>
              <a:rPr lang="el-GR" sz="3200" smtClean="0"/>
              <a:t>Το δήμαρχο επικουρούν οι αντιδήμαρχοι</a:t>
            </a:r>
            <a:r>
              <a:rPr lang="en-US" sz="3200" smtClean="0"/>
              <a:t>:</a:t>
            </a:r>
            <a:endParaRPr lang="el-GR" sz="3200" smtClean="0"/>
          </a:p>
        </p:txBody>
      </p:sp>
      <p:sp>
        <p:nvSpPr>
          <p:cNvPr id="55298" name="Rectangle 3"/>
          <p:cNvSpPr>
            <a:spLocks noGrp="1" noChangeArrowheads="1"/>
          </p:cNvSpPr>
          <p:nvPr>
            <p:ph type="body" idx="4294967295"/>
          </p:nvPr>
        </p:nvSpPr>
        <p:spPr>
          <a:xfrm>
            <a:off x="0" y="1268413"/>
            <a:ext cx="9144000" cy="5589587"/>
          </a:xfrm>
        </p:spPr>
        <p:txBody>
          <a:bodyPr/>
          <a:lstStyle/>
          <a:p>
            <a:pPr eaLnBrk="1" hangingPunct="1">
              <a:buFontTx/>
              <a:buNone/>
            </a:pPr>
            <a:r>
              <a:rPr lang="el-GR" sz="2400" smtClean="0"/>
              <a:t>Αντιδήμαρχοι είναι οι σύμβουλοι της πλειοψηφίας που ορίζει ο δήμαρχος </a:t>
            </a:r>
          </a:p>
          <a:p>
            <a:pPr eaLnBrk="1" hangingPunct="1">
              <a:buFontTx/>
              <a:buNone/>
            </a:pPr>
            <a:endParaRPr lang="el-GR" sz="2400" smtClean="0"/>
          </a:p>
          <a:p>
            <a:pPr eaLnBrk="1" hangingPunct="1">
              <a:buFontTx/>
              <a:buChar char="•"/>
            </a:pPr>
            <a:r>
              <a:rPr lang="el-GR" sz="2400" smtClean="0"/>
              <a:t>Η θητεία τους δεν μπορεί να είναι μικρότερη των 2,5 ετών. Κατά την διάρκεια της θητείας τους δεν μπορούν να εκλεγούν μέλη του προεδρείου του Δ.Σ. </a:t>
            </a:r>
          </a:p>
          <a:p>
            <a:pPr eaLnBrk="1" hangingPunct="1">
              <a:buFontTx/>
              <a:buChar char="•"/>
            </a:pPr>
            <a:r>
              <a:rPr lang="el-GR" sz="2400" smtClean="0"/>
              <a:t>Ανάκληση αντιδημάρχου πριν την λήξη της θητείας του είναι δυνατή με ειδικά αιτιολογημένη απόφαση Δημάρχου </a:t>
            </a:r>
          </a:p>
          <a:p>
            <a:pPr eaLnBrk="1" hangingPunct="1">
              <a:buFontTx/>
              <a:buChar char="•"/>
            </a:pPr>
            <a:r>
              <a:rPr lang="el-GR" sz="2400" smtClean="0"/>
              <a:t>στους αντιδημάρχους ο δήμαρχος  μεταβιβάζει την άσκηση αρμοδιοτήτων καθ’ ύλην (υποχρεωτικά και για διαφάνεια- ηλ. Διακυβέρνηση) και κατά τόπο.</a:t>
            </a:r>
          </a:p>
          <a:p>
            <a:pPr eaLnBrk="1" hangingPunct="1">
              <a:buFontTx/>
              <a:buChar char="•"/>
            </a:pPr>
            <a:r>
              <a:rPr lang="el-GR" sz="2400" smtClean="0"/>
              <a:t>Κατά τόπο: λειτουργία τοπικών υπηρεσιών, εξέλιξη έργων, υπογραφή βεβαιώσεων-πιστοποιητικών, συνεργασία με προέδρους δημοτικών/τοπικών κοινοτήτων </a:t>
            </a:r>
          </a:p>
          <a:p>
            <a:pPr eaLnBrk="1" hangingPunct="1">
              <a:buFontTx/>
              <a:buChar char="•"/>
            </a:pPr>
            <a:endParaRPr lang="el-GR" sz="240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0" y="188913"/>
            <a:ext cx="8909050" cy="1462087"/>
          </a:xfrm>
        </p:spPr>
        <p:txBody>
          <a:bodyPr/>
          <a:lstStyle/>
          <a:p>
            <a:pPr eaLnBrk="1" hangingPunct="1"/>
            <a:r>
              <a:rPr lang="el-GR" sz="3200" smtClean="0"/>
              <a:t>Θεσμοί Διαβούλευσης- Διαφάνειας και Συμμετοχής </a:t>
            </a:r>
          </a:p>
        </p:txBody>
      </p:sp>
      <p:sp>
        <p:nvSpPr>
          <p:cNvPr id="56322" name="Rectangle 3"/>
          <p:cNvSpPr>
            <a:spLocks noGrp="1" noChangeArrowheads="1"/>
          </p:cNvSpPr>
          <p:nvPr>
            <p:ph type="body" idx="4294967295"/>
          </p:nvPr>
        </p:nvSpPr>
        <p:spPr>
          <a:xfrm>
            <a:off x="0" y="1412875"/>
            <a:ext cx="9144000" cy="5445125"/>
          </a:xfrm>
        </p:spPr>
        <p:txBody>
          <a:bodyPr/>
          <a:lstStyle/>
          <a:p>
            <a:pPr eaLnBrk="1" hangingPunct="1"/>
            <a:endParaRPr lang="el-GR" smtClean="0"/>
          </a:p>
          <a:p>
            <a:pPr eaLnBrk="1" hangingPunct="1"/>
            <a:r>
              <a:rPr lang="el-GR" smtClean="0"/>
              <a:t>Δημοτική Επιτροπή Διαβούλευσης</a:t>
            </a:r>
          </a:p>
          <a:p>
            <a:pPr eaLnBrk="1" hangingPunct="1">
              <a:buFont typeface="Wingdings" pitchFamily="2" charset="2"/>
              <a:buNone/>
            </a:pPr>
            <a:endParaRPr lang="el-GR" smtClean="0"/>
          </a:p>
          <a:p>
            <a:pPr eaLnBrk="1" hangingPunct="1"/>
            <a:r>
              <a:rPr lang="el-GR" smtClean="0"/>
              <a:t>Συμπαραστάτης του Δημότη και της Επιχείρησης</a:t>
            </a:r>
          </a:p>
          <a:p>
            <a:pPr eaLnBrk="1" hangingPunct="1">
              <a:buFont typeface="Wingdings" pitchFamily="2" charset="2"/>
              <a:buNone/>
            </a:pPr>
            <a:endParaRPr lang="el-GR" smtClean="0"/>
          </a:p>
          <a:p>
            <a:pPr eaLnBrk="1" hangingPunct="1"/>
            <a:r>
              <a:rPr lang="el-GR" smtClean="0"/>
              <a:t>Συμβούλιο Ένταξης Μεταναστών</a:t>
            </a:r>
          </a:p>
          <a:p>
            <a:pPr eaLnBrk="1" hangingPunct="1">
              <a:buFont typeface="Wingdings" pitchFamily="2" charset="2"/>
              <a:buNone/>
            </a:pPr>
            <a:endParaRPr lang="el-GR" smtClean="0"/>
          </a:p>
          <a:p>
            <a:pPr eaLnBrk="1" hangingPunct="1"/>
            <a:r>
              <a:rPr lang="el-GR" smtClean="0"/>
              <a:t>Συνέλευση κατοίκων τοπικής κοινότητας</a:t>
            </a:r>
          </a:p>
          <a:p>
            <a:pPr eaLnBrk="1" hangingPunct="1"/>
            <a:endParaRPr lang="el-GR" smtClean="0"/>
          </a:p>
          <a:p>
            <a:pPr eaLnBrk="1" hangingPunct="1"/>
            <a:r>
              <a:rPr lang="el-GR" smtClean="0"/>
              <a:t>Υποχρεωτική ανάρτηση αποφάσεων στο διαδίκτυο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11188" y="0"/>
            <a:ext cx="8532812" cy="1484313"/>
          </a:xfrm>
        </p:spPr>
        <p:txBody>
          <a:bodyPr/>
          <a:lstStyle/>
          <a:p>
            <a:pPr algn="ctr"/>
            <a:r>
              <a:rPr lang="el-GR" smtClean="0"/>
              <a:t>        </a:t>
            </a:r>
            <a:r>
              <a:rPr lang="el-GR" b="1" smtClean="0"/>
              <a:t>Γνώση και καινοτομία</a:t>
            </a:r>
            <a:r>
              <a:rPr lang="el-GR" smtClean="0"/>
              <a:t> </a:t>
            </a:r>
          </a:p>
        </p:txBody>
      </p:sp>
      <p:sp>
        <p:nvSpPr>
          <p:cNvPr id="20482" name="Rectangle 3"/>
          <p:cNvSpPr>
            <a:spLocks noGrp="1" noChangeArrowheads="1"/>
          </p:cNvSpPr>
          <p:nvPr>
            <p:ph type="body" idx="1"/>
          </p:nvPr>
        </p:nvSpPr>
        <p:spPr>
          <a:xfrm>
            <a:off x="611188" y="1484313"/>
            <a:ext cx="8532812" cy="5373687"/>
          </a:xfrm>
        </p:spPr>
        <p:txBody>
          <a:bodyPr/>
          <a:lstStyle/>
          <a:p>
            <a:pPr>
              <a:lnSpc>
                <a:spcPct val="90000"/>
              </a:lnSpc>
            </a:pPr>
            <a:r>
              <a:rPr lang="el-GR" smtClean="0"/>
              <a:t>Επιστημονική και επαγγελματική γνώση </a:t>
            </a:r>
          </a:p>
          <a:p>
            <a:pPr>
              <a:lnSpc>
                <a:spcPct val="90000"/>
              </a:lnSpc>
            </a:pPr>
            <a:r>
              <a:rPr lang="el-GR" smtClean="0"/>
              <a:t>Γνώση καθοδήγησης και συντονισμού </a:t>
            </a:r>
          </a:p>
          <a:p>
            <a:pPr>
              <a:lnSpc>
                <a:spcPct val="90000"/>
              </a:lnSpc>
            </a:pPr>
            <a:r>
              <a:rPr lang="el-GR" smtClean="0"/>
              <a:t>Γνώση συγκεκριμένων καθηκόντων </a:t>
            </a:r>
          </a:p>
          <a:p>
            <a:pPr>
              <a:lnSpc>
                <a:spcPct val="90000"/>
              </a:lnSpc>
            </a:pPr>
            <a:r>
              <a:rPr lang="el-GR" smtClean="0"/>
              <a:t>Θεσμική Γνώση </a:t>
            </a:r>
          </a:p>
          <a:p>
            <a:pPr>
              <a:lnSpc>
                <a:spcPct val="90000"/>
              </a:lnSpc>
              <a:buFont typeface="Wingdings" pitchFamily="2" charset="2"/>
              <a:buNone/>
            </a:pPr>
            <a:endParaRPr lang="el-GR" smtClean="0"/>
          </a:p>
          <a:p>
            <a:pPr>
              <a:lnSpc>
                <a:spcPct val="90000"/>
              </a:lnSpc>
              <a:buFont typeface="Wingdings" pitchFamily="2" charset="2"/>
              <a:buNone/>
            </a:pPr>
            <a:endParaRPr lang="el-GR" smtClean="0"/>
          </a:p>
          <a:p>
            <a:pPr>
              <a:lnSpc>
                <a:spcPct val="90000"/>
              </a:lnSpc>
            </a:pPr>
            <a:r>
              <a:rPr lang="el-GR" smtClean="0"/>
              <a:t>Καινοτομία ως προς διοικητικές μεθόδους και πρακτικές </a:t>
            </a:r>
          </a:p>
          <a:p>
            <a:pPr>
              <a:lnSpc>
                <a:spcPct val="90000"/>
              </a:lnSpc>
            </a:pPr>
            <a:r>
              <a:rPr lang="el-GR" smtClean="0"/>
              <a:t>Καινοτομική ηγεσία </a:t>
            </a:r>
          </a:p>
          <a:p>
            <a:pPr>
              <a:lnSpc>
                <a:spcPct val="90000"/>
              </a:lnSpc>
            </a:pPr>
            <a:r>
              <a:rPr lang="el-GR" smtClean="0"/>
              <a:t>Καινοτόμες δημόσιες πολιτικές</a:t>
            </a:r>
          </a:p>
          <a:p>
            <a:pPr>
              <a:lnSpc>
                <a:spcPct val="90000"/>
              </a:lnSpc>
            </a:pPr>
            <a:r>
              <a:rPr lang="el-GR" smtClean="0"/>
              <a:t>Καινοτομική αξιοποίηση τεχνολογίας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1116013" y="188913"/>
            <a:ext cx="7793037" cy="1462087"/>
          </a:xfrm>
        </p:spPr>
        <p:txBody>
          <a:bodyPr/>
          <a:lstStyle/>
          <a:p>
            <a:pPr eaLnBrk="1" hangingPunct="1"/>
            <a:r>
              <a:rPr lang="el-GR" sz="3600" b="1" smtClean="0"/>
              <a:t>Οι νέες αρμοδιότητες των Δήμων</a:t>
            </a:r>
          </a:p>
        </p:txBody>
      </p:sp>
      <p:sp>
        <p:nvSpPr>
          <p:cNvPr id="57346" name="Rectangle 3"/>
          <p:cNvSpPr>
            <a:spLocks noGrp="1" noChangeArrowheads="1"/>
          </p:cNvSpPr>
          <p:nvPr>
            <p:ph type="body" idx="4294967295"/>
          </p:nvPr>
        </p:nvSpPr>
        <p:spPr>
          <a:xfrm>
            <a:off x="457200" y="1643063"/>
            <a:ext cx="8229600" cy="4930775"/>
          </a:xfrm>
        </p:spPr>
        <p:txBody>
          <a:bodyPr/>
          <a:lstStyle/>
          <a:p>
            <a:pPr eaLnBrk="1" hangingPunct="1">
              <a:lnSpc>
                <a:spcPct val="80000"/>
              </a:lnSpc>
              <a:buFont typeface="Georgia" pitchFamily="18" charset="0"/>
              <a:buNone/>
            </a:pPr>
            <a:r>
              <a:rPr lang="el-GR" smtClean="0"/>
              <a:t>Οι νέες αρμοδιότητες μεταφέρθηκαν κυρίως από τις Νομαρχιακές Αυτοδιοικήσεις</a:t>
            </a:r>
          </a:p>
          <a:p>
            <a:pPr eaLnBrk="1" hangingPunct="1">
              <a:lnSpc>
                <a:spcPct val="80000"/>
              </a:lnSpc>
              <a:buFont typeface="Georgia" pitchFamily="18" charset="0"/>
              <a:buNone/>
            </a:pPr>
            <a:endParaRPr lang="el-GR" smtClean="0"/>
          </a:p>
          <a:p>
            <a:pPr eaLnBrk="1" hangingPunct="1">
              <a:lnSpc>
                <a:spcPct val="80000"/>
              </a:lnSpc>
              <a:buFont typeface="Georgia" pitchFamily="18" charset="0"/>
              <a:buNone/>
            </a:pPr>
            <a:r>
              <a:rPr lang="el-GR" smtClean="0"/>
              <a:t>Αφορούν τους τομείς </a:t>
            </a:r>
            <a:r>
              <a:rPr lang="en-US" smtClean="0"/>
              <a:t>:</a:t>
            </a:r>
            <a:endParaRPr lang="el-GR" smtClean="0"/>
          </a:p>
          <a:p>
            <a:pPr eaLnBrk="1" hangingPunct="1">
              <a:lnSpc>
                <a:spcPct val="80000"/>
              </a:lnSpc>
              <a:buFont typeface="Georgia" pitchFamily="18" charset="0"/>
              <a:buNone/>
            </a:pPr>
            <a:endParaRPr lang="el-GR" smtClean="0"/>
          </a:p>
          <a:p>
            <a:pPr eaLnBrk="1" hangingPunct="1">
              <a:lnSpc>
                <a:spcPct val="80000"/>
              </a:lnSpc>
            </a:pPr>
            <a:r>
              <a:rPr lang="el-GR" smtClean="0">
                <a:solidFill>
                  <a:schemeClr val="folHlink"/>
                </a:solidFill>
              </a:rPr>
              <a:t>Πολεοδομίας, </a:t>
            </a:r>
          </a:p>
          <a:p>
            <a:pPr eaLnBrk="1" hangingPunct="1">
              <a:lnSpc>
                <a:spcPct val="80000"/>
              </a:lnSpc>
            </a:pPr>
            <a:r>
              <a:rPr lang="el-GR" smtClean="0">
                <a:solidFill>
                  <a:schemeClr val="folHlink"/>
                </a:solidFill>
              </a:rPr>
              <a:t>Πρόνοιας, </a:t>
            </a:r>
          </a:p>
          <a:p>
            <a:pPr eaLnBrk="1" hangingPunct="1">
              <a:lnSpc>
                <a:spcPct val="80000"/>
              </a:lnSpc>
            </a:pPr>
            <a:r>
              <a:rPr lang="el-GR" smtClean="0">
                <a:solidFill>
                  <a:schemeClr val="folHlink"/>
                </a:solidFill>
              </a:rPr>
              <a:t>Προστασίας της δημόσιας υγείας, </a:t>
            </a:r>
          </a:p>
          <a:p>
            <a:pPr eaLnBrk="1" hangingPunct="1">
              <a:lnSpc>
                <a:spcPct val="80000"/>
              </a:lnSpc>
            </a:pPr>
            <a:r>
              <a:rPr lang="el-GR" smtClean="0">
                <a:solidFill>
                  <a:schemeClr val="folHlink"/>
                </a:solidFill>
              </a:rPr>
              <a:t>Γεωργίας, κτηνοτροφίας, &amp; αλιείας </a:t>
            </a:r>
          </a:p>
          <a:p>
            <a:pPr eaLnBrk="1" hangingPunct="1">
              <a:lnSpc>
                <a:spcPct val="80000"/>
              </a:lnSpc>
            </a:pPr>
            <a:r>
              <a:rPr lang="el-GR" smtClean="0">
                <a:solidFill>
                  <a:schemeClr val="folHlink"/>
                </a:solidFill>
              </a:rPr>
              <a:t>Παιδείας, πολιτισμού &amp; αθλητισμού</a:t>
            </a:r>
          </a:p>
          <a:p>
            <a:pPr eaLnBrk="1" hangingPunct="1">
              <a:lnSpc>
                <a:spcPct val="80000"/>
              </a:lnSpc>
            </a:pPr>
            <a:r>
              <a:rPr lang="el-GR" smtClean="0">
                <a:solidFill>
                  <a:schemeClr val="folHlink"/>
                </a:solidFill>
              </a:rPr>
              <a:t>Εμπορίου</a:t>
            </a:r>
          </a:p>
          <a:p>
            <a:pPr eaLnBrk="1" hangingPunct="1">
              <a:lnSpc>
                <a:spcPct val="80000"/>
              </a:lnSpc>
            </a:pPr>
            <a:endParaRPr lang="el-GR" smtClean="0">
              <a:solidFill>
                <a:schemeClr val="folHlink"/>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a:xfrm>
            <a:off x="0" y="333375"/>
            <a:ext cx="9144000" cy="1366838"/>
          </a:xfrm>
        </p:spPr>
        <p:txBody>
          <a:bodyPr/>
          <a:lstStyle/>
          <a:p>
            <a:pPr eaLnBrk="1" hangingPunct="1"/>
            <a:r>
              <a:rPr lang="el-GR" sz="3600" b="1" i="1" smtClean="0"/>
              <a:t>Τομείς αρμοδιοτήτων του Δήμου μετά τον Καλλικράτη</a:t>
            </a:r>
          </a:p>
        </p:txBody>
      </p:sp>
      <p:sp>
        <p:nvSpPr>
          <p:cNvPr id="58370" name="Rectangle 3"/>
          <p:cNvSpPr>
            <a:spLocks noGrp="1"/>
          </p:cNvSpPr>
          <p:nvPr>
            <p:ph type="body" idx="1"/>
          </p:nvPr>
        </p:nvSpPr>
        <p:spPr>
          <a:xfrm>
            <a:off x="0" y="1628775"/>
            <a:ext cx="9144000" cy="5229225"/>
          </a:xfrm>
        </p:spPr>
        <p:txBody>
          <a:bodyPr/>
          <a:lstStyle/>
          <a:p>
            <a:pPr eaLnBrk="1" hangingPunct="1">
              <a:lnSpc>
                <a:spcPct val="90000"/>
              </a:lnSpc>
            </a:pPr>
            <a:endParaRPr lang="el-GR" smtClean="0"/>
          </a:p>
          <a:p>
            <a:pPr eaLnBrk="1" hangingPunct="1">
              <a:lnSpc>
                <a:spcPct val="90000"/>
              </a:lnSpc>
            </a:pPr>
            <a:r>
              <a:rPr lang="el-GR" smtClean="0"/>
              <a:t>Ανάπτυξης </a:t>
            </a:r>
            <a:r>
              <a:rPr lang="el-GR" i="1" smtClean="0"/>
              <a:t>(23) </a:t>
            </a:r>
          </a:p>
          <a:p>
            <a:pPr eaLnBrk="1" hangingPunct="1">
              <a:lnSpc>
                <a:spcPct val="90000"/>
              </a:lnSpc>
            </a:pPr>
            <a:r>
              <a:rPr lang="el-GR" smtClean="0"/>
              <a:t>Περιβάλλοντος </a:t>
            </a:r>
            <a:r>
              <a:rPr lang="el-GR" i="1" smtClean="0"/>
              <a:t>(16)</a:t>
            </a:r>
            <a:r>
              <a:rPr lang="el-GR" smtClean="0"/>
              <a:t> + </a:t>
            </a:r>
            <a:r>
              <a:rPr lang="el-GR" b="1" smtClean="0"/>
              <a:t>16</a:t>
            </a:r>
          </a:p>
          <a:p>
            <a:pPr eaLnBrk="1" hangingPunct="1">
              <a:lnSpc>
                <a:spcPct val="90000"/>
              </a:lnSpc>
            </a:pPr>
            <a:r>
              <a:rPr lang="el-GR" smtClean="0"/>
              <a:t>Ποιότητας ζωής των πολιτών και εύρυθμης λειτουργίας των πόλεων </a:t>
            </a:r>
            <a:r>
              <a:rPr lang="el-GR" i="1" smtClean="0"/>
              <a:t>(40) </a:t>
            </a:r>
            <a:r>
              <a:rPr lang="el-GR" b="1" smtClean="0"/>
              <a:t>+ 14</a:t>
            </a:r>
            <a:endParaRPr lang="el-GR" i="1" smtClean="0"/>
          </a:p>
          <a:p>
            <a:pPr eaLnBrk="1" hangingPunct="1">
              <a:lnSpc>
                <a:spcPct val="90000"/>
              </a:lnSpc>
            </a:pPr>
            <a:r>
              <a:rPr lang="el-GR" smtClean="0"/>
              <a:t>Απασχόλησης (4) </a:t>
            </a:r>
          </a:p>
          <a:p>
            <a:pPr eaLnBrk="1" hangingPunct="1">
              <a:lnSpc>
                <a:spcPct val="90000"/>
              </a:lnSpc>
            </a:pPr>
            <a:r>
              <a:rPr lang="el-GR" smtClean="0"/>
              <a:t>Κοινωνικής προστασίας και αλληλεγγύης </a:t>
            </a:r>
            <a:r>
              <a:rPr lang="el-GR" i="1" smtClean="0"/>
              <a:t>(15)</a:t>
            </a:r>
            <a:r>
              <a:rPr lang="el-GR" b="1" i="1" smtClean="0"/>
              <a:t>+ </a:t>
            </a:r>
            <a:r>
              <a:rPr lang="el-GR" b="1" smtClean="0"/>
              <a:t>19</a:t>
            </a:r>
          </a:p>
          <a:p>
            <a:pPr eaLnBrk="1" hangingPunct="1">
              <a:lnSpc>
                <a:spcPct val="90000"/>
              </a:lnSpc>
            </a:pPr>
            <a:r>
              <a:rPr lang="el-GR" smtClean="0"/>
              <a:t>Παιδείας, πολιτισμού και αθλητισμού </a:t>
            </a:r>
            <a:r>
              <a:rPr lang="el-GR" i="1" smtClean="0"/>
              <a:t>(31) </a:t>
            </a:r>
            <a:r>
              <a:rPr lang="el-GR" b="1" smtClean="0"/>
              <a:t>+19</a:t>
            </a:r>
          </a:p>
          <a:p>
            <a:pPr eaLnBrk="1" hangingPunct="1">
              <a:lnSpc>
                <a:spcPct val="90000"/>
              </a:lnSpc>
            </a:pPr>
            <a:r>
              <a:rPr lang="el-GR" b="1" smtClean="0"/>
              <a:t>Αγροτικής Ανάπτυξης, Κτηνοτροφίας, </a:t>
            </a:r>
          </a:p>
          <a:p>
            <a:pPr eaLnBrk="1" hangingPunct="1">
              <a:lnSpc>
                <a:spcPct val="90000"/>
              </a:lnSpc>
              <a:buFont typeface="Georgia" pitchFamily="18" charset="0"/>
              <a:buNone/>
            </a:pPr>
            <a:r>
              <a:rPr lang="el-GR" b="1" smtClean="0"/>
              <a:t>    Αλιείας + 7</a:t>
            </a:r>
            <a:endParaRPr lang="el-GR" smtClean="0"/>
          </a:p>
          <a:p>
            <a:pPr eaLnBrk="1" hangingPunct="1">
              <a:lnSpc>
                <a:spcPct val="90000"/>
              </a:lnSpc>
            </a:pPr>
            <a:r>
              <a:rPr lang="el-GR" smtClean="0"/>
              <a:t>Πολιτικής προστασίας </a:t>
            </a:r>
            <a:r>
              <a:rPr lang="el-GR" i="1" smtClean="0"/>
              <a:t>(6)</a:t>
            </a:r>
            <a:r>
              <a:rPr lang="el-GR" smtClean="0"/>
              <a:t> </a:t>
            </a:r>
            <a:endParaRPr lang="en-US" smtClean="0"/>
          </a:p>
          <a:p>
            <a:pPr eaLnBrk="1" hangingPunct="1">
              <a:lnSpc>
                <a:spcPct val="90000"/>
              </a:lnSpc>
            </a:pPr>
            <a:r>
              <a:rPr lang="el-GR" smtClean="0"/>
              <a:t>Κρατικών Υποθέσεων </a:t>
            </a:r>
            <a:r>
              <a:rPr lang="el-GR" i="1" smtClean="0"/>
              <a:t>(57)</a:t>
            </a:r>
            <a:r>
              <a:rPr lang="el-GR" smtClean="0"/>
              <a:t> </a:t>
            </a:r>
            <a:r>
              <a:rPr lang="el-GR" b="1" smtClean="0"/>
              <a:t>+ 17</a:t>
            </a:r>
          </a:p>
          <a:p>
            <a:pPr eaLnBrk="1" hangingPunct="1">
              <a:lnSpc>
                <a:spcPct val="90000"/>
              </a:lnSpc>
              <a:buFont typeface="Georgia" pitchFamily="18" charset="0"/>
              <a:buNone/>
            </a:pPr>
            <a:endParaRPr lang="el-GR" b="1"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755650" y="260350"/>
            <a:ext cx="7859713" cy="1135063"/>
          </a:xfrm>
        </p:spPr>
        <p:txBody>
          <a:bodyPr/>
          <a:lstStyle/>
          <a:p>
            <a:r>
              <a:rPr lang="el-GR" sz="2300" b="1" smtClean="0"/>
              <a:t>Αλλαγές στην κατανομή αρμοδιοτήτων ανά διοικητικό επίπεδο και τομέα πριν και μετά τον Καλλικράτη (Δήμοι)</a:t>
            </a:r>
          </a:p>
        </p:txBody>
      </p:sp>
      <p:pic>
        <p:nvPicPr>
          <p:cNvPr id="59394" name="Picture 3"/>
          <p:cNvPicPr>
            <a:picLocks noGrp="1" noChangeAspect="1" noChangeArrowheads="1"/>
          </p:cNvPicPr>
          <p:nvPr>
            <p:ph type="body" idx="1"/>
          </p:nvPr>
        </p:nvPicPr>
        <p:blipFill>
          <a:blip r:embed="rId3"/>
          <a:srcRect/>
          <a:stretch>
            <a:fillRect/>
          </a:stretch>
        </p:blipFill>
        <p:spPr>
          <a:xfrm>
            <a:off x="746125" y="2689225"/>
            <a:ext cx="7777163" cy="3751263"/>
          </a:xfrm>
        </p:spPr>
      </p:pic>
      <p:pic>
        <p:nvPicPr>
          <p:cNvPr id="59395" name="Picture 4" descr="auto0"/>
          <p:cNvPicPr>
            <a:picLocks noChangeAspect="1" noChangeArrowheads="1"/>
          </p:cNvPicPr>
          <p:nvPr/>
        </p:nvPicPr>
        <p:blipFill>
          <a:blip r:embed="rId4"/>
          <a:srcRect/>
          <a:stretch>
            <a:fillRect/>
          </a:stretch>
        </p:blipFill>
        <p:spPr bwMode="auto">
          <a:xfrm>
            <a:off x="8669338" y="0"/>
            <a:ext cx="474662" cy="841375"/>
          </a:xfrm>
          <a:prstGeom prst="rect">
            <a:avLst/>
          </a:prstGeom>
          <a:blipFill dpi="0" rotWithShape="1">
            <a:blip r:embed="rId5"/>
            <a:srcRect/>
            <a:tile tx="0" ty="0" sx="100000" sy="100000" flip="none" algn="tl"/>
          </a:blipFill>
          <a:ln w="9525">
            <a:solidFill>
              <a:srgbClr val="C0C0C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0" y="404813"/>
            <a:ext cx="8686800" cy="792162"/>
          </a:xfrm>
        </p:spPr>
        <p:txBody>
          <a:bodyPr/>
          <a:lstStyle/>
          <a:p>
            <a:r>
              <a:rPr lang="el-GR" sz="2300" b="1" smtClean="0"/>
              <a:t>Διάγραμμα ροής διαδικασίας για αδειοδότηση Κ.Υ.Ε.</a:t>
            </a:r>
          </a:p>
        </p:txBody>
      </p:sp>
      <p:pic>
        <p:nvPicPr>
          <p:cNvPr id="61442" name="Picture 3"/>
          <p:cNvPicPr>
            <a:picLocks noGrp="1" noChangeAspect="1" noChangeArrowheads="1"/>
          </p:cNvPicPr>
          <p:nvPr>
            <p:ph type="body" idx="1"/>
          </p:nvPr>
        </p:nvPicPr>
        <p:blipFill>
          <a:blip r:embed="rId3"/>
          <a:srcRect/>
          <a:stretch>
            <a:fillRect/>
          </a:stretch>
        </p:blipFill>
        <p:spPr>
          <a:xfrm>
            <a:off x="827088" y="1628775"/>
            <a:ext cx="7848600" cy="5364163"/>
          </a:xfrm>
        </p:spPr>
      </p:pic>
      <p:pic>
        <p:nvPicPr>
          <p:cNvPr id="61443" name="Picture 4" descr="auto0"/>
          <p:cNvPicPr>
            <a:picLocks noChangeAspect="1" noChangeArrowheads="1"/>
          </p:cNvPicPr>
          <p:nvPr/>
        </p:nvPicPr>
        <p:blipFill>
          <a:blip r:embed="rId4"/>
          <a:srcRect/>
          <a:stretch>
            <a:fillRect/>
          </a:stretch>
        </p:blipFill>
        <p:spPr bwMode="auto">
          <a:xfrm>
            <a:off x="8669338" y="0"/>
            <a:ext cx="474662" cy="841375"/>
          </a:xfrm>
          <a:prstGeom prst="rect">
            <a:avLst/>
          </a:prstGeom>
          <a:blipFill dpi="0" rotWithShape="1">
            <a:blip r:embed="rId5"/>
            <a:srcRect/>
            <a:tile tx="0" ty="0" sx="100000" sy="100000" flip="none" algn="tl"/>
          </a:blipFill>
          <a:ln w="9525">
            <a:solidFill>
              <a:srgbClr val="C0C0C0"/>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107950" y="115888"/>
            <a:ext cx="9251950" cy="1420812"/>
          </a:xfrm>
        </p:spPr>
        <p:txBody>
          <a:bodyPr/>
          <a:lstStyle/>
          <a:p>
            <a:pPr eaLnBrk="1" hangingPunct="1"/>
            <a:r>
              <a:rPr lang="el-GR" sz="2700" b="1" i="1" smtClean="0"/>
              <a:t>Προβλεπόμενη μεταφορά – υποστήριξη αρμοδιοτήτων σε ειδικές κατηγορίες δήμων</a:t>
            </a:r>
            <a:r>
              <a:rPr lang="el-GR" sz="2700" smtClean="0"/>
              <a:t>  (νησιωτικοί –ορεινοί)</a:t>
            </a:r>
            <a:r>
              <a:rPr lang="el-GR" sz="3600" smtClean="0"/>
              <a:t> </a:t>
            </a:r>
          </a:p>
        </p:txBody>
      </p:sp>
      <p:sp>
        <p:nvSpPr>
          <p:cNvPr id="63490" name="Rectangle 3"/>
          <p:cNvSpPr>
            <a:spLocks noGrp="1"/>
          </p:cNvSpPr>
          <p:nvPr>
            <p:ph type="body" idx="1"/>
          </p:nvPr>
        </p:nvSpPr>
        <p:spPr>
          <a:xfrm>
            <a:off x="0" y="1600200"/>
            <a:ext cx="9144000" cy="5257800"/>
          </a:xfrm>
        </p:spPr>
        <p:txBody>
          <a:bodyPr/>
          <a:lstStyle/>
          <a:p>
            <a:pPr eaLnBrk="1" hangingPunct="1">
              <a:lnSpc>
                <a:spcPct val="80000"/>
              </a:lnSpc>
            </a:pPr>
            <a:r>
              <a:rPr lang="el-GR" sz="2400" smtClean="0"/>
              <a:t> 204, Από 1.1.2013 στους </a:t>
            </a:r>
            <a:r>
              <a:rPr lang="el-GR" sz="2400" b="1" i="1" smtClean="0"/>
              <a:t>νησιωτικούς </a:t>
            </a:r>
            <a:r>
              <a:rPr lang="el-GR" sz="2400" smtClean="0"/>
              <a:t>δήμους: </a:t>
            </a:r>
          </a:p>
          <a:p>
            <a:pPr eaLnBrk="1" hangingPunct="1">
              <a:lnSpc>
                <a:spcPct val="80000"/>
              </a:lnSpc>
              <a:buFont typeface="Georgia" pitchFamily="18" charset="0"/>
              <a:buNone/>
            </a:pPr>
            <a:r>
              <a:rPr lang="el-GR" sz="2400" smtClean="0"/>
              <a:t>-Γεωργίας-Κτηνοτροφίας-Αλιείας (28), </a:t>
            </a:r>
          </a:p>
          <a:p>
            <a:pPr eaLnBrk="1" hangingPunct="1">
              <a:lnSpc>
                <a:spcPct val="80000"/>
              </a:lnSpc>
              <a:buFont typeface="Georgia" pitchFamily="18" charset="0"/>
              <a:buNone/>
            </a:pPr>
            <a:r>
              <a:rPr lang="el-GR" sz="2400" smtClean="0"/>
              <a:t>-Φυσικών Πόρων-Ενέργειας και Βιομηχανίας (10), </a:t>
            </a:r>
          </a:p>
          <a:p>
            <a:pPr eaLnBrk="1" hangingPunct="1">
              <a:lnSpc>
                <a:spcPct val="80000"/>
              </a:lnSpc>
              <a:buFont typeface="Georgia" pitchFamily="18" charset="0"/>
              <a:buNone/>
            </a:pPr>
            <a:r>
              <a:rPr lang="el-GR" sz="2400" smtClean="0"/>
              <a:t>-Απασχόλησης-Εμπορίου και Τουρισμού (4), </a:t>
            </a:r>
          </a:p>
          <a:p>
            <a:pPr eaLnBrk="1" hangingPunct="1">
              <a:lnSpc>
                <a:spcPct val="80000"/>
              </a:lnSpc>
              <a:buFont typeface="Georgia" pitchFamily="18" charset="0"/>
              <a:buNone/>
            </a:pPr>
            <a:r>
              <a:rPr lang="el-GR" sz="2400" smtClean="0"/>
              <a:t>-Μεταφορών-Επικοινωνιών (8), </a:t>
            </a:r>
          </a:p>
          <a:p>
            <a:pPr eaLnBrk="1" hangingPunct="1">
              <a:lnSpc>
                <a:spcPct val="80000"/>
              </a:lnSpc>
              <a:buFont typeface="Georgia" pitchFamily="18" charset="0"/>
              <a:buNone/>
            </a:pPr>
            <a:r>
              <a:rPr lang="el-GR" sz="2400" smtClean="0"/>
              <a:t>-Έργων-Χωροταξίας-Πολεοδομίας και Περιβάλλοντος (4), </a:t>
            </a:r>
          </a:p>
          <a:p>
            <a:pPr eaLnBrk="1" hangingPunct="1">
              <a:lnSpc>
                <a:spcPct val="80000"/>
              </a:lnSpc>
              <a:buFont typeface="Georgia" pitchFamily="18" charset="0"/>
              <a:buNone/>
            </a:pPr>
            <a:r>
              <a:rPr lang="el-GR" sz="2400" smtClean="0"/>
              <a:t>-Υγείας-Αερομεταφορά Ασθενών </a:t>
            </a:r>
          </a:p>
          <a:p>
            <a:pPr eaLnBrk="1" hangingPunct="1">
              <a:lnSpc>
                <a:spcPct val="80000"/>
              </a:lnSpc>
            </a:pPr>
            <a:r>
              <a:rPr lang="el-GR" sz="2400" smtClean="0"/>
              <a:t>206 παρ. 3 ΥΑ, διοικητική υποστήριξη από δήμο έδρας για  πρόσθετες αρμοδιότητες των νησιών που ασκούνται από 1.1.2013</a:t>
            </a:r>
          </a:p>
          <a:p>
            <a:pPr eaLnBrk="1" hangingPunct="1">
              <a:lnSpc>
                <a:spcPct val="80000"/>
              </a:lnSpc>
            </a:pPr>
            <a:r>
              <a:rPr lang="el-GR" sz="2400" smtClean="0"/>
              <a:t>206 παρ. 4, δυνατότητα εξαίρεσης με απόφαση Γ.Γ. ΑΠΔ από διοικητική υποστήριξη μετά από εξασφάλιση υποδομής και προσωπικού </a:t>
            </a:r>
          </a:p>
          <a:p>
            <a:pPr eaLnBrk="1" hangingPunct="1">
              <a:lnSpc>
                <a:spcPct val="80000"/>
              </a:lnSpc>
            </a:pPr>
            <a:r>
              <a:rPr lang="el-GR" sz="2400" smtClean="0"/>
              <a:t>209 παρ. 4  ΥΑ απόφαση για διοικητική υποστήριξη </a:t>
            </a:r>
            <a:r>
              <a:rPr lang="el-GR" sz="2400" b="1" i="1" smtClean="0"/>
              <a:t>ορεινού </a:t>
            </a:r>
            <a:r>
              <a:rPr lang="el-GR" sz="2400" b="1" smtClean="0"/>
              <a:t> </a:t>
            </a:r>
            <a:r>
              <a:rPr lang="el-GR" sz="2400" smtClean="0"/>
              <a:t>δήμου από εγγύτερο μη ορεινό, δυνατότητα εξαίρεσης όπως 206 παρ. 4 </a:t>
            </a:r>
          </a:p>
          <a:p>
            <a:pPr eaLnBrk="1" hangingPunct="1">
              <a:lnSpc>
                <a:spcPct val="80000"/>
              </a:lnSpc>
              <a:buFont typeface="Georgia" pitchFamily="18" charset="0"/>
              <a:buNone/>
            </a:pPr>
            <a:endParaRPr lang="el-GR" sz="2400" smtClean="0"/>
          </a:p>
          <a:p>
            <a:pPr eaLnBrk="1" hangingPunct="1">
              <a:lnSpc>
                <a:spcPct val="80000"/>
              </a:lnSpc>
              <a:buFont typeface="Georgia" pitchFamily="18" charset="0"/>
              <a:buNone/>
            </a:pPr>
            <a:endParaRPr lang="el-GR" sz="2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lstStyle/>
          <a:p>
            <a:pPr algn="r"/>
            <a:r>
              <a:rPr lang="el-GR" b="1" i="1" smtClean="0"/>
              <a:t>ΟΡΓΑΝΩΤΙΚΗ ΔΟΜΗ ΥΠΗΡΕΣΙΩΝ</a:t>
            </a:r>
            <a:endParaRPr lang="el-GR" sz="2700" b="1" i="1" smtClean="0"/>
          </a:p>
        </p:txBody>
      </p:sp>
      <p:sp>
        <p:nvSpPr>
          <p:cNvPr id="64514" name="Rectangle 3"/>
          <p:cNvSpPr>
            <a:spLocks noGrp="1"/>
          </p:cNvSpPr>
          <p:nvPr>
            <p:ph type="body" idx="1"/>
          </p:nvPr>
        </p:nvSpPr>
        <p:spPr/>
        <p:txBody>
          <a:bodyPr/>
          <a:lstStyle/>
          <a:p>
            <a:pPr>
              <a:lnSpc>
                <a:spcPct val="90000"/>
              </a:lnSpc>
              <a:spcAft>
                <a:spcPct val="30000"/>
              </a:spcAft>
            </a:pPr>
            <a:r>
              <a:rPr lang="el-GR" sz="2400" smtClean="0"/>
              <a:t>ο Ν.3852/10 και το θεσμικό πλαίσιο που διέπει την οργάνωση και λειτουργία των πρωτοβάθμιων ΟΤΑ</a:t>
            </a:r>
          </a:p>
          <a:p>
            <a:pPr>
              <a:lnSpc>
                <a:spcPct val="90000"/>
              </a:lnSpc>
              <a:spcAft>
                <a:spcPct val="30000"/>
              </a:spcAft>
            </a:pPr>
            <a:r>
              <a:rPr lang="el-GR" sz="2400" smtClean="0"/>
              <a:t>τα χαρακτηριστικά της περιοχής του Δήμου, τα προβλήματα και οι δυνατότητες ανάπτυξής της</a:t>
            </a:r>
          </a:p>
          <a:p>
            <a:pPr>
              <a:lnSpc>
                <a:spcPct val="90000"/>
              </a:lnSpc>
              <a:spcAft>
                <a:spcPct val="30000"/>
              </a:spcAft>
            </a:pPr>
            <a:r>
              <a:rPr lang="el-GR" sz="2400" smtClean="0"/>
              <a:t>τα οργανωτικά και οικονομικά χαρακτηριστικά των ΟΤΑ που συνενώνονται και των λοιπών φορέων της ΤΑ (Νομικά πρόσωπα ΔΔ, Επιχειρήσεις, Σύνδεσμοι) που λειτουργούν στην περιοχή του Νέου Δήμου. </a:t>
            </a:r>
          </a:p>
          <a:p>
            <a:pPr>
              <a:lnSpc>
                <a:spcPct val="90000"/>
              </a:lnSpc>
              <a:spcAft>
                <a:spcPct val="30000"/>
              </a:spcAft>
            </a:pPr>
            <a:r>
              <a:rPr lang="el-GR" sz="2400" smtClean="0"/>
              <a:t>οι προτεραιότητες της νέας Δημοτικής αρχής για ρόλο του Νέου Δήμου</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a:xfrm>
            <a:off x="0" y="476250"/>
            <a:ext cx="9144000" cy="1368425"/>
          </a:xfrm>
        </p:spPr>
        <p:txBody>
          <a:bodyPr/>
          <a:lstStyle/>
          <a:p>
            <a:pPr algn="r"/>
            <a:r>
              <a:rPr lang="el-GR" sz="3600" b="1" i="1" smtClean="0"/>
              <a:t>ΟΡΓΑΝΩΤΙΚΗ ΔΟΜΗ                    ομαδοποίηση ΟΤΑ</a:t>
            </a:r>
            <a:endParaRPr lang="el-GR" sz="2100" b="1" i="1" smtClean="0"/>
          </a:p>
        </p:txBody>
      </p:sp>
      <p:graphicFrame>
        <p:nvGraphicFramePr>
          <p:cNvPr id="117763" name="Group 3"/>
          <p:cNvGraphicFramePr>
            <a:graphicFrameLocks noGrp="1"/>
          </p:cNvGraphicFramePr>
          <p:nvPr>
            <p:ph idx="1"/>
          </p:nvPr>
        </p:nvGraphicFramePr>
        <p:xfrm>
          <a:off x="684213" y="1989138"/>
          <a:ext cx="8137525" cy="3529012"/>
        </p:xfrm>
        <a:graphic>
          <a:graphicData uri="http://schemas.openxmlformats.org/drawingml/2006/table">
            <a:tbl>
              <a:tblPr/>
              <a:tblGrid>
                <a:gridCol w="1525587"/>
                <a:gridCol w="1781175"/>
                <a:gridCol w="2273300"/>
                <a:gridCol w="1689100"/>
                <a:gridCol w="868363"/>
              </a:tblGrid>
              <a:tr h="863600">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endParaRPr kumimoji="0" lang="el-GR" sz="1400" b="1"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endParaRPr kumimoji="0" lang="el-GR" sz="1400" b="1"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200" b="1" i="0" u="none" strike="noStrike" cap="none" normalizeH="0" baseline="0" smtClean="0">
                          <a:ln>
                            <a:noFill/>
                          </a:ln>
                          <a:solidFill>
                            <a:schemeClr val="tx1"/>
                          </a:solidFill>
                          <a:effectLst/>
                          <a:latin typeface="Georgia" pitchFamily="18" charset="0"/>
                          <a:cs typeface="Tahoma" pitchFamily="34" charset="0"/>
                        </a:rPr>
                        <a:t>Δήμοι μητροπολιτικών κέντρων (Αθηνών &amp; Θεσ/νίκης)</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200" b="1" i="0" u="none" strike="noStrike" cap="none" normalizeH="0" baseline="0" smtClean="0">
                          <a:ln>
                            <a:noFill/>
                          </a:ln>
                          <a:solidFill>
                            <a:schemeClr val="tx1"/>
                          </a:solidFill>
                          <a:effectLst/>
                          <a:latin typeface="Georgia" pitchFamily="18" charset="0"/>
                          <a:cs typeface="Tahoma" pitchFamily="34" charset="0"/>
                        </a:rPr>
                        <a:t>Νησιωτικοί δήμοι</a:t>
                      </a:r>
                      <a:r>
                        <a:rPr kumimoji="0" lang="el-GR" sz="1200" b="0" i="0" u="none" strike="noStrike" cap="none" normalizeH="0" baseline="0" smtClean="0">
                          <a:ln>
                            <a:noFill/>
                          </a:ln>
                          <a:solidFill>
                            <a:schemeClr val="tx1"/>
                          </a:solidFill>
                          <a:effectLst/>
                          <a:latin typeface="Georgia" pitchFamily="18" charset="0"/>
                          <a:cs typeface="Tahoma" pitchFamily="34" charset="0"/>
                        </a:rPr>
                        <a:t> </a:t>
                      </a:r>
                      <a:r>
                        <a:rPr kumimoji="0" lang="el-GR" sz="1200" b="1" i="0" u="none" strike="noStrike" cap="none" normalizeH="0" baseline="0" smtClean="0">
                          <a:ln>
                            <a:noFill/>
                          </a:ln>
                          <a:solidFill>
                            <a:schemeClr val="tx1"/>
                          </a:solidFill>
                          <a:effectLst/>
                          <a:latin typeface="Georgia" pitchFamily="18" charset="0"/>
                          <a:cs typeface="Tahoma" pitchFamily="34" charset="0"/>
                        </a:rPr>
                        <a:t>Ν. Αιγαίου, Β. Αιγαίου και Ιονίου</a:t>
                      </a:r>
                      <a:r>
                        <a:rPr kumimoji="0" lang="el-GR" sz="1200" b="0" i="0" u="none" strike="noStrike" cap="none" normalizeH="0" baseline="0" smtClean="0">
                          <a:ln>
                            <a:noFill/>
                          </a:ln>
                          <a:solidFill>
                            <a:schemeClr val="tx1"/>
                          </a:solidFill>
                          <a:effectLst/>
                          <a:latin typeface="Georgia" pitchFamily="18" charset="0"/>
                          <a:cs typeface="Tahoma" pitchFamily="34" charset="0"/>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200" b="1" i="0" u="none" strike="noStrike" cap="none" normalizeH="0" baseline="0" smtClean="0">
                          <a:ln>
                            <a:noFill/>
                          </a:ln>
                          <a:solidFill>
                            <a:schemeClr val="tx1"/>
                          </a:solidFill>
                          <a:effectLst/>
                          <a:latin typeface="Georgia" pitchFamily="18" charset="0"/>
                          <a:cs typeface="Tahoma" pitchFamily="34" charset="0"/>
                        </a:rPr>
                        <a:t>Περιφερειακοί ηπειρωτικοί δήμοι/ Δήμοι Κρήτης και λοιποί δήμοι νησιά</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endParaRPr kumimoji="0" lang="el-GR" sz="1200" b="1" i="0" u="none" strike="noStrike" cap="none" normalizeH="0" baseline="0" smtClean="0">
                        <a:ln>
                          <a:noFill/>
                        </a:ln>
                        <a:solidFill>
                          <a:schemeClr val="tx1"/>
                        </a:solidFill>
                        <a:effectLst/>
                        <a:latin typeface="Georgia" pitchFamily="18" charset="0"/>
                        <a:cs typeface="Tahoma" pitchFamily="34" charset="0"/>
                      </a:endParaRPr>
                    </a:p>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200" b="1" i="0" u="none" strike="noStrike" cap="none" normalizeH="0" baseline="0" smtClean="0">
                          <a:ln>
                            <a:noFill/>
                          </a:ln>
                          <a:solidFill>
                            <a:schemeClr val="tx1"/>
                          </a:solidFill>
                          <a:effectLst/>
                          <a:latin typeface="Georgia" pitchFamily="18" charset="0"/>
                          <a:cs typeface="Tahoma" pitchFamily="34" charset="0"/>
                        </a:rPr>
                        <a:t>ΣΥΝΟΛΑ</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20713">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200" b="1" i="0" u="none" strike="noStrike" cap="none" normalizeH="0" baseline="0" smtClean="0">
                          <a:ln>
                            <a:noFill/>
                          </a:ln>
                          <a:solidFill>
                            <a:schemeClr val="tx1"/>
                          </a:solidFill>
                          <a:effectLst/>
                          <a:latin typeface="Georgia" pitchFamily="18" charset="0"/>
                          <a:cs typeface="Tahoma" pitchFamily="34" charset="0"/>
                        </a:rPr>
                        <a:t>Μεγάλοι δήμοι</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cs typeface="Tahoma" pitchFamily="34" charset="0"/>
                        </a:rPr>
                        <a:t>22</a:t>
                      </a:r>
                      <a:endParaRPr kumimoji="0" lang="el-GR" sz="1800" b="0" i="0" u="none" strike="noStrike" cap="none" normalizeH="0" baseline="0" smtClean="0">
                        <a:ln>
                          <a:noFill/>
                        </a:ln>
                        <a:solidFill>
                          <a:schemeClr val="tx1"/>
                        </a:solidFill>
                        <a:effectLst/>
                        <a:latin typeface="Georgia" pitchFamily="18" charset="0"/>
                        <a:cs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600" b="0" i="0" u="none" strike="noStrike" cap="none" normalizeH="0" baseline="0" smtClean="0">
                          <a:ln>
                            <a:noFill/>
                          </a:ln>
                          <a:solidFill>
                            <a:schemeClr val="tx1"/>
                          </a:solidFill>
                          <a:effectLst/>
                          <a:latin typeface="Georgia" pitchFamily="18" charset="0"/>
                          <a:cs typeface="Tahoma" pitchFamily="34"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800" b="0" i="0" u="none" strike="noStrike" cap="none" normalizeH="0" baseline="0" smtClean="0">
                          <a:ln>
                            <a:noFill/>
                          </a:ln>
                          <a:solidFill>
                            <a:schemeClr val="tx1"/>
                          </a:solidFill>
                          <a:effectLst/>
                          <a:latin typeface="Georgia" pitchFamily="18" charset="0"/>
                          <a:cs typeface="Tahoma" pitchFamily="34" charset="0"/>
                        </a:rPr>
                        <a:t>21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600" b="1" i="0" u="none" strike="noStrike" cap="none" normalizeH="0" baseline="0" smtClean="0">
                          <a:ln>
                            <a:noFill/>
                          </a:ln>
                          <a:solidFill>
                            <a:schemeClr val="tx1"/>
                          </a:solidFill>
                          <a:effectLst/>
                          <a:latin typeface="Georgia" pitchFamily="18" charset="0"/>
                          <a:cs typeface="Tahoma" pitchFamily="34" charset="0"/>
                        </a:rPr>
                        <a:t>46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74700">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200" b="1" i="0" u="none" strike="noStrike" cap="none" normalizeH="0" baseline="0" smtClean="0">
                          <a:ln>
                            <a:noFill/>
                          </a:ln>
                          <a:solidFill>
                            <a:schemeClr val="tx1"/>
                          </a:solidFill>
                          <a:effectLst/>
                          <a:latin typeface="Georgia" pitchFamily="18" charset="0"/>
                          <a:cs typeface="Tahoma" pitchFamily="34" charset="0"/>
                        </a:rPr>
                        <a:t>Μεσαίοι προς μεγάλοι δήμοι</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cs typeface="Tahoma" pitchFamily="34" charset="0"/>
                        </a:rPr>
                        <a:t>25</a:t>
                      </a:r>
                      <a:endParaRPr kumimoji="0" lang="el-GR" sz="1800" b="0" i="0" u="none" strike="noStrike" cap="none" normalizeH="0" baseline="0" smtClean="0">
                        <a:ln>
                          <a:noFill/>
                        </a:ln>
                        <a:solidFill>
                          <a:schemeClr val="tx1"/>
                        </a:solidFill>
                        <a:effectLst/>
                        <a:latin typeface="Georgia" pitchFamily="18" charset="0"/>
                        <a:cs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600" b="0" i="0" u="none" strike="noStrike" cap="none" normalizeH="0" baseline="0" smtClean="0">
                          <a:ln>
                            <a:noFill/>
                          </a:ln>
                          <a:solidFill>
                            <a:schemeClr val="tx1"/>
                          </a:solidFill>
                          <a:effectLst/>
                          <a:latin typeface="Georgia" pitchFamily="18" charset="0"/>
                          <a:cs typeface="Tahoma" pitchFamily="34" charset="0"/>
                        </a:rPr>
                        <a:t>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800" b="0" i="0" u="none" strike="noStrike" cap="none" normalizeH="0" baseline="0" smtClean="0">
                          <a:ln>
                            <a:noFill/>
                          </a:ln>
                          <a:solidFill>
                            <a:schemeClr val="tx1"/>
                          </a:solidFill>
                          <a:effectLst/>
                          <a:latin typeface="Georgia" pitchFamily="18" charset="0"/>
                          <a:cs typeface="Tahoma" pitchFamily="34" charset="0"/>
                        </a:rPr>
                        <a:t>43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600" b="1" i="0" u="none" strike="noStrike" cap="none" normalizeH="0" baseline="0" smtClean="0">
                          <a:ln>
                            <a:noFill/>
                          </a:ln>
                          <a:solidFill>
                            <a:schemeClr val="tx1"/>
                          </a:solidFill>
                          <a:effectLst/>
                          <a:latin typeface="Georgia" pitchFamily="18" charset="0"/>
                          <a:cs typeface="Tahoma" pitchFamily="34" charset="0"/>
                        </a:rPr>
                        <a:t>75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06450">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200" b="1" i="0" u="none" strike="noStrike" cap="none" normalizeH="0" baseline="0" smtClean="0">
                          <a:ln>
                            <a:noFill/>
                          </a:ln>
                          <a:solidFill>
                            <a:schemeClr val="tx1"/>
                          </a:solidFill>
                          <a:effectLst/>
                          <a:latin typeface="Georgia" pitchFamily="18" charset="0"/>
                          <a:cs typeface="Tahoma" pitchFamily="34" charset="0"/>
                        </a:rPr>
                        <a:t>Μικροί προς μεσαίοι δήμοι</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endParaRPr kumimoji="0" lang="el-GR" sz="2200" b="1"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600" b="0" i="0" u="none" strike="noStrike" cap="none" normalizeH="0" baseline="0" smtClean="0">
                          <a:ln>
                            <a:noFill/>
                          </a:ln>
                          <a:solidFill>
                            <a:schemeClr val="tx1"/>
                          </a:solidFill>
                          <a:effectLst/>
                          <a:latin typeface="Georgia" pitchFamily="18" charset="0"/>
                          <a:cs typeface="Tahoma" pitchFamily="34" charset="0"/>
                        </a:rPr>
                        <a:t>13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800" b="0" i="0" u="none" strike="noStrike" cap="none" normalizeH="0" baseline="0" smtClean="0">
                          <a:ln>
                            <a:noFill/>
                          </a:ln>
                          <a:solidFill>
                            <a:schemeClr val="tx1"/>
                          </a:solidFill>
                          <a:effectLst/>
                          <a:latin typeface="Georgia" pitchFamily="18" charset="0"/>
                          <a:cs typeface="Tahoma" pitchFamily="34" charset="0"/>
                        </a:rPr>
                        <a:t>127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600" b="1" i="0" u="none" strike="noStrike" cap="none" normalizeH="0" baseline="0" smtClean="0">
                          <a:ln>
                            <a:noFill/>
                          </a:ln>
                          <a:solidFill>
                            <a:schemeClr val="tx1"/>
                          </a:solidFill>
                          <a:effectLst/>
                          <a:latin typeface="Georgia" pitchFamily="18" charset="0"/>
                          <a:cs typeface="Tahoma" pitchFamily="34" charset="0"/>
                        </a:rPr>
                        <a:t>140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3550">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200" b="1" i="0" u="none" strike="noStrike" cap="none" normalizeH="0" baseline="0" smtClean="0">
                          <a:ln>
                            <a:noFill/>
                          </a:ln>
                          <a:solidFill>
                            <a:schemeClr val="tx1"/>
                          </a:solidFill>
                          <a:effectLst/>
                          <a:latin typeface="Georgia" pitchFamily="18" charset="0"/>
                          <a:cs typeface="Tahoma" pitchFamily="34" charset="0"/>
                        </a:rPr>
                        <a:t>Μικροί δήμοι</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endParaRPr kumimoji="0" lang="el-GR" sz="1800" b="0" i="0" u="none" strike="noStrike" cap="none" normalizeH="0" baseline="0" smtClean="0">
                        <a:ln>
                          <a:noFill/>
                        </a:ln>
                        <a:solidFill>
                          <a:schemeClr val="tx1"/>
                        </a:solidFill>
                        <a:effectLst/>
                        <a:latin typeface="Georgia" pitchFamily="18" charset="0"/>
                        <a:cs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600" b="0" i="0" u="none" strike="noStrike" cap="none" normalizeH="0" baseline="0" smtClean="0">
                          <a:ln>
                            <a:noFill/>
                          </a:ln>
                          <a:solidFill>
                            <a:schemeClr val="tx1"/>
                          </a:solidFill>
                          <a:effectLst/>
                          <a:latin typeface="Georgia" pitchFamily="18" charset="0"/>
                          <a:cs typeface="Tahoma" pitchFamily="34" charset="0"/>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800" b="0" i="0" u="none" strike="noStrike" cap="none" normalizeH="0" baseline="0" smtClean="0">
                          <a:ln>
                            <a:noFill/>
                          </a:ln>
                          <a:solidFill>
                            <a:schemeClr val="tx1"/>
                          </a:solidFill>
                          <a:effectLst/>
                          <a:latin typeface="Georgia" pitchFamily="18" charset="0"/>
                          <a:cs typeface="Tahoma" pitchFamily="34" charset="0"/>
                        </a:rPr>
                        <a:t>37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ct val="0"/>
                        </a:spcAft>
                        <a:buClr>
                          <a:srgbClr val="A5AB81"/>
                        </a:buClr>
                        <a:buSzTx/>
                        <a:buFont typeface="Wingdings" pitchFamily="2" charset="2"/>
                        <a:buNone/>
                        <a:tabLst/>
                      </a:pPr>
                      <a:r>
                        <a:rPr kumimoji="0" lang="el-GR" sz="1600" b="1" i="0" u="none" strike="noStrike" cap="none" normalizeH="0" baseline="0" smtClean="0">
                          <a:ln>
                            <a:noFill/>
                          </a:ln>
                          <a:solidFill>
                            <a:schemeClr val="tx1"/>
                          </a:solidFill>
                          <a:effectLst/>
                          <a:latin typeface="Georgia" pitchFamily="18" charset="0"/>
                          <a:cs typeface="Tahoma" pitchFamily="34" charset="0"/>
                        </a:rPr>
                        <a:t>64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755650" y="5589588"/>
            <a:ext cx="6840538" cy="503237"/>
          </a:xfrm>
          <a:prstGeom prst="rect">
            <a:avLst/>
          </a:prstGeom>
          <a:noFill/>
          <a:ln w="9525">
            <a:noFill/>
            <a:miter lim="800000"/>
            <a:headEnd/>
            <a:tailEnd/>
          </a:ln>
        </p:spPr>
        <p:txBody>
          <a:bodyPr wrap="none" anchor="ctr"/>
          <a:lstStyle/>
          <a:p>
            <a:endParaRPr lang="el-GR"/>
          </a:p>
        </p:txBody>
      </p:sp>
      <p:pic>
        <p:nvPicPr>
          <p:cNvPr id="66562" name="Rectangle 2"/>
          <p:cNvPicPr>
            <a:picLocks noChangeArrowheads="1"/>
          </p:cNvPicPr>
          <p:nvPr/>
        </p:nvPicPr>
        <p:blipFill>
          <a:blip r:embed="rId2">
            <a:grayscl/>
          </a:blip>
          <a:srcRect/>
          <a:stretch>
            <a:fillRect/>
          </a:stretch>
        </p:blipFill>
        <p:spPr bwMode="auto">
          <a:xfrm>
            <a:off x="0" y="0"/>
            <a:ext cx="9326563" cy="1792288"/>
          </a:xfrm>
          <a:prstGeom prst="rect">
            <a:avLst/>
          </a:prstGeom>
          <a:noFill/>
          <a:ln w="9525">
            <a:noFill/>
            <a:miter lim="800000"/>
            <a:headEnd/>
            <a:tailEnd/>
          </a:ln>
        </p:spPr>
      </p:pic>
      <p:pic>
        <p:nvPicPr>
          <p:cNvPr id="66563" name="Content Placeholder 8"/>
          <p:cNvPicPr>
            <a:picLocks noChangeArrowheads="1"/>
          </p:cNvPicPr>
          <p:nvPr/>
        </p:nvPicPr>
        <p:blipFill>
          <a:blip r:embed="rId3">
            <a:grayscl/>
          </a:blip>
          <a:srcRect/>
          <a:stretch>
            <a:fillRect/>
          </a:stretch>
        </p:blipFill>
        <p:spPr bwMode="auto">
          <a:xfrm>
            <a:off x="179388" y="1484313"/>
            <a:ext cx="9150350" cy="45291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a:xfrm>
            <a:off x="1187450" y="0"/>
            <a:ext cx="7756525" cy="2071688"/>
          </a:xfrm>
        </p:spPr>
        <p:txBody>
          <a:bodyPr/>
          <a:lstStyle/>
          <a:p>
            <a:pPr algn="ctr" eaLnBrk="1" hangingPunct="1"/>
            <a:r>
              <a:rPr lang="el-GR" sz="2400" smtClean="0"/>
              <a:t/>
            </a:r>
            <a:br>
              <a:rPr lang="el-GR" sz="2400" smtClean="0"/>
            </a:br>
            <a:r>
              <a:rPr lang="el-GR" sz="2400" smtClean="0"/>
              <a:t>   ΟΡΓΑΝΙΣΜΟΙ ΕΣΩΤΕΡΙΚΗΣ ΥΠΗΡΕΣΙΑΣ ΝΕΩΝ ΔΗΜΩΝ </a:t>
            </a:r>
            <a:br>
              <a:rPr lang="el-GR" sz="2400" smtClean="0"/>
            </a:br>
            <a:r>
              <a:rPr lang="el-GR" sz="2400" smtClean="0"/>
              <a:t>Θα περιλαμβάνουν υποχρεωτικά τις ακόλουθες υπηρεσιακές μονάδες:</a:t>
            </a:r>
          </a:p>
        </p:txBody>
      </p:sp>
      <p:sp>
        <p:nvSpPr>
          <p:cNvPr id="67586" name="Rectangle 3"/>
          <p:cNvSpPr>
            <a:spLocks noGrp="1" noChangeArrowheads="1"/>
          </p:cNvSpPr>
          <p:nvPr>
            <p:ph type="body" idx="4294967295"/>
          </p:nvPr>
        </p:nvSpPr>
        <p:spPr>
          <a:xfrm>
            <a:off x="0" y="1844675"/>
            <a:ext cx="9396413" cy="5013325"/>
          </a:xfrm>
        </p:spPr>
        <p:txBody>
          <a:bodyPr/>
          <a:lstStyle/>
          <a:p>
            <a:pPr eaLnBrk="1" hangingPunct="1">
              <a:lnSpc>
                <a:spcPct val="80000"/>
              </a:lnSpc>
            </a:pPr>
            <a:endParaRPr lang="el-GR" sz="2000" smtClean="0"/>
          </a:p>
          <a:p>
            <a:pPr eaLnBrk="1" hangingPunct="1">
              <a:lnSpc>
                <a:spcPct val="80000"/>
              </a:lnSpc>
            </a:pPr>
            <a:endParaRPr lang="el-GR" sz="2000" smtClean="0"/>
          </a:p>
          <a:p>
            <a:pPr eaLnBrk="1" hangingPunct="1">
              <a:lnSpc>
                <a:spcPct val="80000"/>
              </a:lnSpc>
            </a:pPr>
            <a:r>
              <a:rPr lang="el-GR" sz="2400" smtClean="0"/>
              <a:t>Προγραμματισμού &amp; Ανάπτυξης</a:t>
            </a:r>
          </a:p>
          <a:p>
            <a:pPr eaLnBrk="1" hangingPunct="1">
              <a:lnSpc>
                <a:spcPct val="80000"/>
              </a:lnSpc>
            </a:pPr>
            <a:r>
              <a:rPr lang="el-GR" sz="2400" smtClean="0"/>
              <a:t>Οικονομική υπηρεσία</a:t>
            </a:r>
          </a:p>
          <a:p>
            <a:pPr eaLnBrk="1" hangingPunct="1">
              <a:lnSpc>
                <a:spcPct val="80000"/>
              </a:lnSpc>
            </a:pPr>
            <a:r>
              <a:rPr lang="el-GR" sz="2400" smtClean="0"/>
              <a:t>Τεχνική υπηρεσία</a:t>
            </a:r>
          </a:p>
          <a:p>
            <a:pPr eaLnBrk="1" hangingPunct="1">
              <a:lnSpc>
                <a:spcPct val="80000"/>
              </a:lnSpc>
            </a:pPr>
            <a:r>
              <a:rPr lang="el-GR" sz="2400" smtClean="0"/>
              <a:t>Τεχνολογίας, πληροφορικής &amp; Επικοινωνιών</a:t>
            </a:r>
          </a:p>
          <a:p>
            <a:pPr eaLnBrk="1" hangingPunct="1">
              <a:lnSpc>
                <a:spcPct val="80000"/>
              </a:lnSpc>
            </a:pPr>
            <a:r>
              <a:rPr lang="el-GR" sz="2400" smtClean="0"/>
              <a:t>Διαφάνειας</a:t>
            </a:r>
          </a:p>
          <a:p>
            <a:pPr eaLnBrk="1" hangingPunct="1">
              <a:lnSpc>
                <a:spcPct val="80000"/>
              </a:lnSpc>
            </a:pPr>
            <a:r>
              <a:rPr lang="el-GR" sz="2400" smtClean="0"/>
              <a:t>Νομικής υποστήριξης</a:t>
            </a:r>
          </a:p>
          <a:p>
            <a:pPr eaLnBrk="1" hangingPunct="1">
              <a:lnSpc>
                <a:spcPct val="80000"/>
              </a:lnSpc>
            </a:pPr>
            <a:r>
              <a:rPr lang="el-GR" sz="2400" smtClean="0"/>
              <a:t>Διοίκησης –Διαχείρισης ανθρώπινου δυναμικού</a:t>
            </a:r>
          </a:p>
          <a:p>
            <a:pPr eaLnBrk="1" hangingPunct="1">
              <a:lnSpc>
                <a:spcPct val="80000"/>
              </a:lnSpc>
            </a:pPr>
            <a:r>
              <a:rPr lang="el-GR" sz="2400" smtClean="0"/>
              <a:t>Άσκησης Κοινωνικής Πολιτικής και Πολιτικών Ισότητας των Φύλων</a:t>
            </a:r>
          </a:p>
          <a:p>
            <a:pPr eaLnBrk="1" hangingPunct="1">
              <a:lnSpc>
                <a:spcPct val="80000"/>
              </a:lnSpc>
            </a:pPr>
            <a:r>
              <a:rPr lang="el-GR" sz="2400" smtClean="0"/>
              <a:t>Περιβάλλοντος –Πολιτικής Προστασίας </a:t>
            </a:r>
          </a:p>
          <a:p>
            <a:pPr eaLnBrk="1" hangingPunct="1">
              <a:lnSpc>
                <a:spcPct val="80000"/>
              </a:lnSpc>
            </a:pPr>
            <a:r>
              <a:rPr lang="el-GR" sz="2400" smtClean="0"/>
              <a:t>Παιδείας, Πολιτισμού, Αθλητισμού, Νέας Γενιάς </a:t>
            </a:r>
          </a:p>
          <a:p>
            <a:pPr eaLnBrk="1" hangingPunct="1">
              <a:lnSpc>
                <a:spcPct val="80000"/>
              </a:lnSpc>
            </a:pPr>
            <a:r>
              <a:rPr lang="el-GR" sz="2400" smtClean="0"/>
              <a:t>Γεωργίας, Κτηνοτροφίας &amp; Αλιείας, εφόσον ασκούνται αντίστοιχες αρμοδιότητες.</a:t>
            </a:r>
            <a:r>
              <a:rPr lang="el-GR" sz="2000" smtClean="0"/>
              <a:t>                                                                                                      </a:t>
            </a:r>
          </a:p>
          <a:p>
            <a:pPr eaLnBrk="1" hangingPunct="1">
              <a:lnSpc>
                <a:spcPct val="80000"/>
              </a:lnSpc>
            </a:pPr>
            <a:endParaRPr lang="el-GR" sz="200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a:xfrm>
            <a:off x="450850" y="1484313"/>
            <a:ext cx="8693150" cy="720725"/>
          </a:xfrm>
        </p:spPr>
        <p:txBody>
          <a:bodyPr anchor="b"/>
          <a:lstStyle/>
          <a:p>
            <a:pPr marL="342900" indent="-342900" eaLnBrk="1" hangingPunct="1">
              <a:spcBef>
                <a:spcPct val="20000"/>
              </a:spcBef>
              <a:buClr>
                <a:schemeClr val="folHlink"/>
              </a:buClr>
              <a:buSzPct val="60000"/>
              <a:buFont typeface="Wingdings" pitchFamily="2" charset="2"/>
              <a:buChar char="n"/>
            </a:pPr>
            <a:r>
              <a:rPr lang="el-GR" sz="3000" b="1" smtClean="0">
                <a:solidFill>
                  <a:schemeClr val="tx1"/>
                </a:solidFill>
              </a:rPr>
              <a:t>Νέες δημοτικές υπηρεσίες για την άσκηση των μεταφερόμενων αρμοδιοτήτων </a:t>
            </a:r>
          </a:p>
        </p:txBody>
      </p:sp>
      <p:graphicFrame>
        <p:nvGraphicFramePr>
          <p:cNvPr id="171050" name="Group 42"/>
          <p:cNvGraphicFramePr>
            <a:graphicFrameLocks noGrp="1"/>
          </p:cNvGraphicFramePr>
          <p:nvPr/>
        </p:nvGraphicFramePr>
        <p:xfrm>
          <a:off x="450850" y="2276475"/>
          <a:ext cx="8509000" cy="3192463"/>
        </p:xfrm>
        <a:graphic>
          <a:graphicData uri="http://schemas.openxmlformats.org/drawingml/2006/table">
            <a:tbl>
              <a:tblPr/>
              <a:tblGrid>
                <a:gridCol w="2327275"/>
                <a:gridCol w="6181725"/>
              </a:tblGrid>
              <a:tr h="369888">
                <a:tc>
                  <a:txBody>
                    <a:bodyPr/>
                    <a:lstStyle/>
                    <a:p>
                      <a:pPr marL="0" marR="0" lvl="0" indent="0"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Διεύθυνση Οικονομικής Ανάπτυξης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180975" marR="0" lvl="0" indent="-180975"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-Τμήμα Αγροτικής Παραγωγής</a:t>
                      </a:r>
                    </a:p>
                    <a:p>
                      <a:pPr marL="180975" marR="0" lvl="0" indent="-180975"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-Τμήμα Αλιείας </a:t>
                      </a:r>
                    </a:p>
                    <a:p>
                      <a:pPr marL="180975" marR="0" lvl="0" indent="-180975"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-Τμήμα Αδειοδοτήσεων και Ρύθμισης Εμπορικών Δραστηριοτήτων </a:t>
                      </a:r>
                    </a:p>
                    <a:p>
                      <a:pPr marL="180975" marR="0" lvl="0" indent="-180975"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Φυσικών πόρων, Ενέργειας &amp; Βιομηχανίας (μόνο για τους νησιωτικούς δήμους)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9450">
                <a:tc>
                  <a:txBody>
                    <a:bodyPr/>
                    <a:lstStyle/>
                    <a:p>
                      <a:pPr marL="0" marR="0" lvl="0" indent="0"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Διεύθυνση Κοινωνικής Προστασίας, Παιδείας και Πολιτισμού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85725" marR="0" lvl="0" indent="-85725"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Σχεδιασμού και Εποπτείας Κοινωνικής Μέριμνας</a:t>
                      </a:r>
                    </a:p>
                    <a:p>
                      <a:pPr marL="85725" marR="0" lvl="0" indent="-85725"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Εφαρμογής Προγραμμάτων Κοινωνικής Προστασίας</a:t>
                      </a:r>
                    </a:p>
                    <a:p>
                      <a:pPr marL="85725" marR="0" lvl="0" indent="-85725"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Προστασίας και Προαγωγής της Δημόσιας Υγείας</a:t>
                      </a:r>
                    </a:p>
                    <a:p>
                      <a:pPr marL="85725" marR="0" lvl="0" indent="-85725"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Παιδείας και Δια Βίου Μάθησης</a:t>
                      </a:r>
                    </a:p>
                    <a:p>
                      <a:pPr marL="85725" marR="0" lvl="0" indent="-85725"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Πολιτισμού και Αθλητισμού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Διεύθυνση Πολεοδομίας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Έκδοσης Οικοδομικών Αδειών</a:t>
                      </a:r>
                    </a:p>
                    <a:p>
                      <a:pPr marL="0" marR="0" lvl="0" indent="0"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Πολεοδομικών Εφαρμογών</a:t>
                      </a:r>
                    </a:p>
                    <a:p>
                      <a:pPr marL="0" marR="0" lvl="0" indent="0"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Ελέγχου Κατασκευών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71054" name="Group 46"/>
          <p:cNvGraphicFramePr>
            <a:graphicFrameLocks noGrp="1"/>
          </p:cNvGraphicFramePr>
          <p:nvPr/>
        </p:nvGraphicFramePr>
        <p:xfrm>
          <a:off x="450850" y="5300663"/>
          <a:ext cx="8509000" cy="1338262"/>
        </p:xfrm>
        <a:graphic>
          <a:graphicData uri="http://schemas.openxmlformats.org/drawingml/2006/table">
            <a:tbl>
              <a:tblPr/>
              <a:tblGrid>
                <a:gridCol w="2327275"/>
                <a:gridCol w="6181725"/>
              </a:tblGrid>
              <a:tr h="576263">
                <a:tc>
                  <a:txBody>
                    <a:bodyPr/>
                    <a:lstStyle/>
                    <a:p>
                      <a:pPr marL="0" marR="0" lvl="0" indent="0"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Διεύθυνση Περιβάλλοντος και Πρασίνου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Περιβαλλοντικών Θεμάτων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8975">
                <a:tc>
                  <a:txBody>
                    <a:bodyPr/>
                    <a:lstStyle/>
                    <a:p>
                      <a:pPr marL="0" marR="0" lvl="0" indent="0"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Διεύθυνση Τεχνικών Υπηρεσιών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Υδραυλικών και Εγγειοβελτιωτικών Έργων</a:t>
                      </a:r>
                    </a:p>
                    <a:p>
                      <a:pPr marL="0" marR="0" lvl="0" indent="0"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Συγκοινωνιών και Κυκλοφορίας </a:t>
                      </a:r>
                    </a:p>
                    <a:p>
                      <a:pPr marL="0" marR="0" lvl="0" indent="0" algn="l"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1300" b="0" i="0" u="none" strike="noStrike" cap="none" normalizeH="0" baseline="0" smtClean="0">
                          <a:ln>
                            <a:noFill/>
                          </a:ln>
                          <a:solidFill>
                            <a:schemeClr val="tx1"/>
                          </a:solidFill>
                          <a:effectLst/>
                          <a:latin typeface="Georgia" pitchFamily="18" charset="0"/>
                          <a:cs typeface="Tahoma" pitchFamily="34" charset="0"/>
                        </a:rPr>
                        <a:t>- Τμήμα Εγκαταστάσεων και Αδειών μεταφορών</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68635" name="Rectangle 2"/>
          <p:cNvSpPr txBox="1">
            <a:spLocks noChangeArrowheads="1"/>
          </p:cNvSpPr>
          <p:nvPr/>
        </p:nvSpPr>
        <p:spPr bwMode="auto">
          <a:xfrm>
            <a:off x="0" y="0"/>
            <a:ext cx="7793038" cy="1143000"/>
          </a:xfrm>
          <a:prstGeom prst="rect">
            <a:avLst/>
          </a:prstGeom>
          <a:noFill/>
          <a:ln w="9525">
            <a:noFill/>
            <a:miter lim="800000"/>
            <a:headEnd/>
            <a:tailEnd/>
          </a:ln>
        </p:spPr>
        <p:txBody>
          <a:bodyPr anchor="b"/>
          <a:lstStyle/>
          <a:p>
            <a:pPr marL="571500" indent="-571500">
              <a:buFont typeface="Tahoma" pitchFamily="34" charset="0"/>
              <a:buNone/>
            </a:pPr>
            <a:r>
              <a:rPr lang="el-GR" sz="2800">
                <a:solidFill>
                  <a:schemeClr val="tx2"/>
                </a:solidFill>
                <a:latin typeface="Tahoma" pitchFamily="34" charset="0"/>
              </a:rPr>
              <a:t>ΟΡΓΑΝΩΤΙΚΗ ΔΟΜΗ ΟΤΑ</a:t>
            </a:r>
          </a:p>
        </p:txBody>
      </p:sp>
      <p:sp>
        <p:nvSpPr>
          <p:cNvPr id="6" name="Θέση αριθμού διαφάνειας 7"/>
          <p:cNvSpPr txBox="1">
            <a:spLocks noGrp="1"/>
          </p:cNvSpPr>
          <p:nvPr/>
        </p:nvSpPr>
        <p:spPr bwMode="auto">
          <a:xfrm>
            <a:off x="6831013" y="6237288"/>
            <a:ext cx="1905000" cy="457200"/>
          </a:xfrm>
          <a:prstGeom prst="rect">
            <a:avLst/>
          </a:prstGeom>
          <a:noFill/>
          <a:ln>
            <a:miter lim="800000"/>
            <a:headEnd/>
            <a:tailEnd/>
          </a:ln>
        </p:spPr>
        <p:txBody>
          <a:bodyPr anchor="b"/>
          <a:lstStyle/>
          <a:p>
            <a:pPr algn="r">
              <a:defRPr/>
            </a:pPr>
            <a:fld id="{3FB46409-FC4F-4284-B94A-0171502A1BFB}" type="slidenum">
              <a:rPr lang="el-GR" sz="1400">
                <a:latin typeface="+mn-lt"/>
                <a:cs typeface="Tahoma" pitchFamily="34" charset="0"/>
              </a:rPr>
              <a:pPr algn="r">
                <a:defRPr/>
              </a:pPr>
              <a:t>49</a:t>
            </a:fld>
            <a:endParaRPr lang="el-GR" sz="1400" dirty="0">
              <a:latin typeface="+mn-lt"/>
              <a:cs typeface="Tahoma"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rome_A"/>
          <p:cNvPicPr>
            <a:picLocks noChangeAspect="1" noChangeArrowheads="1"/>
          </p:cNvPicPr>
          <p:nvPr/>
        </p:nvPicPr>
        <p:blipFill>
          <a:blip r:embed="rId2">
            <a:clrChange>
              <a:clrFrom>
                <a:srgbClr val="0172C2"/>
              </a:clrFrom>
              <a:clrTo>
                <a:srgbClr val="0172C2">
                  <a:alpha val="0"/>
                </a:srgbClr>
              </a:clrTo>
            </a:clrChange>
            <a:lum bright="70000" contrast="-70000"/>
          </a:blip>
          <a:srcRect t="33391" r="6561" b="2843"/>
          <a:stretch>
            <a:fillRect/>
          </a:stretch>
        </p:blipFill>
        <p:spPr bwMode="auto">
          <a:xfrm>
            <a:off x="0" y="1447800"/>
            <a:ext cx="9145588" cy="5411788"/>
          </a:xfrm>
          <a:prstGeom prst="rect">
            <a:avLst/>
          </a:prstGeom>
          <a:noFill/>
          <a:ln w="9525">
            <a:noFill/>
            <a:miter lim="800000"/>
            <a:headEnd/>
            <a:tailEnd/>
          </a:ln>
        </p:spPr>
      </p:pic>
      <p:sp>
        <p:nvSpPr>
          <p:cNvPr id="21506" name="Rectangle 3"/>
          <p:cNvSpPr>
            <a:spLocks noGrp="1"/>
          </p:cNvSpPr>
          <p:nvPr>
            <p:ph type="title" idx="4294967295"/>
          </p:nvPr>
        </p:nvSpPr>
        <p:spPr>
          <a:xfrm>
            <a:off x="3714750" y="1428750"/>
            <a:ext cx="5429250" cy="2357438"/>
          </a:xfrm>
        </p:spPr>
        <p:txBody>
          <a:bodyPr/>
          <a:lstStyle/>
          <a:p>
            <a:r>
              <a:rPr lang="el-GR" sz="3600" smtClean="0"/>
              <a:t>Το Πρόγραμμα Καλλικτης </a:t>
            </a:r>
            <a:br>
              <a:rPr lang="el-GR" sz="3600" smtClean="0"/>
            </a:br>
            <a:r>
              <a:rPr lang="el-GR" sz="3600" smtClean="0"/>
              <a:t>σ</a:t>
            </a:r>
            <a:r>
              <a:rPr lang="en-US" sz="3600" smtClean="0"/>
              <a:t/>
            </a:r>
            <a:br>
              <a:rPr lang="en-US" sz="3600" smtClean="0"/>
            </a:br>
            <a:r>
              <a:rPr lang="en-US" sz="3600" smtClean="0"/>
              <a:t/>
            </a:r>
            <a:br>
              <a:rPr lang="en-US" sz="3600" smtClean="0"/>
            </a:br>
            <a:r>
              <a:rPr lang="el-GR" sz="3600" smtClean="0"/>
              <a:t>την Ευρώπη της Πολυεπίπεδης Διακυβέρνησης</a:t>
            </a:r>
            <a:r>
              <a:rPr lang="el-GR" smtClean="0"/>
              <a:t/>
            </a:r>
            <a:br>
              <a:rPr lang="el-GR" smtClean="0"/>
            </a:br>
            <a:r>
              <a:rPr lang="el-GR" smtClean="0"/>
              <a:t/>
            </a:r>
            <a:br>
              <a:rPr lang="el-GR" smtClean="0"/>
            </a:br>
            <a:endParaRPr lang="el-GR" smtClean="0"/>
          </a:p>
        </p:txBody>
      </p:sp>
      <p:sp>
        <p:nvSpPr>
          <p:cNvPr id="21507" name="Rectangle 4"/>
          <p:cNvSpPr>
            <a:spLocks noGrp="1"/>
          </p:cNvSpPr>
          <p:nvPr>
            <p:ph type="body" idx="4294967295"/>
          </p:nvPr>
        </p:nvSpPr>
        <p:spPr>
          <a:xfrm>
            <a:off x="0" y="1828800"/>
            <a:ext cx="9144000" cy="5029200"/>
          </a:xfrm>
        </p:spPr>
        <p:txBody>
          <a:bodyPr/>
          <a:lstStyle/>
          <a:p>
            <a:endParaRPr lang="en-US" sz="2400" smtClean="0"/>
          </a:p>
          <a:p>
            <a:pPr>
              <a:buFont typeface="Georgia" pitchFamily="18" charset="0"/>
              <a:buNone/>
            </a:pPr>
            <a:endParaRPr lang="en-US" sz="2400" smtClean="0"/>
          </a:p>
          <a:p>
            <a:pPr>
              <a:buFont typeface="Georgia" pitchFamily="18" charset="0"/>
              <a:buNone/>
            </a:pPr>
            <a:r>
              <a:rPr lang="en-US" sz="2400" smtClean="0"/>
              <a:t>                  </a:t>
            </a:r>
          </a:p>
          <a:p>
            <a:endParaRPr lang="en-US" sz="2400" smtClean="0"/>
          </a:p>
          <a:p>
            <a:endParaRPr lang="en-US" sz="2400" smtClean="0"/>
          </a:p>
          <a:p>
            <a:r>
              <a:rPr lang="el-GR" sz="2400" smtClean="0"/>
              <a:t>2007-2013: Ευρώπη των Πόλεων και των Περιφερειών</a:t>
            </a:r>
          </a:p>
          <a:p>
            <a:r>
              <a:rPr lang="el-GR" sz="2400" smtClean="0"/>
              <a:t>Λευκή Βίβλος Πολυεπίπεδης Διακυβέρνησης και Συνθήκη Λισσαβόνας</a:t>
            </a:r>
          </a:p>
          <a:p>
            <a:r>
              <a:rPr lang="el-GR" sz="2400" smtClean="0"/>
              <a:t>Σύγχρονες Προκλήσεις Ευρωπαϊκής Κρίσης: Περιβάλλον, μετανάστευση, ανεργία, περιφερειακές ανισότητες, δημοσιονομική κρίση</a:t>
            </a:r>
          </a:p>
          <a:p>
            <a:r>
              <a:rPr lang="el-GR" sz="2400" smtClean="0"/>
              <a:t> Χρηματοδοτήσεις Κοινοτικές &amp; Επιχειρησιακή Ικανότητα ΟΤΑ</a:t>
            </a:r>
          </a:p>
          <a:p>
            <a:pPr lvl="1"/>
            <a:endParaRPr lang="el-GR" sz="2200" smtClean="0"/>
          </a:p>
          <a:p>
            <a:endParaRPr lang="el-GR" sz="2400" smtClean="0"/>
          </a:p>
        </p:txBody>
      </p:sp>
    </p:spTree>
  </p:cSld>
  <p:clrMapOvr>
    <a:masterClrMapping/>
  </p:clrMapOvr>
  <p:transition spd="slow">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a:xfrm>
            <a:off x="517525" y="1700213"/>
            <a:ext cx="8299450" cy="685800"/>
          </a:xfrm>
        </p:spPr>
        <p:txBody>
          <a:bodyPr anchor="b"/>
          <a:lstStyle/>
          <a:p>
            <a:pPr marL="342900" indent="-342900" eaLnBrk="1" hangingPunct="1">
              <a:spcBef>
                <a:spcPct val="20000"/>
              </a:spcBef>
              <a:buClr>
                <a:schemeClr val="folHlink"/>
              </a:buClr>
              <a:buSzPct val="60000"/>
              <a:buFont typeface="Wingdings" pitchFamily="2" charset="2"/>
              <a:buChar char="n"/>
            </a:pPr>
            <a:r>
              <a:rPr lang="el-GR" sz="3000" b="1" smtClean="0">
                <a:solidFill>
                  <a:schemeClr val="tx1"/>
                </a:solidFill>
              </a:rPr>
              <a:t>Υπηρεσίες για τη βελτίωση της σχέσης του Δήμου με τον πολίτη </a:t>
            </a:r>
          </a:p>
        </p:txBody>
      </p:sp>
      <p:sp>
        <p:nvSpPr>
          <p:cNvPr id="70658" name="Rectangle 3"/>
          <p:cNvSpPr>
            <a:spLocks noChangeArrowheads="1"/>
          </p:cNvSpPr>
          <p:nvPr/>
        </p:nvSpPr>
        <p:spPr bwMode="auto">
          <a:xfrm>
            <a:off x="982663" y="2636838"/>
            <a:ext cx="7175500" cy="2936875"/>
          </a:xfrm>
          <a:prstGeom prst="rect">
            <a:avLst/>
          </a:prstGeom>
          <a:noFill/>
          <a:ln w="9525">
            <a:noFill/>
            <a:miter lim="800000"/>
            <a:headEnd/>
            <a:tailEnd/>
          </a:ln>
        </p:spPr>
        <p:txBody>
          <a:bodyPr>
            <a:spAutoFit/>
          </a:bodyPr>
          <a:lstStyle/>
          <a:p>
            <a:pPr marL="714375" lvl="1" indent="-266700" algn="just">
              <a:lnSpc>
                <a:spcPct val="80000"/>
              </a:lnSpc>
              <a:spcBef>
                <a:spcPct val="20000"/>
              </a:spcBef>
              <a:buClr>
                <a:schemeClr val="folHlink"/>
              </a:buClr>
              <a:buSzPct val="60000"/>
              <a:buFont typeface="Wingdings" pitchFamily="2" charset="2"/>
              <a:buChar char="q"/>
            </a:pPr>
            <a:r>
              <a:rPr lang="el-GR" sz="2200" b="1">
                <a:latin typeface="Tahoma" pitchFamily="34" charset="0"/>
                <a:cs typeface="Tahoma" pitchFamily="34" charset="0"/>
              </a:rPr>
              <a:t> Γραφείο Διοικητικής βοήθειας</a:t>
            </a:r>
          </a:p>
          <a:p>
            <a:pPr marL="714375" lvl="1" indent="-266700" algn="just">
              <a:lnSpc>
                <a:spcPct val="80000"/>
              </a:lnSpc>
              <a:spcBef>
                <a:spcPct val="20000"/>
              </a:spcBef>
              <a:buClr>
                <a:schemeClr val="folHlink"/>
              </a:buClr>
              <a:buSzPct val="60000"/>
              <a:buFont typeface="Wingdings" pitchFamily="2" charset="2"/>
              <a:buChar char="q"/>
            </a:pPr>
            <a:endParaRPr lang="el-GR" sz="2200" b="1">
              <a:latin typeface="Tahoma" pitchFamily="34" charset="0"/>
              <a:cs typeface="Tahoma" pitchFamily="34" charset="0"/>
            </a:endParaRPr>
          </a:p>
          <a:p>
            <a:pPr marL="714375" lvl="1" indent="-266700" algn="just" eaLnBrk="0" hangingPunct="0">
              <a:lnSpc>
                <a:spcPct val="80000"/>
              </a:lnSpc>
              <a:spcBef>
                <a:spcPct val="20000"/>
              </a:spcBef>
              <a:buClr>
                <a:schemeClr val="folHlink"/>
              </a:buClr>
              <a:buSzPct val="60000"/>
              <a:buFont typeface="Wingdings" pitchFamily="2" charset="2"/>
              <a:buChar char="q"/>
            </a:pPr>
            <a:r>
              <a:rPr lang="el-GR" sz="2200" b="1">
                <a:latin typeface="Tahoma" pitchFamily="34" charset="0"/>
                <a:cs typeface="Tahoma" pitchFamily="34" charset="0"/>
              </a:rPr>
              <a:t> Τμήμα Διαφάνειας</a:t>
            </a:r>
          </a:p>
          <a:p>
            <a:pPr marL="714375" lvl="1" indent="-266700" algn="just" eaLnBrk="0" hangingPunct="0">
              <a:lnSpc>
                <a:spcPct val="80000"/>
              </a:lnSpc>
              <a:spcBef>
                <a:spcPct val="20000"/>
              </a:spcBef>
              <a:buClr>
                <a:schemeClr val="folHlink"/>
              </a:buClr>
              <a:buSzPct val="60000"/>
              <a:buFont typeface="Wingdings" pitchFamily="2" charset="2"/>
              <a:buChar char="q"/>
            </a:pPr>
            <a:endParaRPr lang="el-GR" sz="2200" b="1">
              <a:latin typeface="Tahoma" pitchFamily="34" charset="0"/>
              <a:cs typeface="Tahoma" pitchFamily="34" charset="0"/>
            </a:endParaRPr>
          </a:p>
          <a:p>
            <a:pPr marL="714375" lvl="1" indent="-266700" algn="just" eaLnBrk="0" hangingPunct="0">
              <a:lnSpc>
                <a:spcPct val="80000"/>
              </a:lnSpc>
              <a:spcBef>
                <a:spcPct val="20000"/>
              </a:spcBef>
              <a:buClr>
                <a:schemeClr val="folHlink"/>
              </a:buClr>
              <a:buSzPct val="60000"/>
              <a:buFont typeface="Wingdings" pitchFamily="2" charset="2"/>
              <a:buChar char="q"/>
            </a:pPr>
            <a:r>
              <a:rPr lang="el-GR" sz="2200" b="1">
                <a:latin typeface="Tahoma" pitchFamily="34" charset="0"/>
                <a:cs typeface="Tahoma" pitchFamily="34" charset="0"/>
              </a:rPr>
              <a:t> Αποκεντρωμένες δημοτικές υπηρεσίες</a:t>
            </a:r>
          </a:p>
          <a:p>
            <a:pPr marL="714375" lvl="1" indent="-266700" algn="just" eaLnBrk="0" hangingPunct="0">
              <a:lnSpc>
                <a:spcPct val="80000"/>
              </a:lnSpc>
              <a:spcBef>
                <a:spcPct val="20000"/>
              </a:spcBef>
              <a:buClr>
                <a:schemeClr val="folHlink"/>
              </a:buClr>
              <a:buSzPct val="60000"/>
              <a:buFont typeface="Wingdings" pitchFamily="2" charset="2"/>
              <a:buChar char="q"/>
            </a:pPr>
            <a:r>
              <a:rPr lang="el-GR" sz="2200" b="1">
                <a:latin typeface="Tahoma" pitchFamily="34" charset="0"/>
                <a:cs typeface="Tahoma" pitchFamily="34" charset="0"/>
              </a:rPr>
              <a:t> </a:t>
            </a:r>
          </a:p>
          <a:p>
            <a:pPr marL="714375" lvl="1" indent="-266700" algn="just" eaLnBrk="0" hangingPunct="0">
              <a:lnSpc>
                <a:spcPct val="80000"/>
              </a:lnSpc>
              <a:spcBef>
                <a:spcPct val="20000"/>
              </a:spcBef>
              <a:buClr>
                <a:schemeClr val="folHlink"/>
              </a:buClr>
              <a:buSzPct val="60000"/>
              <a:buFont typeface="Wingdings" pitchFamily="2" charset="2"/>
              <a:buChar char="q"/>
            </a:pPr>
            <a:r>
              <a:rPr lang="el-GR" sz="2200" b="1">
                <a:latin typeface="Tahoma" pitchFamily="34" charset="0"/>
                <a:cs typeface="Tahoma" pitchFamily="34" charset="0"/>
              </a:rPr>
              <a:t> Το αποκεντρωμένο Τμήμα Διοικητικών Θεμάτων &amp; Εξυπηρέτησης του πολίτη προβλέπεται να μπορεί να λειτουργεί ως «Δημοτικό ΚΕΠ»</a:t>
            </a:r>
          </a:p>
        </p:txBody>
      </p:sp>
      <p:sp>
        <p:nvSpPr>
          <p:cNvPr id="70659" name="Rectangle 2"/>
          <p:cNvSpPr txBox="1">
            <a:spLocks noChangeArrowheads="1"/>
          </p:cNvSpPr>
          <p:nvPr/>
        </p:nvSpPr>
        <p:spPr bwMode="auto">
          <a:xfrm>
            <a:off x="1150938" y="200025"/>
            <a:ext cx="7793037" cy="1143000"/>
          </a:xfrm>
          <a:prstGeom prst="rect">
            <a:avLst/>
          </a:prstGeom>
          <a:noFill/>
          <a:ln w="9525">
            <a:noFill/>
            <a:miter lim="800000"/>
            <a:headEnd/>
            <a:tailEnd/>
          </a:ln>
        </p:spPr>
        <p:txBody>
          <a:bodyPr anchor="b"/>
          <a:lstStyle/>
          <a:p>
            <a:pPr marL="571500" indent="-571500">
              <a:buFont typeface="Tahoma" pitchFamily="34" charset="0"/>
              <a:buNone/>
            </a:pPr>
            <a:r>
              <a:rPr lang="el-GR" sz="2800">
                <a:solidFill>
                  <a:schemeClr val="tx2"/>
                </a:solidFill>
                <a:latin typeface="Tahoma" pitchFamily="34" charset="0"/>
              </a:rPr>
              <a:t>ΟΡΓΑΝΩΤΙΚΗ ΔΟΜΗ ΟΤΑ</a:t>
            </a:r>
          </a:p>
        </p:txBody>
      </p:sp>
      <p:sp>
        <p:nvSpPr>
          <p:cNvPr id="5" name="Θέση αριθμού διαφάνειας 7"/>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44A35648-B0F6-4714-AEA2-AF75B56E76E3}" type="slidenum">
              <a:rPr lang="el-GR" sz="1400">
                <a:latin typeface="+mn-lt"/>
                <a:cs typeface="Tahoma" pitchFamily="34" charset="0"/>
              </a:rPr>
              <a:pPr algn="r">
                <a:defRPr/>
              </a:pPr>
              <a:t>50</a:t>
            </a:fld>
            <a:endParaRPr lang="el-GR" sz="1400" dirty="0">
              <a:latin typeface="+mn-lt"/>
              <a:cs typeface="Tahoma"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650875" y="1628775"/>
            <a:ext cx="8042275" cy="561975"/>
          </a:xfrm>
        </p:spPr>
        <p:txBody>
          <a:bodyPr anchor="b"/>
          <a:lstStyle/>
          <a:p>
            <a:pPr marL="342900" indent="-342900" eaLnBrk="1" hangingPunct="1">
              <a:spcBef>
                <a:spcPct val="20000"/>
              </a:spcBef>
              <a:buClr>
                <a:schemeClr val="folHlink"/>
              </a:buClr>
              <a:buSzPct val="60000"/>
              <a:buFont typeface="Wingdings" pitchFamily="2" charset="2"/>
              <a:buChar char="n"/>
            </a:pPr>
            <a:r>
              <a:rPr lang="el-GR" sz="3000" b="1" smtClean="0">
                <a:solidFill>
                  <a:schemeClr val="tx1"/>
                </a:solidFill>
              </a:rPr>
              <a:t>Η χωρική αποκέντρωση των δημοτικών υπηρεσιών</a:t>
            </a:r>
          </a:p>
        </p:txBody>
      </p:sp>
      <p:sp>
        <p:nvSpPr>
          <p:cNvPr id="71682" name="Rectangle 3"/>
          <p:cNvSpPr>
            <a:spLocks noGrp="1" noChangeArrowheads="1"/>
          </p:cNvSpPr>
          <p:nvPr>
            <p:ph type="body" idx="4294967295"/>
          </p:nvPr>
        </p:nvSpPr>
        <p:spPr>
          <a:xfrm>
            <a:off x="784225" y="2349500"/>
            <a:ext cx="7908925" cy="4032250"/>
          </a:xfrm>
        </p:spPr>
        <p:txBody>
          <a:bodyPr/>
          <a:lstStyle/>
          <a:p>
            <a:pPr algn="just" eaLnBrk="1" hangingPunct="1">
              <a:lnSpc>
                <a:spcPct val="120000"/>
              </a:lnSpc>
              <a:buFont typeface="Georgia" pitchFamily="18" charset="0"/>
              <a:buNone/>
            </a:pPr>
            <a:r>
              <a:rPr lang="el-GR" sz="1800" b="1" u="sng" smtClean="0">
                <a:cs typeface="Tahoma" pitchFamily="34" charset="0"/>
              </a:rPr>
              <a:t>Επίπεδο δημοτικής ενότητας </a:t>
            </a:r>
            <a:r>
              <a:rPr lang="el-GR" sz="1800" smtClean="0">
                <a:cs typeface="Tahoma" pitchFamily="34" charset="0"/>
              </a:rPr>
              <a:t>(στις έδρες των πρώην ΟΤΑ) </a:t>
            </a:r>
            <a:endParaRPr lang="el-GR" sz="1800" b="1" u="sng" smtClean="0">
              <a:cs typeface="Tahoma" pitchFamily="34" charset="0"/>
            </a:endParaRPr>
          </a:p>
          <a:p>
            <a:pPr lvl="1" eaLnBrk="1" hangingPunct="1">
              <a:lnSpc>
                <a:spcPct val="120000"/>
              </a:lnSpc>
              <a:buClr>
                <a:schemeClr val="tx1"/>
              </a:buClr>
              <a:buFont typeface="Wingdings" pitchFamily="2" charset="2"/>
              <a:buChar char="Ø"/>
            </a:pPr>
            <a:r>
              <a:rPr lang="el-GR" sz="1700" b="1" smtClean="0">
                <a:cs typeface="Tahoma" pitchFamily="34" charset="0"/>
              </a:rPr>
              <a:t>Υπηρεσία ΚΕΠ</a:t>
            </a:r>
          </a:p>
          <a:p>
            <a:pPr lvl="1" eaLnBrk="1" hangingPunct="1">
              <a:lnSpc>
                <a:spcPct val="120000"/>
              </a:lnSpc>
              <a:buClr>
                <a:schemeClr val="tx1"/>
              </a:buClr>
              <a:buFont typeface="Wingdings" pitchFamily="2" charset="2"/>
              <a:buChar char="Ø"/>
            </a:pPr>
            <a:r>
              <a:rPr lang="el-GR" sz="1700" b="1" smtClean="0">
                <a:cs typeface="Tahoma" pitchFamily="34" charset="0"/>
              </a:rPr>
              <a:t>Υπηρεσία Καθαριότητας &amp; Ανακύκλωσης</a:t>
            </a:r>
          </a:p>
          <a:p>
            <a:pPr lvl="1" eaLnBrk="1" hangingPunct="1">
              <a:lnSpc>
                <a:spcPct val="120000"/>
              </a:lnSpc>
              <a:buClr>
                <a:schemeClr val="tx1"/>
              </a:buClr>
              <a:buFont typeface="Wingdings" pitchFamily="2" charset="2"/>
              <a:buChar char="Ø"/>
            </a:pPr>
            <a:r>
              <a:rPr lang="el-GR" sz="1700" b="1" smtClean="0">
                <a:cs typeface="Tahoma" pitchFamily="34" charset="0"/>
              </a:rPr>
              <a:t>Υπηρεσία Διοικητικών  θεμάτων και εξυπηρέτησης του πολίτη</a:t>
            </a:r>
          </a:p>
          <a:p>
            <a:pPr lvl="1" eaLnBrk="1" hangingPunct="1">
              <a:lnSpc>
                <a:spcPct val="120000"/>
              </a:lnSpc>
              <a:buClr>
                <a:schemeClr val="tx1"/>
              </a:buClr>
              <a:buFont typeface="Wingdings" pitchFamily="2" charset="2"/>
              <a:buChar char="Ø"/>
            </a:pPr>
            <a:r>
              <a:rPr lang="el-GR" sz="1700" b="1" smtClean="0">
                <a:cs typeface="Tahoma" pitchFamily="34" charset="0"/>
              </a:rPr>
              <a:t>Υπηρεσία Οικονομικών θεμάτων</a:t>
            </a:r>
          </a:p>
          <a:p>
            <a:pPr lvl="1" eaLnBrk="1" hangingPunct="1">
              <a:lnSpc>
                <a:spcPct val="120000"/>
              </a:lnSpc>
              <a:buClr>
                <a:schemeClr val="tx1"/>
              </a:buClr>
              <a:buFont typeface="Wingdings" pitchFamily="2" charset="2"/>
              <a:buChar char="Ø"/>
            </a:pPr>
            <a:r>
              <a:rPr lang="el-GR" sz="1700" b="1" smtClean="0">
                <a:cs typeface="Tahoma" pitchFamily="34" charset="0"/>
              </a:rPr>
              <a:t>Υπηρεσία Συντήρησης υποδομών</a:t>
            </a:r>
          </a:p>
          <a:p>
            <a:pPr lvl="1" eaLnBrk="1" hangingPunct="1">
              <a:lnSpc>
                <a:spcPct val="120000"/>
              </a:lnSpc>
              <a:buClr>
                <a:schemeClr val="tx1"/>
              </a:buClr>
              <a:buFont typeface="Wingdings" pitchFamily="2" charset="2"/>
              <a:buChar char="Ø"/>
            </a:pPr>
            <a:r>
              <a:rPr lang="el-GR" sz="1700" b="1" smtClean="0">
                <a:cs typeface="Tahoma" pitchFamily="34" charset="0"/>
              </a:rPr>
              <a:t>Υπηρεσία Δημοτικής Αστυνομίας. </a:t>
            </a:r>
          </a:p>
          <a:p>
            <a:pPr lvl="1" algn="just" eaLnBrk="1" hangingPunct="1">
              <a:lnSpc>
                <a:spcPct val="120000"/>
              </a:lnSpc>
              <a:buClrTx/>
              <a:buFont typeface="Wingdings" pitchFamily="2" charset="2"/>
              <a:buChar char="Ø"/>
            </a:pPr>
            <a:r>
              <a:rPr lang="el-GR" sz="1700" b="1" smtClean="0">
                <a:cs typeface="Tahoma" pitchFamily="34" charset="0"/>
              </a:rPr>
              <a:t>Κοινωνικές υπηρεσίες  </a:t>
            </a:r>
            <a:r>
              <a:rPr lang="el-GR" sz="1700" smtClean="0">
                <a:cs typeface="Tahoma" pitchFamily="34" charset="0"/>
              </a:rPr>
              <a:t>(π.χ. Βοήθεια στο σπίτι, ΚΑΠΗ, δομές παιδικής φροντίδας) θα παρέχονται μέσω τοπικών παραρτημάτων του Νομικού Προσώπου του Δήμου.</a:t>
            </a:r>
          </a:p>
          <a:p>
            <a:pPr eaLnBrk="1" hangingPunct="1">
              <a:lnSpc>
                <a:spcPct val="120000"/>
              </a:lnSpc>
              <a:buFont typeface="Georgia" pitchFamily="18" charset="0"/>
              <a:buNone/>
            </a:pPr>
            <a:endParaRPr lang="el-GR" sz="1600" smtClean="0">
              <a:cs typeface="Tahoma" pitchFamily="34" charset="0"/>
            </a:endParaRPr>
          </a:p>
        </p:txBody>
      </p:sp>
      <p:sp>
        <p:nvSpPr>
          <p:cNvPr id="71683" name="Rectangle 2"/>
          <p:cNvSpPr txBox="1">
            <a:spLocks noChangeArrowheads="1"/>
          </p:cNvSpPr>
          <p:nvPr/>
        </p:nvSpPr>
        <p:spPr bwMode="auto">
          <a:xfrm>
            <a:off x="107950" y="200025"/>
            <a:ext cx="8836025" cy="852488"/>
          </a:xfrm>
          <a:prstGeom prst="rect">
            <a:avLst/>
          </a:prstGeom>
          <a:noFill/>
          <a:ln w="9525">
            <a:noFill/>
            <a:miter lim="800000"/>
            <a:headEnd/>
            <a:tailEnd/>
          </a:ln>
        </p:spPr>
        <p:txBody>
          <a:bodyPr anchor="b"/>
          <a:lstStyle/>
          <a:p>
            <a:pPr marL="571500" indent="-571500">
              <a:buFont typeface="Tahoma" pitchFamily="34" charset="0"/>
              <a:buNone/>
            </a:pPr>
            <a:r>
              <a:rPr lang="el-GR" sz="2800">
                <a:solidFill>
                  <a:schemeClr val="tx2"/>
                </a:solidFill>
                <a:latin typeface="Tahoma" pitchFamily="34" charset="0"/>
              </a:rPr>
              <a:t>ΟΡΓΑΝΩΤΙΚΗ ΔΟΜΗ ΟΤΑ</a:t>
            </a:r>
          </a:p>
        </p:txBody>
      </p:sp>
      <p:sp>
        <p:nvSpPr>
          <p:cNvPr id="5" name="Θέση αριθμού διαφάνειας 7"/>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7800B29D-F5E9-44E8-AD72-84725889019F}" type="slidenum">
              <a:rPr lang="el-GR" sz="1400">
                <a:latin typeface="+mn-lt"/>
                <a:cs typeface="Tahoma" pitchFamily="34" charset="0"/>
              </a:rPr>
              <a:pPr algn="r">
                <a:defRPr/>
              </a:pPr>
              <a:t>51</a:t>
            </a:fld>
            <a:endParaRPr lang="el-GR" sz="1400" dirty="0">
              <a:latin typeface="+mn-lt"/>
              <a:cs typeface="Tahoma"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a:xfrm>
            <a:off x="0" y="1268413"/>
            <a:ext cx="8621713" cy="657225"/>
          </a:xfrm>
        </p:spPr>
        <p:txBody>
          <a:bodyPr anchor="b"/>
          <a:lstStyle/>
          <a:p>
            <a:pPr marL="342900" indent="-342900" eaLnBrk="1" hangingPunct="1">
              <a:spcBef>
                <a:spcPct val="20000"/>
              </a:spcBef>
              <a:buClr>
                <a:schemeClr val="folHlink"/>
              </a:buClr>
              <a:buSzPct val="60000"/>
              <a:buFont typeface="Wingdings" pitchFamily="2" charset="2"/>
              <a:buChar char="n"/>
            </a:pPr>
            <a:r>
              <a:rPr lang="el-GR" sz="3000" b="1" smtClean="0">
                <a:solidFill>
                  <a:schemeClr val="tx1"/>
                </a:solidFill>
              </a:rPr>
              <a:t>Ο συντονισμός των δημοτικών υπηρεσιών </a:t>
            </a:r>
          </a:p>
        </p:txBody>
      </p:sp>
      <p:sp>
        <p:nvSpPr>
          <p:cNvPr id="72706" name="Rectangle 3"/>
          <p:cNvSpPr>
            <a:spLocks noGrp="1" noChangeArrowheads="1"/>
          </p:cNvSpPr>
          <p:nvPr>
            <p:ph type="body" idx="4294967295"/>
          </p:nvPr>
        </p:nvSpPr>
        <p:spPr>
          <a:xfrm>
            <a:off x="0" y="2060575"/>
            <a:ext cx="9144000" cy="4681538"/>
          </a:xfrm>
        </p:spPr>
        <p:txBody>
          <a:bodyPr/>
          <a:lstStyle/>
          <a:p>
            <a:pPr marL="714375" lvl="1" indent="-266700" algn="just" eaLnBrk="1" hangingPunct="1">
              <a:lnSpc>
                <a:spcPct val="80000"/>
              </a:lnSpc>
              <a:buClr>
                <a:schemeClr val="folHlink"/>
              </a:buClr>
              <a:buSzPct val="60000"/>
              <a:buFont typeface="Wingdings" pitchFamily="2" charset="2"/>
              <a:buChar char="q"/>
            </a:pPr>
            <a:endParaRPr lang="el-GR" sz="2400" b="1" smtClean="0">
              <a:cs typeface="Tahoma" pitchFamily="34" charset="0"/>
            </a:endParaRPr>
          </a:p>
          <a:p>
            <a:pPr marL="714375" lvl="1" indent="-266700" algn="just" eaLnBrk="1" hangingPunct="1">
              <a:lnSpc>
                <a:spcPct val="80000"/>
              </a:lnSpc>
              <a:buClr>
                <a:schemeClr val="folHlink"/>
              </a:buClr>
              <a:buSzPct val="60000"/>
              <a:buFont typeface="Wingdings" pitchFamily="2" charset="2"/>
              <a:buChar char="q"/>
            </a:pPr>
            <a:r>
              <a:rPr lang="el-GR" sz="2400" b="1" smtClean="0">
                <a:cs typeface="Tahoma" pitchFamily="34" charset="0"/>
              </a:rPr>
              <a:t>Ενίσχυση της κορυφής της διοικητικής πυραμίδας (ρόλοι Γενικού Γραμματέα και Γενικού Διευθυντή)</a:t>
            </a:r>
          </a:p>
          <a:p>
            <a:pPr marL="714375" lvl="1" indent="-266700" algn="just" eaLnBrk="1" hangingPunct="1">
              <a:lnSpc>
                <a:spcPct val="80000"/>
              </a:lnSpc>
              <a:buClr>
                <a:schemeClr val="folHlink"/>
              </a:buClr>
              <a:buSzPct val="60000"/>
              <a:buFont typeface="Wingdings" pitchFamily="2" charset="2"/>
              <a:buChar char="q"/>
            </a:pPr>
            <a:endParaRPr lang="el-GR" sz="2400" b="1" smtClean="0">
              <a:cs typeface="Tahoma" pitchFamily="34" charset="0"/>
            </a:endParaRPr>
          </a:p>
          <a:p>
            <a:pPr marL="714375" lvl="1" indent="-266700" algn="just" eaLnBrk="1" hangingPunct="1">
              <a:lnSpc>
                <a:spcPct val="80000"/>
              </a:lnSpc>
              <a:buClr>
                <a:schemeClr val="folHlink"/>
              </a:buClr>
              <a:buSzPct val="60000"/>
              <a:buFont typeface="Wingdings" pitchFamily="2" charset="2"/>
              <a:buChar char="q"/>
            </a:pPr>
            <a:r>
              <a:rPr lang="el-GR" sz="2400" b="1" smtClean="0">
                <a:cs typeface="Tahoma" pitchFamily="34" charset="0"/>
              </a:rPr>
              <a:t>Ανάπτυξη οριζόντιων μηχανισμών πληροφόρησης, επικοινωνίας, συντονισμού και συνεργασίας μεταξύ των υπηρεσιών</a:t>
            </a:r>
          </a:p>
          <a:p>
            <a:pPr marL="714375" lvl="1" indent="-266700" algn="just" eaLnBrk="1" hangingPunct="1">
              <a:lnSpc>
                <a:spcPct val="120000"/>
              </a:lnSpc>
              <a:buClr>
                <a:schemeClr val="tx1"/>
              </a:buClr>
              <a:buFont typeface="Wingdings" pitchFamily="2" charset="2"/>
              <a:buChar char="Ø"/>
            </a:pPr>
            <a:r>
              <a:rPr lang="el-GR" sz="2200" smtClean="0">
                <a:solidFill>
                  <a:srgbClr val="000000"/>
                </a:solidFill>
                <a:cs typeface="Times New Roman" pitchFamily="18" charset="0"/>
              </a:rPr>
              <a:t>Συμβούλια συντονισμού με συμμετοχή </a:t>
            </a:r>
            <a:r>
              <a:rPr lang="el-GR" sz="2200" smtClean="0">
                <a:solidFill>
                  <a:srgbClr val="000000"/>
                </a:solidFill>
              </a:rPr>
              <a:t>των </a:t>
            </a:r>
            <a:r>
              <a:rPr lang="el-GR" sz="2200" smtClean="0">
                <a:solidFill>
                  <a:srgbClr val="000000"/>
                </a:solidFill>
                <a:cs typeface="Times New Roman" pitchFamily="18" charset="0"/>
              </a:rPr>
              <a:t>προϊστάμενων </a:t>
            </a:r>
            <a:endParaRPr lang="el-GR" sz="2200" smtClean="0">
              <a:cs typeface="Times New Roman" pitchFamily="18" charset="0"/>
            </a:endParaRPr>
          </a:p>
          <a:p>
            <a:pPr marL="714375" lvl="1" indent="-266700" eaLnBrk="1" hangingPunct="1">
              <a:lnSpc>
                <a:spcPct val="120000"/>
              </a:lnSpc>
              <a:buClr>
                <a:schemeClr val="tx1"/>
              </a:buClr>
              <a:buFont typeface="Wingdings" pitchFamily="2" charset="2"/>
              <a:buChar char="Ø"/>
            </a:pPr>
            <a:r>
              <a:rPr lang="el-GR" sz="2200" smtClean="0"/>
              <a:t>Πρόβλεψη </a:t>
            </a:r>
            <a:r>
              <a:rPr lang="el-GR" sz="2200" smtClean="0">
                <a:cs typeface="Times New Roman" pitchFamily="18" charset="0"/>
              </a:rPr>
              <a:t>ευέλικτων και προσαρμόσιμων ομάδων έργου</a:t>
            </a:r>
            <a:r>
              <a:rPr lang="el-GR" sz="2200" smtClean="0"/>
              <a:t> </a:t>
            </a:r>
            <a:r>
              <a:rPr lang="el-GR" sz="2200" smtClean="0">
                <a:solidFill>
                  <a:srgbClr val="000000"/>
                </a:solidFill>
                <a:cs typeface="Times New Roman" pitchFamily="18" charset="0"/>
              </a:rPr>
              <a:t>με αξιοποίηση προσωπικού από πολλά Τμήματα</a:t>
            </a:r>
            <a:r>
              <a:rPr lang="el-GR" sz="2200" smtClean="0">
                <a:cs typeface="Times New Roman" pitchFamily="18" charset="0"/>
              </a:rPr>
              <a:t> </a:t>
            </a:r>
          </a:p>
          <a:p>
            <a:pPr marL="714375" lvl="1" indent="-266700" eaLnBrk="1" hangingPunct="1">
              <a:lnSpc>
                <a:spcPct val="120000"/>
              </a:lnSpc>
              <a:buClr>
                <a:schemeClr val="tx1"/>
              </a:buClr>
              <a:buFont typeface="Wingdings" pitchFamily="2" charset="2"/>
              <a:buChar char="Ø"/>
            </a:pPr>
            <a:endParaRPr lang="el-GR" sz="2200" smtClean="0"/>
          </a:p>
          <a:p>
            <a:pPr marL="714375" lvl="1" indent="-266700" algn="just" eaLnBrk="1" hangingPunct="1">
              <a:lnSpc>
                <a:spcPct val="80000"/>
              </a:lnSpc>
              <a:buClr>
                <a:schemeClr val="folHlink"/>
              </a:buClr>
              <a:buSzPct val="60000"/>
              <a:buFont typeface="Wingdings" pitchFamily="2" charset="2"/>
              <a:buChar char="q"/>
            </a:pPr>
            <a:r>
              <a:rPr lang="el-GR" sz="2400" b="1" smtClean="0">
                <a:cs typeface="Tahoma" pitchFamily="34" charset="0"/>
              </a:rPr>
              <a:t>Συντονισμός με τα ΝΠΔΔ &amp; τις Επιχειρήσεις των Δήμων </a:t>
            </a:r>
          </a:p>
          <a:p>
            <a:pPr marL="342900" indent="-342900" eaLnBrk="1" hangingPunct="1">
              <a:lnSpc>
                <a:spcPct val="120000"/>
              </a:lnSpc>
            </a:pPr>
            <a:endParaRPr lang="el-GR" sz="2000" smtClean="0"/>
          </a:p>
        </p:txBody>
      </p:sp>
      <p:sp>
        <p:nvSpPr>
          <p:cNvPr id="72707" name="Rectangle 2"/>
          <p:cNvSpPr txBox="1">
            <a:spLocks noChangeArrowheads="1"/>
          </p:cNvSpPr>
          <p:nvPr/>
        </p:nvSpPr>
        <p:spPr bwMode="auto">
          <a:xfrm>
            <a:off x="0" y="0"/>
            <a:ext cx="7793038" cy="1143000"/>
          </a:xfrm>
          <a:prstGeom prst="rect">
            <a:avLst/>
          </a:prstGeom>
          <a:noFill/>
          <a:ln w="9525">
            <a:noFill/>
            <a:miter lim="800000"/>
            <a:headEnd/>
            <a:tailEnd/>
          </a:ln>
        </p:spPr>
        <p:txBody>
          <a:bodyPr anchor="b"/>
          <a:lstStyle/>
          <a:p>
            <a:pPr marL="571500" indent="-571500">
              <a:buFont typeface="Tahoma" pitchFamily="34" charset="0"/>
              <a:buNone/>
            </a:pPr>
            <a:r>
              <a:rPr lang="el-GR" sz="2800">
                <a:solidFill>
                  <a:schemeClr val="tx2"/>
                </a:solidFill>
                <a:latin typeface="Tahoma" pitchFamily="34" charset="0"/>
              </a:rPr>
              <a:t>ΟΡΓΑΝΩΤΙΚΗ ΔΟΜΗ ΟΤΑ</a:t>
            </a:r>
          </a:p>
        </p:txBody>
      </p:sp>
      <p:sp>
        <p:nvSpPr>
          <p:cNvPr id="5" name="Θέση αριθμού διαφάνειας 7"/>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5A0DED58-FFDD-4EA5-A275-2AEEEC760916}" type="slidenum">
              <a:rPr lang="el-GR" sz="1400">
                <a:latin typeface="+mn-lt"/>
                <a:cs typeface="Tahoma" pitchFamily="34" charset="0"/>
              </a:rPr>
              <a:pPr algn="r">
                <a:defRPr/>
              </a:pPr>
              <a:t>52</a:t>
            </a:fld>
            <a:endParaRPr lang="el-GR" sz="1400" dirty="0">
              <a:latin typeface="+mn-lt"/>
              <a:cs typeface="Tahoma"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pPr algn="r"/>
            <a:r>
              <a:rPr lang="el-GR" sz="3600" b="1" i="1" smtClean="0">
                <a:solidFill>
                  <a:schemeClr val="tx1"/>
                </a:solidFill>
              </a:rPr>
              <a:t>ΟΡΓΑΝΩΤΙΚΗ ΔΟΜΗ</a:t>
            </a:r>
          </a:p>
        </p:txBody>
      </p:sp>
      <p:sp>
        <p:nvSpPr>
          <p:cNvPr id="73730" name="Rectangle 3"/>
          <p:cNvSpPr>
            <a:spLocks noGrp="1"/>
          </p:cNvSpPr>
          <p:nvPr>
            <p:ph type="body" idx="1"/>
          </p:nvPr>
        </p:nvSpPr>
        <p:spPr>
          <a:xfrm>
            <a:off x="669925" y="3306763"/>
            <a:ext cx="7853363" cy="2200275"/>
          </a:xfrm>
        </p:spPr>
        <p:txBody>
          <a:bodyPr/>
          <a:lstStyle/>
          <a:p>
            <a:pPr>
              <a:lnSpc>
                <a:spcPct val="80000"/>
              </a:lnSpc>
            </a:pPr>
            <a:r>
              <a:rPr lang="el-GR" sz="2400" smtClean="0"/>
              <a:t>Γεν. Διεύθυνση</a:t>
            </a:r>
          </a:p>
          <a:p>
            <a:pPr>
              <a:lnSpc>
                <a:spcPct val="80000"/>
              </a:lnSpc>
            </a:pPr>
            <a:r>
              <a:rPr lang="el-GR" sz="2400" smtClean="0"/>
              <a:t>Διεύθυνση</a:t>
            </a:r>
          </a:p>
          <a:p>
            <a:pPr>
              <a:lnSpc>
                <a:spcPct val="80000"/>
              </a:lnSpc>
            </a:pPr>
            <a:r>
              <a:rPr lang="el-GR" sz="2400" smtClean="0"/>
              <a:t>Τμήμα</a:t>
            </a:r>
          </a:p>
          <a:p>
            <a:pPr>
              <a:lnSpc>
                <a:spcPct val="80000"/>
              </a:lnSpc>
            </a:pPr>
            <a:r>
              <a:rPr lang="el-GR" sz="2400" smtClean="0"/>
              <a:t>Γραφείο </a:t>
            </a:r>
          </a:p>
          <a:p>
            <a:pPr>
              <a:lnSpc>
                <a:spcPct val="80000"/>
              </a:lnSpc>
            </a:pPr>
            <a:r>
              <a:rPr lang="el-GR" sz="2400" smtClean="0"/>
              <a:t>Αυτοτελές Τμήμα</a:t>
            </a:r>
          </a:p>
          <a:p>
            <a:pPr>
              <a:lnSpc>
                <a:spcPct val="80000"/>
              </a:lnSpc>
            </a:pPr>
            <a:r>
              <a:rPr lang="el-GR" sz="2400" smtClean="0"/>
              <a:t>Αυτοτελές Γραφείο</a:t>
            </a:r>
          </a:p>
        </p:txBody>
      </p:sp>
      <p:sp>
        <p:nvSpPr>
          <p:cNvPr id="73731" name="Rectangle 4"/>
          <p:cNvSpPr>
            <a:spLocks noChangeArrowheads="1"/>
          </p:cNvSpPr>
          <p:nvPr/>
        </p:nvSpPr>
        <p:spPr bwMode="auto">
          <a:xfrm>
            <a:off x="1116013" y="1700213"/>
            <a:ext cx="3095625" cy="792162"/>
          </a:xfrm>
          <a:prstGeom prst="rect">
            <a:avLst/>
          </a:prstGeom>
          <a:solidFill>
            <a:schemeClr val="accent1"/>
          </a:solidFill>
          <a:ln w="9525">
            <a:solidFill>
              <a:schemeClr val="tx1"/>
            </a:solidFill>
            <a:miter lim="800000"/>
            <a:headEnd/>
            <a:tailEnd/>
          </a:ln>
        </p:spPr>
        <p:txBody>
          <a:bodyPr wrap="none" anchor="ctr"/>
          <a:lstStyle/>
          <a:p>
            <a:r>
              <a:rPr lang="el-GR" sz="2400" i="1"/>
              <a:t>Οργανικές μονάδες</a:t>
            </a:r>
          </a:p>
        </p:txBody>
      </p:sp>
      <p:sp>
        <p:nvSpPr>
          <p:cNvPr id="73732" name="Rectangle 5"/>
          <p:cNvSpPr>
            <a:spLocks noChangeArrowheads="1"/>
          </p:cNvSpPr>
          <p:nvPr/>
        </p:nvSpPr>
        <p:spPr bwMode="auto">
          <a:xfrm>
            <a:off x="755650" y="5589588"/>
            <a:ext cx="6840538" cy="503237"/>
          </a:xfrm>
          <a:prstGeom prst="rect">
            <a:avLst/>
          </a:prstGeom>
          <a:noFill/>
          <a:ln w="9525">
            <a:noFill/>
            <a:miter lim="800000"/>
            <a:headEnd/>
            <a:tailEnd/>
          </a:ln>
        </p:spPr>
        <p:txBody>
          <a:bodyPr wrap="none" anchor="ctr"/>
          <a:lstStyle/>
          <a:p>
            <a:endParaRPr lang="el-GR"/>
          </a:p>
        </p:txBody>
      </p:sp>
      <p:sp>
        <p:nvSpPr>
          <p:cNvPr id="73733" name="Rectangle 6"/>
          <p:cNvSpPr>
            <a:spLocks noChangeArrowheads="1"/>
          </p:cNvSpPr>
          <p:nvPr/>
        </p:nvSpPr>
        <p:spPr bwMode="auto">
          <a:xfrm>
            <a:off x="0" y="5734050"/>
            <a:ext cx="9144000" cy="530225"/>
          </a:xfrm>
          <a:prstGeom prst="rect">
            <a:avLst/>
          </a:prstGeom>
          <a:solidFill>
            <a:schemeClr val="accent1"/>
          </a:solidFill>
          <a:ln w="9525">
            <a:noFill/>
            <a:miter lim="800000"/>
            <a:headEnd/>
            <a:tailEnd/>
          </a:ln>
        </p:spPr>
        <p:txBody>
          <a:bodyPr>
            <a:spAutoFit/>
          </a:bodyPr>
          <a:lstStyle/>
          <a:p>
            <a:pPr>
              <a:lnSpc>
                <a:spcPct val="80000"/>
              </a:lnSpc>
              <a:spcBef>
                <a:spcPct val="20000"/>
              </a:spcBef>
              <a:buClr>
                <a:schemeClr val="folHlink"/>
              </a:buClr>
              <a:buSzPct val="90000"/>
              <a:buFont typeface="Wingdings" pitchFamily="2" charset="2"/>
              <a:buNone/>
            </a:pPr>
            <a:r>
              <a:rPr lang="el-GR"/>
              <a:t>Ο αριθμός και το είδος των οργανικών μονάδων εξαρτάται από το μέγεθος του Δήμου, τη δυνατότητα  διαθέσιμου προσωπικού και τα νομικά πρόσωπα του δήμου</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1247775" y="1628775"/>
            <a:ext cx="6400800" cy="609600"/>
          </a:xfrm>
        </p:spPr>
        <p:txBody>
          <a:bodyPr anchor="b"/>
          <a:lstStyle/>
          <a:p>
            <a:pPr marL="342900" indent="-342900" eaLnBrk="1" hangingPunct="1">
              <a:spcBef>
                <a:spcPct val="20000"/>
              </a:spcBef>
              <a:buClr>
                <a:schemeClr val="folHlink"/>
              </a:buClr>
              <a:buSzPct val="60000"/>
              <a:buFont typeface="Wingdings" pitchFamily="2" charset="2"/>
              <a:buChar char="n"/>
            </a:pPr>
            <a:r>
              <a:rPr lang="el-GR" sz="3000" b="1" smtClean="0">
                <a:solidFill>
                  <a:schemeClr val="tx1"/>
                </a:solidFill>
              </a:rPr>
              <a:t>Οι προϊστάμενοι των υπηρεσιών </a:t>
            </a:r>
          </a:p>
        </p:txBody>
      </p:sp>
      <p:graphicFrame>
        <p:nvGraphicFramePr>
          <p:cNvPr id="122932" name="Group 52"/>
          <p:cNvGraphicFramePr>
            <a:graphicFrameLocks noGrp="1"/>
          </p:cNvGraphicFramePr>
          <p:nvPr/>
        </p:nvGraphicFramePr>
        <p:xfrm>
          <a:off x="1049338" y="2420938"/>
          <a:ext cx="6892925" cy="3646487"/>
        </p:xfrm>
        <a:graphic>
          <a:graphicData uri="http://schemas.openxmlformats.org/drawingml/2006/table">
            <a:tbl>
              <a:tblPr/>
              <a:tblGrid>
                <a:gridCol w="3411537"/>
                <a:gridCol w="3481388"/>
              </a:tblGrid>
              <a:tr h="769938">
                <a:tc>
                  <a:txBody>
                    <a:bodyPr/>
                    <a:lstStyle/>
                    <a:p>
                      <a:pPr marL="0" marR="0" lvl="0" indent="0" algn="ctr"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2000" b="0" i="0" u="none" strike="noStrike" cap="none" normalizeH="0" baseline="0" smtClean="0">
                          <a:ln>
                            <a:noFill/>
                          </a:ln>
                          <a:solidFill>
                            <a:schemeClr val="tx1"/>
                          </a:solidFill>
                          <a:effectLst/>
                          <a:latin typeface="Georgia" pitchFamily="18" charset="0"/>
                          <a:ea typeface="Arial Unicode MS" pitchFamily="34" charset="-128"/>
                          <a:cs typeface="Tahoma" pitchFamily="34" charset="0"/>
                        </a:rPr>
                        <a:t>ΕΙΔΟΣ ΔΙΟΙΚΗΤΙΚΗΣ ΕΝΟΤΗΤΑΣ</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2000" b="0" i="0" u="none" strike="noStrike" cap="none" normalizeH="0" baseline="0" smtClean="0">
                          <a:ln>
                            <a:noFill/>
                          </a:ln>
                          <a:solidFill>
                            <a:schemeClr val="tx1"/>
                          </a:solidFill>
                          <a:effectLst/>
                          <a:latin typeface="Georgia" pitchFamily="18" charset="0"/>
                          <a:ea typeface="Arial Unicode MS" pitchFamily="34" charset="-128"/>
                          <a:cs typeface="Tahoma" pitchFamily="34" charset="0"/>
                        </a:rPr>
                        <a:t>ΕΠΙΠΕΔΟ ΕΚΠΑΙΔΕΥΣΗΣ</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12788">
                <a:tc>
                  <a:txBody>
                    <a:bodyPr/>
                    <a:lstStyle/>
                    <a:p>
                      <a:pPr marL="0" marR="0" lvl="0" indent="0" algn="ctr"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2000" b="0" i="0" u="none" strike="noStrike" cap="none" normalizeH="0" baseline="0" smtClean="0">
                          <a:ln>
                            <a:noFill/>
                          </a:ln>
                          <a:solidFill>
                            <a:schemeClr val="tx1"/>
                          </a:solidFill>
                          <a:effectLst/>
                          <a:latin typeface="Georgia" pitchFamily="18" charset="0"/>
                          <a:cs typeface="Tahoma" pitchFamily="34" charset="0"/>
                        </a:rPr>
                        <a:t>Γενική Διεύθυνση </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2000" b="0" i="0" u="none" strike="noStrike" cap="none" normalizeH="0" baseline="0" smtClean="0">
                          <a:ln>
                            <a:noFill/>
                          </a:ln>
                          <a:solidFill>
                            <a:schemeClr val="tx1"/>
                          </a:solidFill>
                          <a:effectLst/>
                          <a:latin typeface="Georgia" pitchFamily="18" charset="0"/>
                          <a:cs typeface="Tahoma" pitchFamily="34" charset="0"/>
                        </a:rPr>
                        <a:t>ΠΕ</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96938">
                <a:tc>
                  <a:txBody>
                    <a:bodyPr/>
                    <a:lstStyle/>
                    <a:p>
                      <a:pPr marL="0" marR="0" lvl="0" indent="0" algn="ctr"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2000" b="0" i="0" u="none" strike="noStrike" cap="none" normalizeH="0" baseline="0" smtClean="0">
                          <a:ln>
                            <a:noFill/>
                          </a:ln>
                          <a:solidFill>
                            <a:schemeClr val="tx1"/>
                          </a:solidFill>
                          <a:effectLst/>
                          <a:latin typeface="Georgia" pitchFamily="18" charset="0"/>
                          <a:cs typeface="Tahoma" pitchFamily="34" charset="0"/>
                        </a:rPr>
                        <a:t>Διεύθυνση</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2000" b="0" i="0" u="none" strike="noStrike" cap="none" normalizeH="0" baseline="0" smtClean="0">
                          <a:ln>
                            <a:noFill/>
                          </a:ln>
                          <a:solidFill>
                            <a:schemeClr val="tx1"/>
                          </a:solidFill>
                          <a:effectLst/>
                          <a:latin typeface="Georgia" pitchFamily="18" charset="0"/>
                          <a:cs typeface="Tahoma" pitchFamily="34" charset="0"/>
                        </a:rPr>
                        <a:t>ΠΕ </a:t>
                      </a:r>
                    </a:p>
                    <a:p>
                      <a:pPr marL="0" marR="0" lvl="0" indent="0" algn="ctr"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2000" b="0" i="0" u="none" strike="noStrike" cap="none" normalizeH="0" baseline="0" smtClean="0">
                          <a:ln>
                            <a:noFill/>
                          </a:ln>
                          <a:solidFill>
                            <a:schemeClr val="tx1"/>
                          </a:solidFill>
                          <a:effectLst/>
                          <a:latin typeface="Georgia" pitchFamily="18" charset="0"/>
                          <a:cs typeface="Tahoma" pitchFamily="34" charset="0"/>
                        </a:rPr>
                        <a:t>και εν ελλείψει ΤΕ </a:t>
                      </a:r>
                    </a:p>
                    <a:p>
                      <a:pPr marL="0" marR="0" lvl="0" indent="0" algn="ctr"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2000" b="0" i="0" u="none" strike="noStrike" cap="none" normalizeH="0" baseline="0" smtClean="0">
                          <a:ln>
                            <a:noFill/>
                          </a:ln>
                          <a:solidFill>
                            <a:schemeClr val="tx1"/>
                          </a:solidFill>
                          <a:effectLst/>
                          <a:latin typeface="Georgia" pitchFamily="18" charset="0"/>
                          <a:cs typeface="Tahoma" pitchFamily="34" charset="0"/>
                        </a:rPr>
                        <a:t>και εν ελλείψει ΔΕ </a:t>
                      </a:r>
                      <a:endParaRPr kumimoji="0" lang="el-GR" sz="2000" b="0" i="0" u="none" strike="noStrike" cap="none" normalizeH="0" baseline="0" smtClean="0">
                        <a:ln>
                          <a:noFill/>
                        </a:ln>
                        <a:solidFill>
                          <a:schemeClr val="tx1"/>
                        </a:solidFill>
                        <a:effectLst/>
                        <a:latin typeface="Georgia" pitchFamily="18" charset="0"/>
                        <a:ea typeface="Arial Unicode MS" pitchFamily="34" charset="-128"/>
                        <a:cs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96938">
                <a:tc>
                  <a:txBody>
                    <a:bodyPr/>
                    <a:lstStyle/>
                    <a:p>
                      <a:pPr marL="0" marR="0" lvl="0" indent="0" algn="ctr"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2000" b="0" i="0" u="none" strike="noStrike" cap="none" normalizeH="0" baseline="0" smtClean="0">
                          <a:ln>
                            <a:noFill/>
                          </a:ln>
                          <a:solidFill>
                            <a:schemeClr val="tx1"/>
                          </a:solidFill>
                          <a:effectLst/>
                          <a:latin typeface="Georgia" pitchFamily="18" charset="0"/>
                          <a:cs typeface="Tahoma" pitchFamily="34" charset="0"/>
                        </a:rPr>
                        <a:t>Τμήμα /Αυτ. Γραφείο </a:t>
                      </a:r>
                      <a:endParaRPr kumimoji="0" lang="el-GR" sz="2000" b="0" i="0" u="none" strike="noStrike" cap="none" normalizeH="0" baseline="0" smtClean="0">
                        <a:ln>
                          <a:noFill/>
                        </a:ln>
                        <a:solidFill>
                          <a:schemeClr val="tx1"/>
                        </a:solidFill>
                        <a:effectLst/>
                        <a:latin typeface="Georgia" pitchFamily="18" charset="0"/>
                        <a:ea typeface="Arial Unicode MS" pitchFamily="34" charset="-128"/>
                        <a:cs typeface="Tahoma"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2000" b="0" i="0" u="none" strike="noStrike" cap="none" normalizeH="0" baseline="0" smtClean="0">
                          <a:ln>
                            <a:noFill/>
                          </a:ln>
                          <a:solidFill>
                            <a:schemeClr val="tx1"/>
                          </a:solidFill>
                          <a:effectLst/>
                          <a:latin typeface="Georgia" pitchFamily="18" charset="0"/>
                          <a:cs typeface="Tahoma" pitchFamily="34" charset="0"/>
                        </a:rPr>
                        <a:t>ΠΕ </a:t>
                      </a:r>
                    </a:p>
                    <a:p>
                      <a:pPr marL="0" marR="0" lvl="0" indent="0" algn="ctr"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2000" b="0" i="0" u="none" strike="noStrike" cap="none" normalizeH="0" baseline="0" smtClean="0">
                          <a:ln>
                            <a:noFill/>
                          </a:ln>
                          <a:solidFill>
                            <a:schemeClr val="tx1"/>
                          </a:solidFill>
                          <a:effectLst/>
                          <a:latin typeface="Georgia" pitchFamily="18" charset="0"/>
                          <a:cs typeface="Tahoma" pitchFamily="34" charset="0"/>
                        </a:rPr>
                        <a:t>και εν ελλείψει ΤΕ </a:t>
                      </a:r>
                    </a:p>
                    <a:p>
                      <a:pPr marL="0" marR="0" lvl="0" indent="0" algn="ctr" defTabSz="914400" rtl="0" eaLnBrk="1" fontAlgn="base" latinLnBrk="0" hangingPunct="1">
                        <a:lnSpc>
                          <a:spcPct val="100000"/>
                        </a:lnSpc>
                        <a:spcBef>
                          <a:spcPts val="300"/>
                        </a:spcBef>
                        <a:spcAft>
                          <a:spcPct val="0"/>
                        </a:spcAft>
                        <a:buClr>
                          <a:srgbClr val="A5AB81"/>
                        </a:buClr>
                        <a:buSzTx/>
                        <a:buFont typeface="Georgia" pitchFamily="18" charset="0"/>
                        <a:buNone/>
                        <a:tabLst/>
                      </a:pPr>
                      <a:r>
                        <a:rPr kumimoji="0" lang="el-GR" sz="2000" b="0" i="0" u="none" strike="noStrike" cap="none" normalizeH="0" baseline="0" smtClean="0">
                          <a:ln>
                            <a:noFill/>
                          </a:ln>
                          <a:solidFill>
                            <a:schemeClr val="tx1"/>
                          </a:solidFill>
                          <a:effectLst/>
                          <a:latin typeface="Georgia" pitchFamily="18" charset="0"/>
                          <a:cs typeface="Tahoma" pitchFamily="34" charset="0"/>
                        </a:rPr>
                        <a:t>και εν ελλείψει ΔΕ </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74771" name="Rectangle 2"/>
          <p:cNvSpPr txBox="1">
            <a:spLocks noChangeArrowheads="1"/>
          </p:cNvSpPr>
          <p:nvPr/>
        </p:nvSpPr>
        <p:spPr bwMode="auto">
          <a:xfrm>
            <a:off x="1150938" y="200025"/>
            <a:ext cx="7793037" cy="1143000"/>
          </a:xfrm>
          <a:prstGeom prst="rect">
            <a:avLst/>
          </a:prstGeom>
          <a:noFill/>
          <a:ln w="9525">
            <a:noFill/>
            <a:miter lim="800000"/>
            <a:headEnd/>
            <a:tailEnd/>
          </a:ln>
        </p:spPr>
        <p:txBody>
          <a:bodyPr anchor="b"/>
          <a:lstStyle/>
          <a:p>
            <a:pPr marL="571500" indent="-571500">
              <a:buFont typeface="Tahoma" pitchFamily="34" charset="0"/>
              <a:buNone/>
            </a:pPr>
            <a:r>
              <a:rPr lang="el-GR" sz="2800">
                <a:solidFill>
                  <a:schemeClr val="tx2"/>
                </a:solidFill>
                <a:latin typeface="Tahoma" pitchFamily="34" charset="0"/>
              </a:rPr>
              <a:t>ΟΡΓΑΝΩΤΙΚΗ ΔΟΜΗ ΟΤΑ</a:t>
            </a:r>
          </a:p>
        </p:txBody>
      </p:sp>
      <p:sp>
        <p:nvSpPr>
          <p:cNvPr id="5" name="Θέση αριθμού διαφάνειας 7"/>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4E6CCDA5-87EC-4BF7-8B30-CD5B72ACA566}" type="slidenum">
              <a:rPr lang="el-GR" sz="1400">
                <a:latin typeface="+mn-lt"/>
                <a:cs typeface="Tahoma" pitchFamily="34" charset="0"/>
              </a:rPr>
              <a:pPr algn="r">
                <a:defRPr/>
              </a:pPr>
              <a:t>54</a:t>
            </a:fld>
            <a:endParaRPr lang="el-GR" sz="1400" dirty="0">
              <a:latin typeface="+mn-lt"/>
              <a:cs typeface="Tahoma" pitchFamily="34"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Line 2"/>
          <p:cNvSpPr>
            <a:spLocks noChangeShapeType="1"/>
          </p:cNvSpPr>
          <p:nvPr/>
        </p:nvSpPr>
        <p:spPr bwMode="auto">
          <a:xfrm flipH="1">
            <a:off x="4360863" y="1866900"/>
            <a:ext cx="0" cy="3810000"/>
          </a:xfrm>
          <a:prstGeom prst="line">
            <a:avLst/>
          </a:prstGeom>
          <a:noFill/>
          <a:ln w="19050">
            <a:solidFill>
              <a:srgbClr val="000000"/>
            </a:solidFill>
            <a:round/>
            <a:headEnd/>
            <a:tailEnd/>
          </a:ln>
        </p:spPr>
        <p:txBody>
          <a:bodyPr/>
          <a:lstStyle/>
          <a:p>
            <a:endParaRPr lang="el-GR"/>
          </a:p>
        </p:txBody>
      </p:sp>
      <p:sp>
        <p:nvSpPr>
          <p:cNvPr id="166915" name="Rectangle 3"/>
          <p:cNvSpPr>
            <a:spLocks noChangeArrowheads="1"/>
          </p:cNvSpPr>
          <p:nvPr/>
        </p:nvSpPr>
        <p:spPr bwMode="auto">
          <a:xfrm>
            <a:off x="3165475" y="4343400"/>
            <a:ext cx="1190625" cy="6096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ΟΙΚΟΝΟΜΙΚΩΝ ΥΠΗΡΕΣΙΩΝ</a:t>
            </a:r>
          </a:p>
        </p:txBody>
      </p:sp>
      <p:sp>
        <p:nvSpPr>
          <p:cNvPr id="166916" name="Rectangle 4"/>
          <p:cNvSpPr>
            <a:spLocks noChangeArrowheads="1"/>
          </p:cNvSpPr>
          <p:nvPr/>
        </p:nvSpPr>
        <p:spPr bwMode="auto">
          <a:xfrm>
            <a:off x="773113" y="2743200"/>
            <a:ext cx="1125537" cy="6096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ΔΗΜΟΤΙΚΗΣ ΑΣΤΥΝΟΜΙΑΣ</a:t>
            </a:r>
          </a:p>
        </p:txBody>
      </p:sp>
      <p:sp>
        <p:nvSpPr>
          <p:cNvPr id="166917" name="Rectangle 5"/>
          <p:cNvSpPr>
            <a:spLocks noChangeArrowheads="1"/>
          </p:cNvSpPr>
          <p:nvPr/>
        </p:nvSpPr>
        <p:spPr bwMode="auto">
          <a:xfrm>
            <a:off x="1908175" y="4343400"/>
            <a:ext cx="1150938" cy="525463"/>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a:t>
            </a:r>
          </a:p>
          <a:p>
            <a:pPr algn="ctr" eaLnBrk="0" hangingPunct="0">
              <a:defRPr/>
            </a:pPr>
            <a:r>
              <a:rPr lang="el-GR" sz="1000" b="1">
                <a:latin typeface="Times New Roman" pitchFamily="18" charset="0"/>
                <a:cs typeface="+mn-cs"/>
              </a:rPr>
              <a:t>ΔΙΟΙΚΗΤΙΚΩΝ </a:t>
            </a:r>
          </a:p>
          <a:p>
            <a:pPr algn="ctr" eaLnBrk="0" hangingPunct="0">
              <a:defRPr/>
            </a:pPr>
            <a:r>
              <a:rPr lang="el-GR" sz="1000" b="1">
                <a:latin typeface="Times New Roman" pitchFamily="18" charset="0"/>
                <a:cs typeface="+mn-cs"/>
              </a:rPr>
              <a:t>ΥΠΗΡΕΣΙΩΝ</a:t>
            </a:r>
            <a:r>
              <a:rPr lang="el-GR" sz="1000">
                <a:latin typeface="Times New Roman" pitchFamily="18" charset="0"/>
                <a:cs typeface="+mn-cs"/>
              </a:rPr>
              <a:t>  </a:t>
            </a:r>
          </a:p>
        </p:txBody>
      </p:sp>
      <p:sp>
        <p:nvSpPr>
          <p:cNvPr id="166918" name="Rectangle 6"/>
          <p:cNvSpPr>
            <a:spLocks noChangeArrowheads="1"/>
          </p:cNvSpPr>
          <p:nvPr/>
        </p:nvSpPr>
        <p:spPr bwMode="auto">
          <a:xfrm>
            <a:off x="5627688" y="4343400"/>
            <a:ext cx="914400" cy="4572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Κ.Ε.Π.</a:t>
            </a:r>
          </a:p>
        </p:txBody>
      </p:sp>
      <p:sp>
        <p:nvSpPr>
          <p:cNvPr id="75782" name="Line 7"/>
          <p:cNvSpPr>
            <a:spLocks noChangeShapeType="1"/>
          </p:cNvSpPr>
          <p:nvPr/>
        </p:nvSpPr>
        <p:spPr bwMode="auto">
          <a:xfrm>
            <a:off x="2532063" y="4114800"/>
            <a:ext cx="0" cy="228600"/>
          </a:xfrm>
          <a:prstGeom prst="line">
            <a:avLst/>
          </a:prstGeom>
          <a:noFill/>
          <a:ln w="19050">
            <a:solidFill>
              <a:srgbClr val="000000"/>
            </a:solidFill>
            <a:round/>
            <a:headEnd/>
            <a:tailEnd/>
          </a:ln>
        </p:spPr>
        <p:txBody>
          <a:bodyPr/>
          <a:lstStyle/>
          <a:p>
            <a:endParaRPr lang="el-GR"/>
          </a:p>
        </p:txBody>
      </p:sp>
      <p:sp>
        <p:nvSpPr>
          <p:cNvPr id="75783" name="Line 8"/>
          <p:cNvSpPr>
            <a:spLocks noChangeShapeType="1"/>
          </p:cNvSpPr>
          <p:nvPr/>
        </p:nvSpPr>
        <p:spPr bwMode="auto">
          <a:xfrm>
            <a:off x="3657600" y="4114800"/>
            <a:ext cx="0" cy="228600"/>
          </a:xfrm>
          <a:prstGeom prst="line">
            <a:avLst/>
          </a:prstGeom>
          <a:noFill/>
          <a:ln w="19050">
            <a:solidFill>
              <a:srgbClr val="000000"/>
            </a:solidFill>
            <a:round/>
            <a:headEnd/>
            <a:tailEnd/>
          </a:ln>
        </p:spPr>
        <p:txBody>
          <a:bodyPr/>
          <a:lstStyle/>
          <a:p>
            <a:endParaRPr lang="el-GR"/>
          </a:p>
        </p:txBody>
      </p:sp>
      <p:sp>
        <p:nvSpPr>
          <p:cNvPr id="75784" name="Line 9"/>
          <p:cNvSpPr>
            <a:spLocks noChangeShapeType="1"/>
          </p:cNvSpPr>
          <p:nvPr/>
        </p:nvSpPr>
        <p:spPr bwMode="auto">
          <a:xfrm>
            <a:off x="4994275" y="4114800"/>
            <a:ext cx="0" cy="228600"/>
          </a:xfrm>
          <a:prstGeom prst="line">
            <a:avLst/>
          </a:prstGeom>
          <a:noFill/>
          <a:ln w="19050">
            <a:solidFill>
              <a:srgbClr val="000000"/>
            </a:solidFill>
            <a:round/>
            <a:headEnd/>
            <a:tailEnd/>
          </a:ln>
        </p:spPr>
        <p:txBody>
          <a:bodyPr/>
          <a:lstStyle/>
          <a:p>
            <a:endParaRPr lang="el-GR"/>
          </a:p>
        </p:txBody>
      </p:sp>
      <p:sp>
        <p:nvSpPr>
          <p:cNvPr id="75785" name="Line 10"/>
          <p:cNvSpPr>
            <a:spLocks noChangeShapeType="1"/>
          </p:cNvSpPr>
          <p:nvPr/>
        </p:nvSpPr>
        <p:spPr bwMode="auto">
          <a:xfrm>
            <a:off x="1195388" y="4114800"/>
            <a:ext cx="4924425" cy="0"/>
          </a:xfrm>
          <a:prstGeom prst="line">
            <a:avLst/>
          </a:prstGeom>
          <a:noFill/>
          <a:ln w="19050">
            <a:solidFill>
              <a:srgbClr val="000000"/>
            </a:solidFill>
            <a:round/>
            <a:headEnd/>
            <a:tailEnd/>
          </a:ln>
        </p:spPr>
        <p:txBody>
          <a:bodyPr/>
          <a:lstStyle/>
          <a:p>
            <a:endParaRPr lang="el-GR"/>
          </a:p>
        </p:txBody>
      </p:sp>
      <p:sp>
        <p:nvSpPr>
          <p:cNvPr id="75786" name="Line 11"/>
          <p:cNvSpPr>
            <a:spLocks noChangeShapeType="1"/>
          </p:cNvSpPr>
          <p:nvPr/>
        </p:nvSpPr>
        <p:spPr bwMode="auto">
          <a:xfrm flipV="1">
            <a:off x="1687513" y="5334000"/>
            <a:ext cx="5205412" cy="0"/>
          </a:xfrm>
          <a:prstGeom prst="line">
            <a:avLst/>
          </a:prstGeom>
          <a:noFill/>
          <a:ln w="19050">
            <a:solidFill>
              <a:srgbClr val="000000"/>
            </a:solidFill>
            <a:round/>
            <a:headEnd/>
            <a:tailEnd/>
          </a:ln>
        </p:spPr>
        <p:txBody>
          <a:bodyPr/>
          <a:lstStyle/>
          <a:p>
            <a:endParaRPr lang="el-GR"/>
          </a:p>
        </p:txBody>
      </p:sp>
      <p:sp>
        <p:nvSpPr>
          <p:cNvPr id="166924" name="Rectangle 12"/>
          <p:cNvSpPr>
            <a:spLocks noChangeArrowheads="1"/>
          </p:cNvSpPr>
          <p:nvPr/>
        </p:nvSpPr>
        <p:spPr bwMode="auto">
          <a:xfrm>
            <a:off x="5076825" y="5589588"/>
            <a:ext cx="1150938" cy="8382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ΚΟΙΝΩΝΙΚΗΣ  ΠΡΟΣΤΑΣΙΑΣ</a:t>
            </a:r>
            <a:r>
              <a:rPr lang="en-US" sz="1000" b="1">
                <a:latin typeface="Times New Roman" pitchFamily="18" charset="0"/>
                <a:cs typeface="+mn-cs"/>
              </a:rPr>
              <a:t>,</a:t>
            </a:r>
            <a:r>
              <a:rPr lang="el-GR" sz="1000" b="1">
                <a:latin typeface="Times New Roman" pitchFamily="18" charset="0"/>
                <a:cs typeface="+mn-cs"/>
              </a:rPr>
              <a:t> ΠΑΙΔΕΙΑΣ, ΠΟΛΙΤΙΣΜΟΥ</a:t>
            </a:r>
          </a:p>
          <a:p>
            <a:pPr algn="ctr" eaLnBrk="0" hangingPunct="0">
              <a:defRPr/>
            </a:pPr>
            <a:endParaRPr lang="el-GR" sz="1000">
              <a:latin typeface="Times New Roman" pitchFamily="18" charset="0"/>
              <a:cs typeface="+mn-cs"/>
            </a:endParaRPr>
          </a:p>
        </p:txBody>
      </p:sp>
      <p:sp>
        <p:nvSpPr>
          <p:cNvPr id="75788" name="Line 13"/>
          <p:cNvSpPr>
            <a:spLocks noChangeShapeType="1"/>
          </p:cNvSpPr>
          <p:nvPr/>
        </p:nvSpPr>
        <p:spPr bwMode="auto">
          <a:xfrm>
            <a:off x="6119813" y="4114800"/>
            <a:ext cx="0" cy="228600"/>
          </a:xfrm>
          <a:prstGeom prst="line">
            <a:avLst/>
          </a:prstGeom>
          <a:noFill/>
          <a:ln w="19050">
            <a:solidFill>
              <a:srgbClr val="000000"/>
            </a:solidFill>
            <a:round/>
            <a:headEnd/>
            <a:tailEnd/>
          </a:ln>
        </p:spPr>
        <p:txBody>
          <a:bodyPr/>
          <a:lstStyle/>
          <a:p>
            <a:endParaRPr lang="el-GR"/>
          </a:p>
        </p:txBody>
      </p:sp>
      <p:sp>
        <p:nvSpPr>
          <p:cNvPr id="166926" name="Rectangle 14"/>
          <p:cNvSpPr>
            <a:spLocks noChangeArrowheads="1"/>
          </p:cNvSpPr>
          <p:nvPr/>
        </p:nvSpPr>
        <p:spPr bwMode="auto">
          <a:xfrm>
            <a:off x="4427538" y="4343400"/>
            <a:ext cx="1081087" cy="669925"/>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ΤΕΧΝΙΚΩΝ</a:t>
            </a:r>
          </a:p>
          <a:p>
            <a:pPr algn="ctr" eaLnBrk="0" hangingPunct="0">
              <a:defRPr/>
            </a:pPr>
            <a:r>
              <a:rPr lang="el-GR" sz="1000" b="1">
                <a:latin typeface="Times New Roman" pitchFamily="18" charset="0"/>
                <a:cs typeface="+mn-cs"/>
              </a:rPr>
              <a:t>ΥΠΗΡΕΣΙΩΝ</a:t>
            </a:r>
          </a:p>
        </p:txBody>
      </p:sp>
      <p:sp>
        <p:nvSpPr>
          <p:cNvPr id="166927" name="Rectangle 15"/>
          <p:cNvSpPr>
            <a:spLocks noChangeArrowheads="1"/>
          </p:cNvSpPr>
          <p:nvPr/>
        </p:nvSpPr>
        <p:spPr bwMode="auto">
          <a:xfrm>
            <a:off x="3798888" y="5562600"/>
            <a:ext cx="1265237" cy="4572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ΠΟΛΕΟΔΟΜΙΑΣ</a:t>
            </a:r>
          </a:p>
        </p:txBody>
      </p:sp>
      <p:sp>
        <p:nvSpPr>
          <p:cNvPr id="166928" name="Rectangle 16"/>
          <p:cNvSpPr>
            <a:spLocks noChangeArrowheads="1"/>
          </p:cNvSpPr>
          <p:nvPr/>
        </p:nvSpPr>
        <p:spPr bwMode="auto">
          <a:xfrm>
            <a:off x="2339975" y="5553075"/>
            <a:ext cx="1352550" cy="53975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ΚΑΘΑΡΙΟΤΗΤΑΣ </a:t>
            </a:r>
            <a:r>
              <a:rPr lang="el-GR" sz="1000" b="1">
                <a:latin typeface="Times New Roman" pitchFamily="18" charset="0"/>
                <a:cs typeface="Times New Roman" pitchFamily="18" charset="0"/>
              </a:rPr>
              <a:t>&amp; ΑΝΑΚΥΚΛΩΣΗΣ</a:t>
            </a:r>
            <a:r>
              <a:rPr lang="el-GR" sz="1000" b="1">
                <a:latin typeface="Times New Roman" pitchFamily="18" charset="0"/>
                <a:cs typeface="+mn-cs"/>
              </a:rPr>
              <a:t> </a:t>
            </a:r>
          </a:p>
        </p:txBody>
      </p:sp>
      <p:sp>
        <p:nvSpPr>
          <p:cNvPr id="75792" name="Line 17"/>
          <p:cNvSpPr>
            <a:spLocks noChangeShapeType="1"/>
          </p:cNvSpPr>
          <p:nvPr/>
        </p:nvSpPr>
        <p:spPr bwMode="auto">
          <a:xfrm>
            <a:off x="1406525" y="2514600"/>
            <a:ext cx="0" cy="228600"/>
          </a:xfrm>
          <a:prstGeom prst="line">
            <a:avLst/>
          </a:prstGeom>
          <a:noFill/>
          <a:ln w="19050">
            <a:solidFill>
              <a:srgbClr val="000000"/>
            </a:solidFill>
            <a:round/>
            <a:headEnd/>
            <a:tailEnd/>
          </a:ln>
        </p:spPr>
        <p:txBody>
          <a:bodyPr/>
          <a:lstStyle/>
          <a:p>
            <a:endParaRPr lang="el-GR"/>
          </a:p>
        </p:txBody>
      </p:sp>
      <p:sp>
        <p:nvSpPr>
          <p:cNvPr id="166930" name="Rectangle 18"/>
          <p:cNvSpPr>
            <a:spLocks noChangeArrowheads="1"/>
          </p:cNvSpPr>
          <p:nvPr/>
        </p:nvSpPr>
        <p:spPr bwMode="auto">
          <a:xfrm>
            <a:off x="900113" y="5562600"/>
            <a:ext cx="1420812" cy="6858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ΠΕΡΙΒΑΛΛΟΝΤΟΣ &amp; </a:t>
            </a:r>
          </a:p>
          <a:p>
            <a:pPr algn="ctr" eaLnBrk="0" hangingPunct="0">
              <a:defRPr/>
            </a:pPr>
            <a:r>
              <a:rPr lang="el-GR" sz="1000" b="1">
                <a:latin typeface="Times New Roman" pitchFamily="18" charset="0"/>
                <a:cs typeface="+mn-cs"/>
              </a:rPr>
              <a:t>ΠΡΑΣΙΝΟΥ</a:t>
            </a:r>
          </a:p>
        </p:txBody>
      </p:sp>
      <p:sp>
        <p:nvSpPr>
          <p:cNvPr id="166931" name="Rectangle 19"/>
          <p:cNvSpPr>
            <a:spLocks noChangeArrowheads="1"/>
          </p:cNvSpPr>
          <p:nvPr/>
        </p:nvSpPr>
        <p:spPr bwMode="auto">
          <a:xfrm>
            <a:off x="6330950" y="5562600"/>
            <a:ext cx="1195388" cy="7620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a:t>
            </a:r>
            <a:r>
              <a:rPr lang="el-GR" sz="1000" b="1">
                <a:latin typeface="Times New Roman" pitchFamily="18" charset="0"/>
                <a:cs typeface="Times New Roman" pitchFamily="18" charset="0"/>
              </a:rPr>
              <a:t>ΤΟΠΙΚΗΣ </a:t>
            </a:r>
            <a:r>
              <a:rPr lang="el-GR" sz="1000" b="1">
                <a:latin typeface="Times New Roman" pitchFamily="18" charset="0"/>
                <a:cs typeface="+mn-cs"/>
              </a:rPr>
              <a:t>ΟΙΚΟΝΟΜΙΚΗΣ ΑΝΑΠΤΥΞΗΣ</a:t>
            </a:r>
          </a:p>
        </p:txBody>
      </p:sp>
      <p:sp>
        <p:nvSpPr>
          <p:cNvPr id="75795" name="Line 20"/>
          <p:cNvSpPr>
            <a:spLocks noChangeShapeType="1"/>
          </p:cNvSpPr>
          <p:nvPr/>
        </p:nvSpPr>
        <p:spPr bwMode="auto">
          <a:xfrm>
            <a:off x="3095625" y="5334000"/>
            <a:ext cx="0" cy="228600"/>
          </a:xfrm>
          <a:prstGeom prst="line">
            <a:avLst/>
          </a:prstGeom>
          <a:noFill/>
          <a:ln w="19050">
            <a:solidFill>
              <a:srgbClr val="000000"/>
            </a:solidFill>
            <a:round/>
            <a:headEnd/>
            <a:tailEnd/>
          </a:ln>
        </p:spPr>
        <p:txBody>
          <a:bodyPr/>
          <a:lstStyle/>
          <a:p>
            <a:endParaRPr lang="el-GR"/>
          </a:p>
        </p:txBody>
      </p:sp>
      <p:sp>
        <p:nvSpPr>
          <p:cNvPr id="75796" name="Line 21"/>
          <p:cNvSpPr>
            <a:spLocks noChangeShapeType="1"/>
          </p:cNvSpPr>
          <p:nvPr/>
        </p:nvSpPr>
        <p:spPr bwMode="auto">
          <a:xfrm>
            <a:off x="5697538" y="5334000"/>
            <a:ext cx="0" cy="228600"/>
          </a:xfrm>
          <a:prstGeom prst="line">
            <a:avLst/>
          </a:prstGeom>
          <a:noFill/>
          <a:ln w="19050">
            <a:solidFill>
              <a:srgbClr val="000000"/>
            </a:solidFill>
            <a:round/>
            <a:headEnd/>
            <a:tailEnd/>
          </a:ln>
        </p:spPr>
        <p:txBody>
          <a:bodyPr/>
          <a:lstStyle/>
          <a:p>
            <a:endParaRPr lang="el-GR"/>
          </a:p>
        </p:txBody>
      </p:sp>
      <p:sp>
        <p:nvSpPr>
          <p:cNvPr id="75797" name="Line 22"/>
          <p:cNvSpPr>
            <a:spLocks noChangeShapeType="1"/>
          </p:cNvSpPr>
          <p:nvPr/>
        </p:nvSpPr>
        <p:spPr bwMode="auto">
          <a:xfrm>
            <a:off x="6892925" y="5334000"/>
            <a:ext cx="0" cy="228600"/>
          </a:xfrm>
          <a:prstGeom prst="line">
            <a:avLst/>
          </a:prstGeom>
          <a:noFill/>
          <a:ln w="19050">
            <a:solidFill>
              <a:srgbClr val="000000"/>
            </a:solidFill>
            <a:round/>
            <a:headEnd/>
            <a:tailEnd/>
          </a:ln>
        </p:spPr>
        <p:txBody>
          <a:bodyPr/>
          <a:lstStyle/>
          <a:p>
            <a:endParaRPr lang="el-GR"/>
          </a:p>
        </p:txBody>
      </p:sp>
      <p:sp>
        <p:nvSpPr>
          <p:cNvPr id="75798" name="Line 23"/>
          <p:cNvSpPr>
            <a:spLocks noChangeShapeType="1"/>
          </p:cNvSpPr>
          <p:nvPr/>
        </p:nvSpPr>
        <p:spPr bwMode="auto">
          <a:xfrm>
            <a:off x="1687513" y="5334000"/>
            <a:ext cx="0" cy="228600"/>
          </a:xfrm>
          <a:prstGeom prst="line">
            <a:avLst/>
          </a:prstGeom>
          <a:noFill/>
          <a:ln w="19050">
            <a:solidFill>
              <a:srgbClr val="000000"/>
            </a:solidFill>
            <a:round/>
            <a:headEnd/>
            <a:tailEnd/>
          </a:ln>
        </p:spPr>
        <p:txBody>
          <a:bodyPr/>
          <a:lstStyle/>
          <a:p>
            <a:endParaRPr lang="el-GR"/>
          </a:p>
        </p:txBody>
      </p:sp>
      <p:sp>
        <p:nvSpPr>
          <p:cNvPr id="166936" name="Rectangle 24"/>
          <p:cNvSpPr>
            <a:spLocks noChangeArrowheads="1"/>
          </p:cNvSpPr>
          <p:nvPr/>
        </p:nvSpPr>
        <p:spPr bwMode="auto">
          <a:xfrm>
            <a:off x="3657600" y="1447800"/>
            <a:ext cx="1476375" cy="476250"/>
          </a:xfrm>
          <a:prstGeom prst="rect">
            <a:avLst/>
          </a:prstGeom>
          <a:solidFill>
            <a:srgbClr val="DFEF49"/>
          </a:solidFill>
          <a:ln w="38100" cmpd="dbl">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600" b="1">
                <a:latin typeface="Times New Roman" pitchFamily="18" charset="0"/>
                <a:cs typeface="+mn-cs"/>
              </a:rPr>
              <a:t>ΔΗΜΑΡΧΟΣ</a:t>
            </a:r>
          </a:p>
        </p:txBody>
      </p:sp>
      <p:sp>
        <p:nvSpPr>
          <p:cNvPr id="75800" name="Line 25"/>
          <p:cNvSpPr>
            <a:spLocks noChangeShapeType="1"/>
          </p:cNvSpPr>
          <p:nvPr/>
        </p:nvSpPr>
        <p:spPr bwMode="auto">
          <a:xfrm>
            <a:off x="1406525" y="2514600"/>
            <a:ext cx="5697538" cy="0"/>
          </a:xfrm>
          <a:prstGeom prst="line">
            <a:avLst/>
          </a:prstGeom>
          <a:noFill/>
          <a:ln w="19050">
            <a:solidFill>
              <a:srgbClr val="000000"/>
            </a:solidFill>
            <a:round/>
            <a:headEnd/>
            <a:tailEnd/>
          </a:ln>
        </p:spPr>
        <p:txBody>
          <a:bodyPr/>
          <a:lstStyle/>
          <a:p>
            <a:endParaRPr lang="el-GR"/>
          </a:p>
        </p:txBody>
      </p:sp>
      <p:sp>
        <p:nvSpPr>
          <p:cNvPr id="166938" name="Rectangle 26"/>
          <p:cNvSpPr>
            <a:spLocks noChangeArrowheads="1"/>
          </p:cNvSpPr>
          <p:nvPr/>
        </p:nvSpPr>
        <p:spPr bwMode="auto">
          <a:xfrm>
            <a:off x="6732588" y="2743200"/>
            <a:ext cx="863600" cy="398463"/>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900" b="1">
                <a:latin typeface="Times New Roman" pitchFamily="18" charset="0"/>
                <a:cs typeface="+mn-cs"/>
              </a:rPr>
              <a:t>ΝΟΜΙΚΗ ΥΠΗΡΕΣΙΑ</a:t>
            </a:r>
          </a:p>
        </p:txBody>
      </p:sp>
      <p:sp>
        <p:nvSpPr>
          <p:cNvPr id="166939" name="Rectangle 27"/>
          <p:cNvSpPr>
            <a:spLocks noChangeArrowheads="1"/>
          </p:cNvSpPr>
          <p:nvPr/>
        </p:nvSpPr>
        <p:spPr bwMode="auto">
          <a:xfrm>
            <a:off x="5364163" y="2743200"/>
            <a:ext cx="1247775" cy="6858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n-US" sz="1000" b="1">
                <a:latin typeface="Times New Roman" pitchFamily="18" charset="0"/>
                <a:cs typeface="+mn-cs"/>
              </a:rPr>
              <a:t>A</a:t>
            </a:r>
            <a:r>
              <a:rPr lang="el-GR" sz="1000" b="1">
                <a:latin typeface="Times New Roman" pitchFamily="18" charset="0"/>
                <a:cs typeface="+mn-cs"/>
              </a:rPr>
              <a:t>ΥΤ. ΓΡΑΦΕΙΟ ΕΠΙΚΟΙΝΩΝΙΑΣ &amp; ΔΗΜΟΣΙΩΝ ΣΧΕΣΕΩΝ </a:t>
            </a:r>
            <a:endParaRPr lang="el-GR" sz="900" b="1">
              <a:latin typeface="Times New Roman" pitchFamily="18" charset="0"/>
              <a:cs typeface="+mn-cs"/>
            </a:endParaRPr>
          </a:p>
        </p:txBody>
      </p:sp>
      <p:sp>
        <p:nvSpPr>
          <p:cNvPr id="75803" name="Line 28"/>
          <p:cNvSpPr>
            <a:spLocks noChangeShapeType="1"/>
          </p:cNvSpPr>
          <p:nvPr/>
        </p:nvSpPr>
        <p:spPr bwMode="auto">
          <a:xfrm>
            <a:off x="2601913" y="2514600"/>
            <a:ext cx="0" cy="228600"/>
          </a:xfrm>
          <a:prstGeom prst="line">
            <a:avLst/>
          </a:prstGeom>
          <a:noFill/>
          <a:ln w="19050">
            <a:solidFill>
              <a:srgbClr val="000000"/>
            </a:solidFill>
            <a:round/>
            <a:headEnd/>
            <a:tailEnd/>
          </a:ln>
        </p:spPr>
        <p:txBody>
          <a:bodyPr/>
          <a:lstStyle/>
          <a:p>
            <a:endParaRPr lang="el-GR"/>
          </a:p>
        </p:txBody>
      </p:sp>
      <p:sp>
        <p:nvSpPr>
          <p:cNvPr id="75804" name="Line 29"/>
          <p:cNvSpPr>
            <a:spLocks noChangeShapeType="1"/>
          </p:cNvSpPr>
          <p:nvPr/>
        </p:nvSpPr>
        <p:spPr bwMode="auto">
          <a:xfrm>
            <a:off x="3727450" y="2514600"/>
            <a:ext cx="0" cy="209550"/>
          </a:xfrm>
          <a:prstGeom prst="line">
            <a:avLst/>
          </a:prstGeom>
          <a:noFill/>
          <a:ln w="19050">
            <a:solidFill>
              <a:srgbClr val="000000"/>
            </a:solidFill>
            <a:round/>
            <a:headEnd/>
            <a:tailEnd/>
          </a:ln>
        </p:spPr>
        <p:txBody>
          <a:bodyPr/>
          <a:lstStyle/>
          <a:p>
            <a:endParaRPr lang="el-GR"/>
          </a:p>
        </p:txBody>
      </p:sp>
      <p:sp>
        <p:nvSpPr>
          <p:cNvPr id="166942" name="Rectangle 30"/>
          <p:cNvSpPr>
            <a:spLocks noChangeArrowheads="1"/>
          </p:cNvSpPr>
          <p:nvPr/>
        </p:nvSpPr>
        <p:spPr bwMode="auto">
          <a:xfrm>
            <a:off x="323850" y="4343400"/>
            <a:ext cx="1511300" cy="669925"/>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a:t>
            </a:r>
            <a:r>
              <a:rPr lang="el-GR" sz="900" b="1">
                <a:latin typeface="Times New Roman" pitchFamily="18" charset="0"/>
                <a:cs typeface="+mn-cs"/>
              </a:rPr>
              <a:t>ΠΡΟΓΡΑΜΜΑΤΙΣΜΟΥ</a:t>
            </a:r>
          </a:p>
          <a:p>
            <a:pPr algn="ctr" eaLnBrk="0" hangingPunct="0">
              <a:defRPr/>
            </a:pPr>
            <a:r>
              <a:rPr lang="el-GR" sz="900" b="1">
                <a:latin typeface="Times New Roman" pitchFamily="18" charset="0"/>
                <a:cs typeface="+mn-cs"/>
              </a:rPr>
              <a:t>ΟΡΓΑΝΩΣΗΣ &amp; ΠΛΗΡΟΦΟΡΙΚΗΣ</a:t>
            </a:r>
          </a:p>
        </p:txBody>
      </p:sp>
      <p:sp>
        <p:nvSpPr>
          <p:cNvPr id="166943" name="Rectangle 31"/>
          <p:cNvSpPr>
            <a:spLocks noChangeArrowheads="1"/>
          </p:cNvSpPr>
          <p:nvPr/>
        </p:nvSpPr>
        <p:spPr bwMode="auto">
          <a:xfrm>
            <a:off x="1908175" y="2743200"/>
            <a:ext cx="1150938" cy="5715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dirty="0">
                <a:latin typeface="Times New Roman" pitchFamily="18" charset="0"/>
                <a:cs typeface="+mn-cs"/>
              </a:rPr>
              <a:t>ΑΥΤΟΤΕΛΕΣ</a:t>
            </a:r>
          </a:p>
          <a:p>
            <a:pPr algn="ctr" eaLnBrk="0" hangingPunct="0">
              <a:defRPr/>
            </a:pPr>
            <a:r>
              <a:rPr lang="el-GR" sz="1000" b="1" dirty="0">
                <a:latin typeface="Times New Roman" pitchFamily="18" charset="0"/>
                <a:cs typeface="+mn-cs"/>
              </a:rPr>
              <a:t>ΤΜΗΜΑ </a:t>
            </a:r>
          </a:p>
          <a:p>
            <a:pPr algn="ctr" eaLnBrk="0" hangingPunct="0">
              <a:defRPr/>
            </a:pPr>
            <a:r>
              <a:rPr lang="el-GR" sz="1000" b="1" dirty="0">
                <a:latin typeface="Times New Roman" pitchFamily="18" charset="0"/>
                <a:cs typeface="+mn-cs"/>
              </a:rPr>
              <a:t>ΔΙΑΦΑΝΕΙΑΣ</a:t>
            </a:r>
            <a:endParaRPr lang="el-GR" sz="900" b="1" dirty="0">
              <a:latin typeface="Times New Roman" pitchFamily="18" charset="0"/>
              <a:cs typeface="+mn-cs"/>
            </a:endParaRPr>
          </a:p>
        </p:txBody>
      </p:sp>
      <p:sp>
        <p:nvSpPr>
          <p:cNvPr id="75807" name="Line 32"/>
          <p:cNvSpPr>
            <a:spLocks noChangeShapeType="1"/>
          </p:cNvSpPr>
          <p:nvPr/>
        </p:nvSpPr>
        <p:spPr bwMode="auto">
          <a:xfrm>
            <a:off x="4852988" y="2514600"/>
            <a:ext cx="0" cy="304800"/>
          </a:xfrm>
          <a:prstGeom prst="line">
            <a:avLst/>
          </a:prstGeom>
          <a:noFill/>
          <a:ln w="19050">
            <a:solidFill>
              <a:srgbClr val="000000"/>
            </a:solidFill>
            <a:round/>
            <a:headEnd/>
            <a:tailEnd/>
          </a:ln>
        </p:spPr>
        <p:txBody>
          <a:bodyPr/>
          <a:lstStyle/>
          <a:p>
            <a:endParaRPr lang="el-GR"/>
          </a:p>
        </p:txBody>
      </p:sp>
      <p:sp>
        <p:nvSpPr>
          <p:cNvPr id="166945" name="Rectangle 33"/>
          <p:cNvSpPr>
            <a:spLocks noChangeArrowheads="1"/>
          </p:cNvSpPr>
          <p:nvPr/>
        </p:nvSpPr>
        <p:spPr bwMode="auto">
          <a:xfrm>
            <a:off x="4356100" y="2743200"/>
            <a:ext cx="989013" cy="3810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ΓΡΑΦΕΙΟ </a:t>
            </a:r>
            <a:r>
              <a:rPr lang="el-GR" sz="900" b="1">
                <a:latin typeface="Times New Roman" pitchFamily="18" charset="0"/>
                <a:cs typeface="+mn-cs"/>
              </a:rPr>
              <a:t>ΔΗΜΑΡΧΟΥ</a:t>
            </a:r>
          </a:p>
        </p:txBody>
      </p:sp>
      <p:sp>
        <p:nvSpPr>
          <p:cNvPr id="75809" name="Line 34"/>
          <p:cNvSpPr>
            <a:spLocks noChangeShapeType="1"/>
          </p:cNvSpPr>
          <p:nvPr/>
        </p:nvSpPr>
        <p:spPr bwMode="auto">
          <a:xfrm>
            <a:off x="6048375" y="2514600"/>
            <a:ext cx="0" cy="228600"/>
          </a:xfrm>
          <a:prstGeom prst="line">
            <a:avLst/>
          </a:prstGeom>
          <a:noFill/>
          <a:ln w="19050">
            <a:solidFill>
              <a:srgbClr val="000000"/>
            </a:solidFill>
            <a:round/>
            <a:headEnd/>
            <a:tailEnd/>
          </a:ln>
        </p:spPr>
        <p:txBody>
          <a:bodyPr/>
          <a:lstStyle/>
          <a:p>
            <a:endParaRPr lang="el-GR"/>
          </a:p>
        </p:txBody>
      </p:sp>
      <p:sp>
        <p:nvSpPr>
          <p:cNvPr id="75810" name="Rectangle 35"/>
          <p:cNvSpPr>
            <a:spLocks noChangeArrowheads="1"/>
          </p:cNvSpPr>
          <p:nvPr/>
        </p:nvSpPr>
        <p:spPr bwMode="auto">
          <a:xfrm>
            <a:off x="0" y="404813"/>
            <a:ext cx="9144000" cy="457200"/>
          </a:xfrm>
          <a:prstGeom prst="rect">
            <a:avLst/>
          </a:prstGeom>
          <a:noFill/>
          <a:ln w="9525">
            <a:noFill/>
            <a:miter lim="800000"/>
            <a:headEnd/>
            <a:tailEnd/>
          </a:ln>
        </p:spPr>
        <p:txBody>
          <a:bodyPr>
            <a:spAutoFit/>
          </a:bodyPr>
          <a:lstStyle/>
          <a:p>
            <a:r>
              <a:rPr lang="el-GR" sz="2400" i="1">
                <a:solidFill>
                  <a:schemeClr val="folHlink"/>
                </a:solidFill>
                <a:latin typeface="Tahoma" pitchFamily="34" charset="0"/>
                <a:cs typeface="Tahoma" pitchFamily="34" charset="0"/>
              </a:rPr>
              <a:t>ΟΡΓΑΝΟΓΡΑΜΜΑ ΜΕΓΑΛΟΥ ΗΠΕΙΡΩΤΙΚΟΥ ΔΗΜΟΥ</a:t>
            </a:r>
          </a:p>
        </p:txBody>
      </p:sp>
      <p:sp>
        <p:nvSpPr>
          <p:cNvPr id="166948" name="Rectangle 36"/>
          <p:cNvSpPr>
            <a:spLocks noChangeArrowheads="1"/>
          </p:cNvSpPr>
          <p:nvPr/>
        </p:nvSpPr>
        <p:spPr bwMode="auto">
          <a:xfrm>
            <a:off x="8018463" y="2362200"/>
            <a:ext cx="773112" cy="3810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Times New Roman" pitchFamily="18" charset="0"/>
              </a:rPr>
              <a:t>ΤΜΗΜΑ ΚΕΠ</a:t>
            </a:r>
          </a:p>
        </p:txBody>
      </p:sp>
      <p:sp>
        <p:nvSpPr>
          <p:cNvPr id="166949" name="Rectangle 37"/>
          <p:cNvSpPr>
            <a:spLocks noChangeArrowheads="1"/>
          </p:cNvSpPr>
          <p:nvPr/>
        </p:nvSpPr>
        <p:spPr bwMode="auto">
          <a:xfrm>
            <a:off x="7808913" y="2997200"/>
            <a:ext cx="1335087" cy="8382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ΓΡΑΦΕΙΟ</a:t>
            </a:r>
          </a:p>
          <a:p>
            <a:pPr algn="ctr" eaLnBrk="0" hangingPunct="0">
              <a:defRPr/>
            </a:pPr>
            <a:r>
              <a:rPr lang="el-GR" sz="1000" b="1">
                <a:latin typeface="Times New Roman" pitchFamily="18" charset="0"/>
                <a:cs typeface="+mn-cs"/>
              </a:rPr>
              <a:t>ΔΙΟΙΚΗΤΙΚΩΝ ΘΕΜΑΤΩΝ &amp; ΕΞΥΠΗΡΕΤΗΣΗΣ ΤΟΥ ΠΟΛΙΤΗ</a:t>
            </a:r>
          </a:p>
          <a:p>
            <a:pPr algn="ctr" eaLnBrk="0" hangingPunct="0">
              <a:defRPr/>
            </a:pPr>
            <a:endParaRPr lang="el-GR" sz="1000">
              <a:latin typeface="Times New Roman" pitchFamily="18" charset="0"/>
              <a:cs typeface="+mn-cs"/>
            </a:endParaRPr>
          </a:p>
        </p:txBody>
      </p:sp>
      <p:sp>
        <p:nvSpPr>
          <p:cNvPr id="166950" name="Rectangle 38"/>
          <p:cNvSpPr>
            <a:spLocks noChangeArrowheads="1"/>
          </p:cNvSpPr>
          <p:nvPr/>
        </p:nvSpPr>
        <p:spPr bwMode="auto">
          <a:xfrm>
            <a:off x="7740650" y="3886200"/>
            <a:ext cx="1262063" cy="5334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ΓΡΑΦΕΙΟ</a:t>
            </a:r>
          </a:p>
          <a:p>
            <a:pPr algn="ctr" eaLnBrk="0" hangingPunct="0">
              <a:defRPr/>
            </a:pPr>
            <a:r>
              <a:rPr lang="el-GR" sz="1000" b="1">
                <a:latin typeface="Times New Roman" pitchFamily="18" charset="0"/>
                <a:cs typeface="+mn-cs"/>
              </a:rPr>
              <a:t>ΟΙΚΟΝΟΜΙΚΩΝ  ΘΕΜΑΤΩΝ</a:t>
            </a:r>
          </a:p>
        </p:txBody>
      </p:sp>
      <p:sp>
        <p:nvSpPr>
          <p:cNvPr id="166951" name="Rectangle 39"/>
          <p:cNvSpPr>
            <a:spLocks noChangeArrowheads="1"/>
          </p:cNvSpPr>
          <p:nvPr/>
        </p:nvSpPr>
        <p:spPr bwMode="auto">
          <a:xfrm>
            <a:off x="7740650" y="4572000"/>
            <a:ext cx="1262063" cy="5334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Times New Roman" pitchFamily="18" charset="0"/>
              </a:rPr>
              <a:t>ΤΜΗΜΑ</a:t>
            </a:r>
            <a:endParaRPr lang="el-GR" sz="1000" b="1">
              <a:latin typeface="Times New Roman" pitchFamily="18" charset="0"/>
              <a:cs typeface="+mn-cs"/>
            </a:endParaRPr>
          </a:p>
          <a:p>
            <a:pPr eaLnBrk="0" hangingPunct="0">
              <a:defRPr/>
            </a:pPr>
            <a:r>
              <a:rPr lang="el-GR" sz="1000" b="1">
                <a:latin typeface="Times New Roman" pitchFamily="18" charset="0"/>
                <a:cs typeface="+mn-cs"/>
              </a:rPr>
              <a:t>ΚΑΘΑΡΙΟΤΗΤΑΣ /Α</a:t>
            </a:r>
            <a:r>
              <a:rPr lang="el-GR" sz="1000" b="1">
                <a:latin typeface="Times New Roman" pitchFamily="18" charset="0"/>
                <a:cs typeface="Times New Roman" pitchFamily="18" charset="0"/>
              </a:rPr>
              <a:t>ΝΑΚΥΚΛΩΣΗΣ</a:t>
            </a:r>
            <a:r>
              <a:rPr lang="el-GR" sz="1000" b="1">
                <a:latin typeface="Times New Roman" pitchFamily="18" charset="0"/>
                <a:cs typeface="+mn-cs"/>
              </a:rPr>
              <a:t> </a:t>
            </a:r>
          </a:p>
        </p:txBody>
      </p:sp>
      <p:sp>
        <p:nvSpPr>
          <p:cNvPr id="166952" name="Rectangle 40"/>
          <p:cNvSpPr>
            <a:spLocks noChangeArrowheads="1"/>
          </p:cNvSpPr>
          <p:nvPr/>
        </p:nvSpPr>
        <p:spPr bwMode="auto">
          <a:xfrm>
            <a:off x="7740650" y="6019800"/>
            <a:ext cx="1192213" cy="5334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Times New Roman" pitchFamily="18" charset="0"/>
              </a:rPr>
              <a:t>ΤΜΗΜΑ </a:t>
            </a:r>
            <a:r>
              <a:rPr lang="el-GR" sz="1000" b="1">
                <a:latin typeface="Times New Roman" pitchFamily="18" charset="0"/>
                <a:cs typeface="+mn-cs"/>
              </a:rPr>
              <a:t>ΔΗΜΟΤΙΚΗΣ ΑΣΤΥΝΟΜΙΑΣ</a:t>
            </a:r>
          </a:p>
        </p:txBody>
      </p:sp>
      <p:sp>
        <p:nvSpPr>
          <p:cNvPr id="75816" name="Line 41"/>
          <p:cNvSpPr>
            <a:spLocks noChangeShapeType="1"/>
          </p:cNvSpPr>
          <p:nvPr/>
        </p:nvSpPr>
        <p:spPr bwMode="auto">
          <a:xfrm flipH="1">
            <a:off x="7667625" y="2133600"/>
            <a:ext cx="0" cy="4114800"/>
          </a:xfrm>
          <a:prstGeom prst="line">
            <a:avLst/>
          </a:prstGeom>
          <a:noFill/>
          <a:ln w="19050">
            <a:solidFill>
              <a:srgbClr val="000000"/>
            </a:solidFill>
            <a:round/>
            <a:headEnd/>
            <a:tailEnd/>
          </a:ln>
        </p:spPr>
        <p:txBody>
          <a:bodyPr/>
          <a:lstStyle/>
          <a:p>
            <a:endParaRPr lang="el-GR"/>
          </a:p>
        </p:txBody>
      </p:sp>
      <p:sp>
        <p:nvSpPr>
          <p:cNvPr id="75817" name="Line 42"/>
          <p:cNvSpPr>
            <a:spLocks noChangeShapeType="1"/>
          </p:cNvSpPr>
          <p:nvPr/>
        </p:nvSpPr>
        <p:spPr bwMode="auto">
          <a:xfrm flipH="1">
            <a:off x="7667625" y="6248400"/>
            <a:ext cx="209550" cy="0"/>
          </a:xfrm>
          <a:prstGeom prst="line">
            <a:avLst/>
          </a:prstGeom>
          <a:noFill/>
          <a:ln w="19050">
            <a:solidFill>
              <a:srgbClr val="000000"/>
            </a:solidFill>
            <a:round/>
            <a:headEnd/>
            <a:tailEnd/>
          </a:ln>
        </p:spPr>
        <p:txBody>
          <a:bodyPr/>
          <a:lstStyle/>
          <a:p>
            <a:endParaRPr lang="el-GR"/>
          </a:p>
        </p:txBody>
      </p:sp>
      <p:sp>
        <p:nvSpPr>
          <p:cNvPr id="75818" name="Line 43"/>
          <p:cNvSpPr>
            <a:spLocks noChangeShapeType="1"/>
          </p:cNvSpPr>
          <p:nvPr/>
        </p:nvSpPr>
        <p:spPr bwMode="auto">
          <a:xfrm flipH="1">
            <a:off x="7667625" y="4800600"/>
            <a:ext cx="139700" cy="0"/>
          </a:xfrm>
          <a:prstGeom prst="line">
            <a:avLst/>
          </a:prstGeom>
          <a:noFill/>
          <a:ln w="19050">
            <a:solidFill>
              <a:srgbClr val="000000"/>
            </a:solidFill>
            <a:round/>
            <a:headEnd/>
            <a:tailEnd/>
          </a:ln>
        </p:spPr>
        <p:txBody>
          <a:bodyPr/>
          <a:lstStyle/>
          <a:p>
            <a:endParaRPr lang="el-GR"/>
          </a:p>
        </p:txBody>
      </p:sp>
      <p:sp>
        <p:nvSpPr>
          <p:cNvPr id="75819" name="Line 44"/>
          <p:cNvSpPr>
            <a:spLocks noChangeShapeType="1"/>
          </p:cNvSpPr>
          <p:nvPr/>
        </p:nvSpPr>
        <p:spPr bwMode="auto">
          <a:xfrm flipH="1">
            <a:off x="7667625" y="4191000"/>
            <a:ext cx="209550" cy="0"/>
          </a:xfrm>
          <a:prstGeom prst="line">
            <a:avLst/>
          </a:prstGeom>
          <a:noFill/>
          <a:ln w="19050">
            <a:solidFill>
              <a:srgbClr val="000000"/>
            </a:solidFill>
            <a:round/>
            <a:headEnd/>
            <a:tailEnd/>
          </a:ln>
        </p:spPr>
        <p:txBody>
          <a:bodyPr/>
          <a:lstStyle/>
          <a:p>
            <a:endParaRPr lang="el-GR"/>
          </a:p>
        </p:txBody>
      </p:sp>
      <p:sp>
        <p:nvSpPr>
          <p:cNvPr id="75820" name="Line 45"/>
          <p:cNvSpPr>
            <a:spLocks noChangeShapeType="1"/>
          </p:cNvSpPr>
          <p:nvPr/>
        </p:nvSpPr>
        <p:spPr bwMode="auto">
          <a:xfrm flipH="1">
            <a:off x="7667625" y="3352800"/>
            <a:ext cx="139700" cy="0"/>
          </a:xfrm>
          <a:prstGeom prst="line">
            <a:avLst/>
          </a:prstGeom>
          <a:noFill/>
          <a:ln w="19050">
            <a:solidFill>
              <a:srgbClr val="000000"/>
            </a:solidFill>
            <a:round/>
            <a:headEnd/>
            <a:tailEnd/>
          </a:ln>
        </p:spPr>
        <p:txBody>
          <a:bodyPr/>
          <a:lstStyle/>
          <a:p>
            <a:endParaRPr lang="el-GR"/>
          </a:p>
        </p:txBody>
      </p:sp>
      <p:sp>
        <p:nvSpPr>
          <p:cNvPr id="75821" name="Line 46"/>
          <p:cNvSpPr>
            <a:spLocks noChangeShapeType="1"/>
          </p:cNvSpPr>
          <p:nvPr/>
        </p:nvSpPr>
        <p:spPr bwMode="auto">
          <a:xfrm flipH="1">
            <a:off x="7667625" y="2590800"/>
            <a:ext cx="350838" cy="0"/>
          </a:xfrm>
          <a:prstGeom prst="line">
            <a:avLst/>
          </a:prstGeom>
          <a:noFill/>
          <a:ln w="19050">
            <a:solidFill>
              <a:srgbClr val="000000"/>
            </a:solidFill>
            <a:round/>
            <a:headEnd/>
            <a:tailEnd/>
          </a:ln>
        </p:spPr>
        <p:txBody>
          <a:bodyPr/>
          <a:lstStyle/>
          <a:p>
            <a:endParaRPr lang="el-GR"/>
          </a:p>
        </p:txBody>
      </p:sp>
      <p:sp>
        <p:nvSpPr>
          <p:cNvPr id="75822" name="Rectangle 47"/>
          <p:cNvSpPr>
            <a:spLocks noChangeArrowheads="1"/>
          </p:cNvSpPr>
          <p:nvPr/>
        </p:nvSpPr>
        <p:spPr bwMode="auto">
          <a:xfrm>
            <a:off x="6732588" y="1676400"/>
            <a:ext cx="1849437" cy="457200"/>
          </a:xfrm>
          <a:prstGeom prst="rect">
            <a:avLst/>
          </a:prstGeom>
          <a:solidFill>
            <a:srgbClr val="FEEDAE"/>
          </a:solidFill>
          <a:ln w="28575">
            <a:solidFill>
              <a:srgbClr val="000000"/>
            </a:solidFill>
            <a:miter lim="800000"/>
            <a:headEnd/>
            <a:tailEnd/>
          </a:ln>
        </p:spPr>
        <p:txBody>
          <a:bodyPr/>
          <a:lstStyle/>
          <a:p>
            <a:pPr algn="ctr" eaLnBrk="0" hangingPunct="0"/>
            <a:r>
              <a:rPr lang="el-GR" sz="1200" b="1">
                <a:latin typeface="Times New Roman" pitchFamily="18" charset="0"/>
              </a:rPr>
              <a:t>ΑΠΟΚΕΝΤΡΩΜΕΝΕΣ ΥΠΗΡΕΣΙΕΣ </a:t>
            </a:r>
          </a:p>
          <a:p>
            <a:pPr algn="ctr" eaLnBrk="0" hangingPunct="0"/>
            <a:endParaRPr lang="el-GR" sz="1200" b="1">
              <a:latin typeface="Times New Roman" pitchFamily="18" charset="0"/>
            </a:endParaRPr>
          </a:p>
        </p:txBody>
      </p:sp>
      <p:sp>
        <p:nvSpPr>
          <p:cNvPr id="166960" name="Rectangle 48"/>
          <p:cNvSpPr>
            <a:spLocks noChangeArrowheads="1"/>
          </p:cNvSpPr>
          <p:nvPr/>
        </p:nvSpPr>
        <p:spPr bwMode="auto">
          <a:xfrm>
            <a:off x="3305175" y="3657600"/>
            <a:ext cx="2111375" cy="304800"/>
          </a:xfrm>
          <a:prstGeom prst="rect">
            <a:avLst/>
          </a:prstGeom>
          <a:solidFill>
            <a:srgbClr val="DFEF49"/>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200" b="1">
                <a:latin typeface="Times New Roman" pitchFamily="18" charset="0"/>
                <a:cs typeface="Times New Roman" pitchFamily="18" charset="0"/>
              </a:rPr>
              <a:t>ΓΕΝΙΚΟΣ ΔΙΕΥΘΥΝΤΗΣ </a:t>
            </a:r>
            <a:endParaRPr lang="el-GR" sz="1200" b="1">
              <a:latin typeface="Times New Roman" pitchFamily="18" charset="0"/>
              <a:cs typeface="+mn-cs"/>
            </a:endParaRPr>
          </a:p>
          <a:p>
            <a:pPr algn="ctr" eaLnBrk="0" hangingPunct="0">
              <a:defRPr/>
            </a:pPr>
            <a:endParaRPr lang="el-GR" sz="1200" b="1">
              <a:latin typeface="Times New Roman" pitchFamily="18" charset="0"/>
              <a:cs typeface="+mn-cs"/>
            </a:endParaRPr>
          </a:p>
        </p:txBody>
      </p:sp>
      <p:sp>
        <p:nvSpPr>
          <p:cNvPr id="75824" name="Line 49"/>
          <p:cNvSpPr>
            <a:spLocks noChangeShapeType="1"/>
          </p:cNvSpPr>
          <p:nvPr/>
        </p:nvSpPr>
        <p:spPr bwMode="auto">
          <a:xfrm>
            <a:off x="1195388" y="4114800"/>
            <a:ext cx="0" cy="228600"/>
          </a:xfrm>
          <a:prstGeom prst="line">
            <a:avLst/>
          </a:prstGeom>
          <a:noFill/>
          <a:ln w="19050">
            <a:solidFill>
              <a:srgbClr val="000000"/>
            </a:solidFill>
            <a:round/>
            <a:headEnd/>
            <a:tailEnd/>
          </a:ln>
        </p:spPr>
        <p:txBody>
          <a:bodyPr/>
          <a:lstStyle/>
          <a:p>
            <a:endParaRPr lang="el-GR"/>
          </a:p>
        </p:txBody>
      </p:sp>
      <p:sp>
        <p:nvSpPr>
          <p:cNvPr id="166962" name="Rectangle 50"/>
          <p:cNvSpPr>
            <a:spLocks noChangeArrowheads="1"/>
          </p:cNvSpPr>
          <p:nvPr/>
        </p:nvSpPr>
        <p:spPr bwMode="auto">
          <a:xfrm>
            <a:off x="3059113" y="2743200"/>
            <a:ext cx="1160462" cy="5334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n-US" sz="1000" b="1">
                <a:latin typeface="Times New Roman" pitchFamily="18" charset="0"/>
                <a:cs typeface="+mn-cs"/>
              </a:rPr>
              <a:t>A</a:t>
            </a:r>
            <a:r>
              <a:rPr lang="el-GR" sz="1000" b="1">
                <a:latin typeface="Times New Roman" pitchFamily="18" charset="0"/>
                <a:cs typeface="+mn-cs"/>
              </a:rPr>
              <a:t>ΥΤ. ΓΡΑΦΕΙΟ </a:t>
            </a:r>
            <a:r>
              <a:rPr lang="el-GR" sz="1000" b="1">
                <a:latin typeface="Times New Roman" pitchFamily="18" charset="0"/>
                <a:cs typeface="Times New Roman" pitchFamily="18" charset="0"/>
              </a:rPr>
              <a:t>ΔΙΟΙΚΗΤΙΚΗΣ ΒΟΗΘΕΙΑΣ</a:t>
            </a:r>
            <a:r>
              <a:rPr lang="el-GR" sz="1000" b="1">
                <a:latin typeface="Times New Roman" pitchFamily="18" charset="0"/>
                <a:cs typeface="+mn-cs"/>
              </a:rPr>
              <a:t> </a:t>
            </a:r>
          </a:p>
        </p:txBody>
      </p:sp>
      <p:sp>
        <p:nvSpPr>
          <p:cNvPr id="75826" name="Line 51"/>
          <p:cNvSpPr>
            <a:spLocks noChangeShapeType="1"/>
          </p:cNvSpPr>
          <p:nvPr/>
        </p:nvSpPr>
        <p:spPr bwMode="auto">
          <a:xfrm>
            <a:off x="7104063" y="2514600"/>
            <a:ext cx="0" cy="228600"/>
          </a:xfrm>
          <a:prstGeom prst="line">
            <a:avLst/>
          </a:prstGeom>
          <a:noFill/>
          <a:ln w="19050">
            <a:solidFill>
              <a:srgbClr val="000000"/>
            </a:solidFill>
            <a:round/>
            <a:headEnd/>
            <a:tailEnd/>
          </a:ln>
        </p:spPr>
        <p:txBody>
          <a:bodyPr/>
          <a:lstStyle/>
          <a:p>
            <a:endParaRPr lang="el-GR"/>
          </a:p>
        </p:txBody>
      </p:sp>
      <p:sp>
        <p:nvSpPr>
          <p:cNvPr id="166964" name="Rectangle 52"/>
          <p:cNvSpPr>
            <a:spLocks noChangeArrowheads="1"/>
          </p:cNvSpPr>
          <p:nvPr/>
        </p:nvSpPr>
        <p:spPr bwMode="auto">
          <a:xfrm>
            <a:off x="7807325" y="5257800"/>
            <a:ext cx="1195388" cy="6096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ΓΡΑΦΕΙΟ</a:t>
            </a:r>
          </a:p>
          <a:p>
            <a:pPr algn="ctr" eaLnBrk="0" hangingPunct="0">
              <a:defRPr/>
            </a:pPr>
            <a:r>
              <a:rPr lang="el-GR" sz="1000" b="1">
                <a:latin typeface="Times New Roman" pitchFamily="18" charset="0"/>
                <a:cs typeface="+mn-cs"/>
              </a:rPr>
              <a:t>ΣΥΝΤΉΡΗΣΗΣ ΥΠΟΔΟΜΩΝ </a:t>
            </a:r>
          </a:p>
        </p:txBody>
      </p:sp>
      <p:sp>
        <p:nvSpPr>
          <p:cNvPr id="75828" name="Line 53"/>
          <p:cNvSpPr>
            <a:spLocks noChangeShapeType="1"/>
          </p:cNvSpPr>
          <p:nvPr/>
        </p:nvSpPr>
        <p:spPr bwMode="auto">
          <a:xfrm flipH="1">
            <a:off x="7667625" y="5562600"/>
            <a:ext cx="139700" cy="0"/>
          </a:xfrm>
          <a:prstGeom prst="line">
            <a:avLst/>
          </a:prstGeom>
          <a:noFill/>
          <a:ln w="19050">
            <a:solidFill>
              <a:srgbClr val="000000"/>
            </a:solidFill>
            <a:round/>
            <a:headEnd/>
            <a:tailEnd/>
          </a:ln>
        </p:spPr>
        <p:txBody>
          <a:bodyPr/>
          <a:lstStyle/>
          <a:p>
            <a:endParaRPr lang="el-GR"/>
          </a:p>
        </p:txBody>
      </p:sp>
      <p:sp>
        <p:nvSpPr>
          <p:cNvPr id="166966" name="Rectangle 54"/>
          <p:cNvSpPr>
            <a:spLocks noChangeArrowheads="1"/>
          </p:cNvSpPr>
          <p:nvPr/>
        </p:nvSpPr>
        <p:spPr bwMode="auto">
          <a:xfrm>
            <a:off x="3305175" y="2057400"/>
            <a:ext cx="2111375" cy="304800"/>
          </a:xfrm>
          <a:prstGeom prst="rect">
            <a:avLst/>
          </a:prstGeom>
          <a:solidFill>
            <a:srgbClr val="DFEF49"/>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200" b="1">
                <a:latin typeface="Times New Roman" pitchFamily="18" charset="0"/>
                <a:cs typeface="Times New Roman" pitchFamily="18" charset="0"/>
              </a:rPr>
              <a:t>ΓΕΝΙΚΟΣ </a:t>
            </a:r>
            <a:r>
              <a:rPr lang="el-GR" sz="1200" b="1">
                <a:latin typeface="Times New Roman" pitchFamily="18" charset="0"/>
                <a:cs typeface="+mn-cs"/>
              </a:rPr>
              <a:t>ΓΡΑΜΜΑΤΕΑΣ </a:t>
            </a:r>
            <a:r>
              <a:rPr lang="el-GR" sz="1200" b="1">
                <a:latin typeface="Times New Roman" pitchFamily="18" charset="0"/>
                <a:cs typeface="Times New Roman" pitchFamily="18" charset="0"/>
              </a:rPr>
              <a:t> </a:t>
            </a:r>
            <a:endParaRPr lang="el-GR" sz="1200" b="1">
              <a:latin typeface="Times New Roman" pitchFamily="18" charset="0"/>
              <a:cs typeface="+mn-cs"/>
            </a:endParaRPr>
          </a:p>
          <a:p>
            <a:pPr algn="ctr" eaLnBrk="0" hangingPunct="0">
              <a:defRPr/>
            </a:pPr>
            <a:endParaRPr lang="el-GR" sz="1200" b="1">
              <a:latin typeface="Times New Roman" pitchFamily="18" charset="0"/>
              <a:cs typeface="+mn-cs"/>
            </a:endParaRPr>
          </a:p>
        </p:txBody>
      </p:sp>
      <p:sp>
        <p:nvSpPr>
          <p:cNvPr id="75830" name="Rectangle 55"/>
          <p:cNvSpPr>
            <a:spLocks noChangeArrowheads="1"/>
          </p:cNvSpPr>
          <p:nvPr/>
        </p:nvSpPr>
        <p:spPr bwMode="auto">
          <a:xfrm>
            <a:off x="703263" y="1676400"/>
            <a:ext cx="2109787" cy="685800"/>
          </a:xfrm>
          <a:prstGeom prst="rect">
            <a:avLst/>
          </a:prstGeom>
          <a:solidFill>
            <a:srgbClr val="7EE8FA"/>
          </a:solidFill>
          <a:ln w="28575">
            <a:solidFill>
              <a:srgbClr val="000000"/>
            </a:solidFill>
            <a:prstDash val="dash"/>
            <a:miter lim="800000"/>
            <a:headEnd/>
            <a:tailEnd/>
          </a:ln>
        </p:spPr>
        <p:txBody>
          <a:bodyPr/>
          <a:lstStyle/>
          <a:p>
            <a:pPr algn="ctr" eaLnBrk="0" hangingPunct="0"/>
            <a:r>
              <a:rPr lang="el-GR" sz="1200" b="1" i="1">
                <a:latin typeface="GrHelveticaBold"/>
              </a:rPr>
              <a:t>ΣΥΜΠΑΡΑΣΤΑΤΗΣ ΤΟΥ ΔΗΜΟΤΗ ΚΑΙ ΤΗΣ ΕΠΙΧΕΙΡΗΣΗΣ</a:t>
            </a:r>
            <a:endParaRPr lang="el-GR" sz="1200" b="1" i="1">
              <a:latin typeface="Times New Roman" pitchFamily="18" charset="0"/>
            </a:endParaRPr>
          </a:p>
          <a:p>
            <a:pPr algn="ctr" eaLnBrk="0" hangingPunct="0"/>
            <a:endParaRPr lang="el-GR" sz="1200" b="1" i="1">
              <a:latin typeface="Times New Roman" pitchFamily="18" charset="0"/>
            </a:endParaRPr>
          </a:p>
        </p:txBody>
      </p:sp>
      <p:sp>
        <p:nvSpPr>
          <p:cNvPr id="75831" name="Rectangle 2"/>
          <p:cNvSpPr>
            <a:spLocks noGrp="1" noChangeArrowheads="1"/>
          </p:cNvSpPr>
          <p:nvPr>
            <p:ph type="title" idx="4294967295"/>
          </p:nvPr>
        </p:nvSpPr>
        <p:spPr>
          <a:xfrm>
            <a:off x="0" y="836613"/>
            <a:ext cx="8686800" cy="576262"/>
          </a:xfrm>
        </p:spPr>
        <p:txBody>
          <a:bodyPr anchor="b"/>
          <a:lstStyle/>
          <a:p>
            <a:pPr marL="571500" indent="-571500" algn="r">
              <a:buFont typeface="Tahoma" pitchFamily="34" charset="0"/>
              <a:buNone/>
            </a:pPr>
            <a:r>
              <a:rPr lang="el-GR" sz="3600" b="1" i="1" smtClean="0">
                <a:solidFill>
                  <a:schemeClr val="tx1"/>
                </a:solidFill>
              </a:rPr>
              <a:t>ΟΡΓΑΝΩΤΙΚΗ ΔΟΜΗ</a:t>
            </a:r>
          </a:p>
        </p:txBody>
      </p:sp>
      <p:sp>
        <p:nvSpPr>
          <p:cNvPr id="57" name="Θέση αριθμού διαφάνειας 7"/>
          <p:cNvSpPr txBox="1">
            <a:spLocks noGrp="1"/>
          </p:cNvSpPr>
          <p:nvPr/>
        </p:nvSpPr>
        <p:spPr bwMode="auto">
          <a:xfrm>
            <a:off x="6565900" y="6400800"/>
            <a:ext cx="1905000" cy="457200"/>
          </a:xfrm>
          <a:prstGeom prst="rect">
            <a:avLst/>
          </a:prstGeom>
          <a:noFill/>
          <a:ln>
            <a:miter lim="800000"/>
            <a:headEnd/>
            <a:tailEnd/>
          </a:ln>
        </p:spPr>
        <p:txBody>
          <a:bodyPr anchor="b"/>
          <a:lstStyle/>
          <a:p>
            <a:pPr algn="r">
              <a:defRPr/>
            </a:pPr>
            <a:fld id="{53BA6B01-8EB4-4782-8A25-85B2AF3B1A31}" type="slidenum">
              <a:rPr lang="el-GR" sz="1400">
                <a:latin typeface="+mn-lt"/>
                <a:cs typeface="Tahoma" pitchFamily="34" charset="0"/>
              </a:rPr>
              <a:pPr algn="r">
                <a:defRPr/>
              </a:pPr>
              <a:t>55</a:t>
            </a:fld>
            <a:endParaRPr lang="el-GR" sz="1400" dirty="0">
              <a:latin typeface="+mn-lt"/>
              <a:cs typeface="Tahoma"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0" y="836613"/>
            <a:ext cx="9144000" cy="757237"/>
          </a:xfrm>
        </p:spPr>
        <p:txBody>
          <a:bodyPr anchor="b"/>
          <a:lstStyle/>
          <a:p>
            <a:pPr algn="ctr" eaLnBrk="1" hangingPunct="1"/>
            <a:r>
              <a:rPr lang="el-GR" sz="2800" i="1" smtClean="0">
                <a:solidFill>
                  <a:schemeClr val="folHlink"/>
                </a:solidFill>
                <a:cs typeface="Tahoma" pitchFamily="34" charset="0"/>
              </a:rPr>
              <a:t/>
            </a:r>
            <a:br>
              <a:rPr lang="el-GR" sz="2800" i="1" smtClean="0">
                <a:solidFill>
                  <a:schemeClr val="folHlink"/>
                </a:solidFill>
                <a:cs typeface="Tahoma" pitchFamily="34" charset="0"/>
              </a:rPr>
            </a:br>
            <a:r>
              <a:rPr lang="el-GR" sz="2400" i="1" smtClean="0">
                <a:solidFill>
                  <a:schemeClr val="folHlink"/>
                </a:solidFill>
                <a:cs typeface="Tahoma" pitchFamily="34" charset="0"/>
              </a:rPr>
              <a:t>ΟΡΓΑΝΟΓΡΑΜΜΑ Μ</a:t>
            </a:r>
            <a:r>
              <a:rPr lang="en-US" sz="2400" i="1" smtClean="0">
                <a:solidFill>
                  <a:schemeClr val="folHlink"/>
                </a:solidFill>
                <a:cs typeface="Tahoma" pitchFamily="34" charset="0"/>
              </a:rPr>
              <a:t>IK</a:t>
            </a:r>
            <a:r>
              <a:rPr lang="el-GR" sz="2400" i="1" smtClean="0">
                <a:solidFill>
                  <a:schemeClr val="folHlink"/>
                </a:solidFill>
                <a:cs typeface="Tahoma" pitchFamily="34" charset="0"/>
              </a:rPr>
              <a:t>Ρ</a:t>
            </a:r>
            <a:r>
              <a:rPr lang="en-US" sz="2400" i="1" smtClean="0">
                <a:solidFill>
                  <a:schemeClr val="folHlink"/>
                </a:solidFill>
                <a:cs typeface="Tahoma" pitchFamily="34" charset="0"/>
              </a:rPr>
              <a:t>O</a:t>
            </a:r>
            <a:r>
              <a:rPr lang="el-GR" sz="2400" i="1" smtClean="0">
                <a:solidFill>
                  <a:schemeClr val="folHlink"/>
                </a:solidFill>
                <a:cs typeface="Tahoma" pitchFamily="34" charset="0"/>
              </a:rPr>
              <a:t>-ΜΕΣΑΙΟΥ ΗΠΕΙΡΩΤΙΚΟΥ ΔΗΜΟΥ</a:t>
            </a:r>
          </a:p>
        </p:txBody>
      </p:sp>
      <p:sp>
        <p:nvSpPr>
          <p:cNvPr id="76802" name="Line 3"/>
          <p:cNvSpPr>
            <a:spLocks noChangeShapeType="1"/>
          </p:cNvSpPr>
          <p:nvPr/>
        </p:nvSpPr>
        <p:spPr bwMode="auto">
          <a:xfrm flipH="1">
            <a:off x="4291013" y="1714500"/>
            <a:ext cx="0" cy="3429000"/>
          </a:xfrm>
          <a:prstGeom prst="line">
            <a:avLst/>
          </a:prstGeom>
          <a:noFill/>
          <a:ln w="19050">
            <a:solidFill>
              <a:srgbClr val="000000"/>
            </a:solidFill>
            <a:round/>
            <a:headEnd/>
            <a:tailEnd/>
          </a:ln>
        </p:spPr>
        <p:txBody>
          <a:bodyPr/>
          <a:lstStyle/>
          <a:p>
            <a:endParaRPr lang="el-GR"/>
          </a:p>
        </p:txBody>
      </p:sp>
      <p:sp>
        <p:nvSpPr>
          <p:cNvPr id="167940" name="Rectangle 4"/>
          <p:cNvSpPr>
            <a:spLocks noChangeArrowheads="1"/>
          </p:cNvSpPr>
          <p:nvPr/>
        </p:nvSpPr>
        <p:spPr bwMode="auto">
          <a:xfrm>
            <a:off x="5978525" y="3971925"/>
            <a:ext cx="1039813" cy="6096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n-US" sz="1000" b="1">
                <a:latin typeface="Times New Roman" pitchFamily="18" charset="0"/>
                <a:cs typeface="+mn-cs"/>
              </a:rPr>
              <a:t>A</a:t>
            </a:r>
            <a:r>
              <a:rPr lang="el-GR" sz="1000" b="1">
                <a:latin typeface="Times New Roman" pitchFamily="18" charset="0"/>
                <a:cs typeface="+mn-cs"/>
              </a:rPr>
              <a:t>ΥΤ. ΤΜΗΜΑ ΔΗΜΟΤΙΚΗΣ ΑΣΤΥΝΟΜΙΑΣ</a:t>
            </a:r>
          </a:p>
        </p:txBody>
      </p:sp>
      <p:sp>
        <p:nvSpPr>
          <p:cNvPr id="167941" name="Rectangle 5"/>
          <p:cNvSpPr>
            <a:spLocks noChangeArrowheads="1"/>
          </p:cNvSpPr>
          <p:nvPr/>
        </p:nvSpPr>
        <p:spPr bwMode="auto">
          <a:xfrm>
            <a:off x="2181225" y="5105400"/>
            <a:ext cx="1195388" cy="6858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a:t>
            </a:r>
          </a:p>
          <a:p>
            <a:pPr algn="ctr" eaLnBrk="0" hangingPunct="0">
              <a:defRPr/>
            </a:pPr>
            <a:r>
              <a:rPr lang="el-GR" sz="1000" b="1">
                <a:latin typeface="Times New Roman" pitchFamily="18" charset="0"/>
                <a:cs typeface="+mn-cs"/>
              </a:rPr>
              <a:t>ΔΙΟΙΚΗΤΙΚΩΝ &amp;</a:t>
            </a:r>
          </a:p>
          <a:p>
            <a:pPr algn="ctr" eaLnBrk="0" hangingPunct="0">
              <a:defRPr/>
            </a:pPr>
            <a:r>
              <a:rPr lang="el-GR" sz="1000" b="1">
                <a:latin typeface="Times New Roman" pitchFamily="18" charset="0"/>
                <a:cs typeface="+mn-cs"/>
              </a:rPr>
              <a:t>ΟΙΚΟΝΟΜΙΚΩΝ ΥΠΗΡΕΣΙΩΝ</a:t>
            </a:r>
            <a:r>
              <a:rPr lang="el-GR" sz="1000">
                <a:latin typeface="Times New Roman" pitchFamily="18" charset="0"/>
                <a:cs typeface="+mn-cs"/>
              </a:rPr>
              <a:t>  </a:t>
            </a:r>
          </a:p>
        </p:txBody>
      </p:sp>
      <p:sp>
        <p:nvSpPr>
          <p:cNvPr id="76805" name="Line 6"/>
          <p:cNvSpPr>
            <a:spLocks noChangeShapeType="1"/>
          </p:cNvSpPr>
          <p:nvPr/>
        </p:nvSpPr>
        <p:spPr bwMode="auto">
          <a:xfrm>
            <a:off x="3657600" y="3810000"/>
            <a:ext cx="0" cy="152400"/>
          </a:xfrm>
          <a:prstGeom prst="line">
            <a:avLst/>
          </a:prstGeom>
          <a:noFill/>
          <a:ln w="19050">
            <a:solidFill>
              <a:srgbClr val="000000"/>
            </a:solidFill>
            <a:round/>
            <a:headEnd/>
            <a:tailEnd/>
          </a:ln>
        </p:spPr>
        <p:txBody>
          <a:bodyPr/>
          <a:lstStyle/>
          <a:p>
            <a:endParaRPr lang="el-GR"/>
          </a:p>
        </p:txBody>
      </p:sp>
      <p:sp>
        <p:nvSpPr>
          <p:cNvPr id="76806" name="Line 7"/>
          <p:cNvSpPr>
            <a:spLocks noChangeShapeType="1"/>
          </p:cNvSpPr>
          <p:nvPr/>
        </p:nvSpPr>
        <p:spPr bwMode="auto">
          <a:xfrm>
            <a:off x="2109788" y="3810000"/>
            <a:ext cx="4360862" cy="0"/>
          </a:xfrm>
          <a:prstGeom prst="line">
            <a:avLst/>
          </a:prstGeom>
          <a:noFill/>
          <a:ln w="19050">
            <a:solidFill>
              <a:srgbClr val="000000"/>
            </a:solidFill>
            <a:round/>
            <a:headEnd/>
            <a:tailEnd/>
          </a:ln>
        </p:spPr>
        <p:txBody>
          <a:bodyPr/>
          <a:lstStyle/>
          <a:p>
            <a:endParaRPr lang="el-GR"/>
          </a:p>
        </p:txBody>
      </p:sp>
      <p:sp>
        <p:nvSpPr>
          <p:cNvPr id="76807" name="Line 8"/>
          <p:cNvSpPr>
            <a:spLocks noChangeShapeType="1"/>
          </p:cNvSpPr>
          <p:nvPr/>
        </p:nvSpPr>
        <p:spPr bwMode="auto">
          <a:xfrm flipV="1">
            <a:off x="2813050" y="4953000"/>
            <a:ext cx="3025775" cy="0"/>
          </a:xfrm>
          <a:prstGeom prst="line">
            <a:avLst/>
          </a:prstGeom>
          <a:noFill/>
          <a:ln w="19050">
            <a:solidFill>
              <a:srgbClr val="000000"/>
            </a:solidFill>
            <a:round/>
            <a:headEnd/>
            <a:tailEnd/>
          </a:ln>
        </p:spPr>
        <p:txBody>
          <a:bodyPr/>
          <a:lstStyle/>
          <a:p>
            <a:endParaRPr lang="el-GR"/>
          </a:p>
        </p:txBody>
      </p:sp>
      <p:sp>
        <p:nvSpPr>
          <p:cNvPr id="167945" name="Rectangle 9"/>
          <p:cNvSpPr>
            <a:spLocks noChangeArrowheads="1"/>
          </p:cNvSpPr>
          <p:nvPr/>
        </p:nvSpPr>
        <p:spPr bwMode="auto">
          <a:xfrm>
            <a:off x="4502150" y="3971925"/>
            <a:ext cx="1222375" cy="8382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n-US" sz="1000" b="1">
                <a:latin typeface="Times New Roman" pitchFamily="18" charset="0"/>
                <a:cs typeface="+mn-cs"/>
              </a:rPr>
              <a:t>A</a:t>
            </a:r>
            <a:r>
              <a:rPr lang="el-GR" sz="1000" b="1">
                <a:latin typeface="Times New Roman" pitchFamily="18" charset="0"/>
                <a:cs typeface="+mn-cs"/>
              </a:rPr>
              <a:t>ΥΤ. ΤΜΗΜΑ ΚΟΙΝΩΝΙΚΗΣ  ΠΡΟΣΤΑΣΙΑΣ ΠΑΙΔΕΙΑΣ, ΠΟΛΙΤΙΣΜΟΥ</a:t>
            </a:r>
          </a:p>
          <a:p>
            <a:pPr algn="ctr" eaLnBrk="0" hangingPunct="0">
              <a:defRPr/>
            </a:pPr>
            <a:endParaRPr lang="el-GR" sz="1000">
              <a:latin typeface="Times New Roman" pitchFamily="18" charset="0"/>
              <a:cs typeface="+mn-cs"/>
            </a:endParaRPr>
          </a:p>
        </p:txBody>
      </p:sp>
      <p:sp>
        <p:nvSpPr>
          <p:cNvPr id="76809" name="Line 10"/>
          <p:cNvSpPr>
            <a:spLocks noChangeShapeType="1"/>
          </p:cNvSpPr>
          <p:nvPr/>
        </p:nvSpPr>
        <p:spPr bwMode="auto">
          <a:xfrm>
            <a:off x="6470650" y="3810000"/>
            <a:ext cx="0" cy="152400"/>
          </a:xfrm>
          <a:prstGeom prst="line">
            <a:avLst/>
          </a:prstGeom>
          <a:noFill/>
          <a:ln w="19050">
            <a:solidFill>
              <a:srgbClr val="000000"/>
            </a:solidFill>
            <a:round/>
            <a:headEnd/>
            <a:tailEnd/>
          </a:ln>
        </p:spPr>
        <p:txBody>
          <a:bodyPr/>
          <a:lstStyle/>
          <a:p>
            <a:endParaRPr lang="el-GR"/>
          </a:p>
        </p:txBody>
      </p:sp>
      <p:sp>
        <p:nvSpPr>
          <p:cNvPr id="167947" name="Rectangle 11"/>
          <p:cNvSpPr>
            <a:spLocks noChangeArrowheads="1"/>
          </p:cNvSpPr>
          <p:nvPr/>
        </p:nvSpPr>
        <p:spPr bwMode="auto">
          <a:xfrm>
            <a:off x="3657600" y="5105400"/>
            <a:ext cx="1266825" cy="6858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ΤΕΧΝΙΚΩΝ</a:t>
            </a:r>
          </a:p>
          <a:p>
            <a:pPr algn="ctr" eaLnBrk="0" hangingPunct="0">
              <a:defRPr/>
            </a:pPr>
            <a:r>
              <a:rPr lang="el-GR" sz="1000" b="1">
                <a:latin typeface="Times New Roman" pitchFamily="18" charset="0"/>
                <a:cs typeface="+mn-cs"/>
              </a:rPr>
              <a:t>ΥΠΗΡΕΣΙΩΝ &amp;  ΠΟΛΕΟΔΟΜΙΑΣ</a:t>
            </a:r>
          </a:p>
        </p:txBody>
      </p:sp>
      <p:sp>
        <p:nvSpPr>
          <p:cNvPr id="167948" name="Rectangle 12"/>
          <p:cNvSpPr>
            <a:spLocks noChangeArrowheads="1"/>
          </p:cNvSpPr>
          <p:nvPr/>
        </p:nvSpPr>
        <p:spPr bwMode="auto">
          <a:xfrm>
            <a:off x="5205413" y="5105400"/>
            <a:ext cx="1336675" cy="6096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ΔΙΕΥΘΥΝΣΗ ΠΕΡΙΒΑΛΛΟΝΤΟΣ &amp; ΚΑΘΑΡΙΟΤΗΤΑΣ</a:t>
            </a:r>
          </a:p>
        </p:txBody>
      </p:sp>
      <p:sp>
        <p:nvSpPr>
          <p:cNvPr id="167949" name="Rectangle 13"/>
          <p:cNvSpPr>
            <a:spLocks noChangeArrowheads="1"/>
          </p:cNvSpPr>
          <p:nvPr/>
        </p:nvSpPr>
        <p:spPr bwMode="auto">
          <a:xfrm>
            <a:off x="3024188" y="3962400"/>
            <a:ext cx="1103312" cy="7620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n-US" sz="1000" b="1">
                <a:latin typeface="Times New Roman" pitchFamily="18" charset="0"/>
                <a:cs typeface="+mn-cs"/>
              </a:rPr>
              <a:t>A</a:t>
            </a:r>
            <a:r>
              <a:rPr lang="el-GR" sz="1000" b="1">
                <a:latin typeface="Times New Roman" pitchFamily="18" charset="0"/>
                <a:cs typeface="+mn-cs"/>
              </a:rPr>
              <a:t>ΥΤ. ΤΜΗΜΑ ΤΟΠΙΚΗΣ ΟΙΚΟΝΟΜΙΚΗΣ ΑΝΑΠΤΥΞΗΣ</a:t>
            </a:r>
          </a:p>
        </p:txBody>
      </p:sp>
      <p:sp>
        <p:nvSpPr>
          <p:cNvPr id="76813" name="Line 14"/>
          <p:cNvSpPr>
            <a:spLocks noChangeShapeType="1"/>
          </p:cNvSpPr>
          <p:nvPr/>
        </p:nvSpPr>
        <p:spPr bwMode="auto">
          <a:xfrm>
            <a:off x="5838825" y="4953000"/>
            <a:ext cx="0" cy="152400"/>
          </a:xfrm>
          <a:prstGeom prst="line">
            <a:avLst/>
          </a:prstGeom>
          <a:noFill/>
          <a:ln w="19050">
            <a:solidFill>
              <a:srgbClr val="000000"/>
            </a:solidFill>
            <a:round/>
            <a:headEnd/>
            <a:tailEnd/>
          </a:ln>
        </p:spPr>
        <p:txBody>
          <a:bodyPr/>
          <a:lstStyle/>
          <a:p>
            <a:endParaRPr lang="el-GR"/>
          </a:p>
        </p:txBody>
      </p:sp>
      <p:sp>
        <p:nvSpPr>
          <p:cNvPr id="76814" name="Line 15"/>
          <p:cNvSpPr>
            <a:spLocks noChangeShapeType="1"/>
          </p:cNvSpPr>
          <p:nvPr/>
        </p:nvSpPr>
        <p:spPr bwMode="auto">
          <a:xfrm>
            <a:off x="2813050" y="4953000"/>
            <a:ext cx="0" cy="152400"/>
          </a:xfrm>
          <a:prstGeom prst="line">
            <a:avLst/>
          </a:prstGeom>
          <a:noFill/>
          <a:ln w="19050">
            <a:solidFill>
              <a:srgbClr val="000000"/>
            </a:solidFill>
            <a:round/>
            <a:headEnd/>
            <a:tailEnd/>
          </a:ln>
        </p:spPr>
        <p:txBody>
          <a:bodyPr/>
          <a:lstStyle/>
          <a:p>
            <a:endParaRPr lang="el-GR"/>
          </a:p>
        </p:txBody>
      </p:sp>
      <p:sp>
        <p:nvSpPr>
          <p:cNvPr id="167952" name="Rectangle 16"/>
          <p:cNvSpPr>
            <a:spLocks noChangeArrowheads="1"/>
          </p:cNvSpPr>
          <p:nvPr/>
        </p:nvSpPr>
        <p:spPr bwMode="auto">
          <a:xfrm>
            <a:off x="3587750" y="1600200"/>
            <a:ext cx="1362075" cy="476250"/>
          </a:xfrm>
          <a:prstGeom prst="rect">
            <a:avLst/>
          </a:prstGeom>
          <a:solidFill>
            <a:srgbClr val="DFEF49"/>
          </a:solidFill>
          <a:ln w="38100" cmpd="dbl">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600" b="1">
                <a:latin typeface="Times New Roman" pitchFamily="18" charset="0"/>
                <a:cs typeface="+mn-cs"/>
              </a:rPr>
              <a:t>ΔΗΜΑΡΧΟΣ</a:t>
            </a:r>
          </a:p>
        </p:txBody>
      </p:sp>
      <p:sp>
        <p:nvSpPr>
          <p:cNvPr id="76816" name="Line 17"/>
          <p:cNvSpPr>
            <a:spLocks noChangeShapeType="1"/>
          </p:cNvSpPr>
          <p:nvPr/>
        </p:nvSpPr>
        <p:spPr bwMode="auto">
          <a:xfrm>
            <a:off x="2390775" y="2743200"/>
            <a:ext cx="4572000" cy="0"/>
          </a:xfrm>
          <a:prstGeom prst="line">
            <a:avLst/>
          </a:prstGeom>
          <a:noFill/>
          <a:ln w="19050">
            <a:solidFill>
              <a:srgbClr val="000000"/>
            </a:solidFill>
            <a:round/>
            <a:headEnd/>
            <a:tailEnd/>
          </a:ln>
        </p:spPr>
        <p:txBody>
          <a:bodyPr/>
          <a:lstStyle/>
          <a:p>
            <a:endParaRPr lang="el-GR"/>
          </a:p>
        </p:txBody>
      </p:sp>
      <p:sp>
        <p:nvSpPr>
          <p:cNvPr id="167954" name="Rectangle 18"/>
          <p:cNvSpPr>
            <a:spLocks noChangeArrowheads="1"/>
          </p:cNvSpPr>
          <p:nvPr/>
        </p:nvSpPr>
        <p:spPr bwMode="auto">
          <a:xfrm>
            <a:off x="6611938" y="2971800"/>
            <a:ext cx="773112" cy="4572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900" b="1">
                <a:latin typeface="Times New Roman" pitchFamily="18" charset="0"/>
                <a:cs typeface="+mn-cs"/>
              </a:rPr>
              <a:t>ΝΟΜΙΚΗ ΥΠΗΡΕΣΙΑ</a:t>
            </a:r>
          </a:p>
        </p:txBody>
      </p:sp>
      <p:sp>
        <p:nvSpPr>
          <p:cNvPr id="167955" name="Rectangle 19"/>
          <p:cNvSpPr>
            <a:spLocks noChangeArrowheads="1"/>
          </p:cNvSpPr>
          <p:nvPr/>
        </p:nvSpPr>
        <p:spPr bwMode="auto">
          <a:xfrm>
            <a:off x="5416550" y="2981325"/>
            <a:ext cx="1038225" cy="6858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n-US" sz="1000" b="1">
                <a:latin typeface="Times New Roman" pitchFamily="18" charset="0"/>
                <a:cs typeface="+mn-cs"/>
              </a:rPr>
              <a:t>A</a:t>
            </a:r>
            <a:r>
              <a:rPr lang="el-GR" sz="1000" b="1">
                <a:latin typeface="Times New Roman" pitchFamily="18" charset="0"/>
                <a:cs typeface="+mn-cs"/>
              </a:rPr>
              <a:t>ΥΤ. </a:t>
            </a:r>
            <a:r>
              <a:rPr lang="el-GR" sz="900" b="1">
                <a:latin typeface="Times New Roman" pitchFamily="18" charset="0"/>
                <a:cs typeface="+mn-cs"/>
              </a:rPr>
              <a:t>ΓΡΑΦΕΙΟ ΕΠΙΚΟΙΝΩΝΙΑΣ &amp; ΔΗΜΟΣΙΩΝ ΣΧΕΣΕΩΝ </a:t>
            </a:r>
          </a:p>
        </p:txBody>
      </p:sp>
      <p:sp>
        <p:nvSpPr>
          <p:cNvPr id="76819" name="Line 20"/>
          <p:cNvSpPr>
            <a:spLocks noChangeShapeType="1"/>
          </p:cNvSpPr>
          <p:nvPr/>
        </p:nvSpPr>
        <p:spPr bwMode="auto">
          <a:xfrm>
            <a:off x="3657600" y="2743200"/>
            <a:ext cx="0" cy="228600"/>
          </a:xfrm>
          <a:prstGeom prst="line">
            <a:avLst/>
          </a:prstGeom>
          <a:noFill/>
          <a:ln w="19050">
            <a:solidFill>
              <a:srgbClr val="000000"/>
            </a:solidFill>
            <a:round/>
            <a:headEnd/>
            <a:tailEnd/>
          </a:ln>
        </p:spPr>
        <p:txBody>
          <a:bodyPr/>
          <a:lstStyle/>
          <a:p>
            <a:endParaRPr lang="el-GR"/>
          </a:p>
        </p:txBody>
      </p:sp>
      <p:sp>
        <p:nvSpPr>
          <p:cNvPr id="76820" name="Line 21"/>
          <p:cNvSpPr>
            <a:spLocks noChangeShapeType="1"/>
          </p:cNvSpPr>
          <p:nvPr/>
        </p:nvSpPr>
        <p:spPr bwMode="auto">
          <a:xfrm>
            <a:off x="6962775" y="2743200"/>
            <a:ext cx="0" cy="228600"/>
          </a:xfrm>
          <a:prstGeom prst="line">
            <a:avLst/>
          </a:prstGeom>
          <a:noFill/>
          <a:ln w="19050">
            <a:solidFill>
              <a:srgbClr val="000000"/>
            </a:solidFill>
            <a:round/>
            <a:headEnd/>
            <a:tailEnd/>
          </a:ln>
        </p:spPr>
        <p:txBody>
          <a:bodyPr/>
          <a:lstStyle/>
          <a:p>
            <a:endParaRPr lang="el-GR"/>
          </a:p>
        </p:txBody>
      </p:sp>
      <p:sp>
        <p:nvSpPr>
          <p:cNvPr id="167958" name="Rectangle 22"/>
          <p:cNvSpPr>
            <a:spLocks noChangeArrowheads="1"/>
          </p:cNvSpPr>
          <p:nvPr/>
        </p:nvSpPr>
        <p:spPr bwMode="auto">
          <a:xfrm>
            <a:off x="1336675" y="3962400"/>
            <a:ext cx="1547813" cy="6858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n-US" sz="1000" b="1">
                <a:latin typeface="Times New Roman" pitchFamily="18" charset="0"/>
                <a:cs typeface="+mn-cs"/>
              </a:rPr>
              <a:t>A</a:t>
            </a:r>
            <a:r>
              <a:rPr lang="el-GR" sz="1000" b="1">
                <a:latin typeface="Times New Roman" pitchFamily="18" charset="0"/>
                <a:cs typeface="+mn-cs"/>
              </a:rPr>
              <a:t>ΥΤ. ΤΜΗΜΑ ΠΡΟΓΡΑΜΜΑΤΙΣΜΟΥ</a:t>
            </a:r>
          </a:p>
          <a:p>
            <a:pPr algn="ctr" eaLnBrk="0" hangingPunct="0">
              <a:defRPr/>
            </a:pPr>
            <a:r>
              <a:rPr lang="el-GR" sz="1000" b="1">
                <a:latin typeface="Times New Roman" pitchFamily="18" charset="0"/>
                <a:cs typeface="+mn-cs"/>
              </a:rPr>
              <a:t>ΟΡΓΑΝΩΣΗΣ &amp; ΠΛΗΡΟΦΟΡΙΚΗΣ</a:t>
            </a:r>
          </a:p>
        </p:txBody>
      </p:sp>
      <p:sp>
        <p:nvSpPr>
          <p:cNvPr id="76822" name="Line 23"/>
          <p:cNvSpPr>
            <a:spLocks noChangeShapeType="1"/>
          </p:cNvSpPr>
          <p:nvPr/>
        </p:nvSpPr>
        <p:spPr bwMode="auto">
          <a:xfrm>
            <a:off x="4891088" y="2743200"/>
            <a:ext cx="0" cy="304800"/>
          </a:xfrm>
          <a:prstGeom prst="line">
            <a:avLst/>
          </a:prstGeom>
          <a:noFill/>
          <a:ln w="19050">
            <a:solidFill>
              <a:srgbClr val="000000"/>
            </a:solidFill>
            <a:round/>
            <a:headEnd/>
            <a:tailEnd/>
          </a:ln>
        </p:spPr>
        <p:txBody>
          <a:bodyPr/>
          <a:lstStyle/>
          <a:p>
            <a:endParaRPr lang="el-GR"/>
          </a:p>
        </p:txBody>
      </p:sp>
      <p:sp>
        <p:nvSpPr>
          <p:cNvPr id="167960" name="Rectangle 24"/>
          <p:cNvSpPr>
            <a:spLocks noChangeArrowheads="1"/>
          </p:cNvSpPr>
          <p:nvPr/>
        </p:nvSpPr>
        <p:spPr bwMode="auto">
          <a:xfrm>
            <a:off x="4430713" y="2971800"/>
            <a:ext cx="844550" cy="3810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900" b="1">
                <a:latin typeface="Times New Roman" pitchFamily="18" charset="0"/>
                <a:cs typeface="+mn-cs"/>
              </a:rPr>
              <a:t>ΓΡΑΦΕΙΟ ΔΗΜΑΡΧΟΥ</a:t>
            </a:r>
          </a:p>
        </p:txBody>
      </p:sp>
      <p:sp>
        <p:nvSpPr>
          <p:cNvPr id="76824" name="Line 25"/>
          <p:cNvSpPr>
            <a:spLocks noChangeShapeType="1"/>
          </p:cNvSpPr>
          <p:nvPr/>
        </p:nvSpPr>
        <p:spPr bwMode="auto">
          <a:xfrm>
            <a:off x="5930900" y="2743200"/>
            <a:ext cx="0" cy="228600"/>
          </a:xfrm>
          <a:prstGeom prst="line">
            <a:avLst/>
          </a:prstGeom>
          <a:noFill/>
          <a:ln w="19050">
            <a:solidFill>
              <a:srgbClr val="000000"/>
            </a:solidFill>
            <a:round/>
            <a:headEnd/>
            <a:tailEnd/>
          </a:ln>
        </p:spPr>
        <p:txBody>
          <a:bodyPr/>
          <a:lstStyle/>
          <a:p>
            <a:endParaRPr lang="el-GR"/>
          </a:p>
        </p:txBody>
      </p:sp>
      <p:sp>
        <p:nvSpPr>
          <p:cNvPr id="167962" name="Rectangle 26"/>
          <p:cNvSpPr>
            <a:spLocks noChangeArrowheads="1"/>
          </p:cNvSpPr>
          <p:nvPr/>
        </p:nvSpPr>
        <p:spPr bwMode="auto">
          <a:xfrm>
            <a:off x="7877175" y="2895600"/>
            <a:ext cx="985838" cy="3810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Times New Roman" pitchFamily="18" charset="0"/>
              </a:rPr>
              <a:t>ΤΜΗΜΑ ΚΕΠ</a:t>
            </a:r>
          </a:p>
        </p:txBody>
      </p:sp>
      <p:sp>
        <p:nvSpPr>
          <p:cNvPr id="167963" name="Rectangle 27"/>
          <p:cNvSpPr>
            <a:spLocks noChangeArrowheads="1"/>
          </p:cNvSpPr>
          <p:nvPr/>
        </p:nvSpPr>
        <p:spPr bwMode="auto">
          <a:xfrm>
            <a:off x="7807325" y="3429000"/>
            <a:ext cx="1195388" cy="8382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ΓΡΑΦΕΙΟ</a:t>
            </a:r>
          </a:p>
          <a:p>
            <a:pPr algn="ctr" eaLnBrk="0" hangingPunct="0">
              <a:defRPr/>
            </a:pPr>
            <a:r>
              <a:rPr lang="el-GR" sz="1000" b="1">
                <a:latin typeface="Times New Roman" pitchFamily="18" charset="0"/>
                <a:cs typeface="+mn-cs"/>
              </a:rPr>
              <a:t>ΔΙΟΙΚΗΤΙΚΩΝ ΘΕΜΑΤΩΝ</a:t>
            </a:r>
            <a:r>
              <a:rPr lang="el-GR" sz="800">
                <a:latin typeface="Times New Roman" pitchFamily="18" charset="0"/>
                <a:cs typeface="+mn-cs"/>
              </a:rPr>
              <a:t> </a:t>
            </a:r>
            <a:r>
              <a:rPr lang="el-GR" sz="1000" b="1">
                <a:latin typeface="Times New Roman" pitchFamily="18" charset="0"/>
                <a:cs typeface="+mn-cs"/>
              </a:rPr>
              <a:t>&amp; ΕΞΥΠΗΡΕΤΗΣΗΣ ΤΟΥ ΠΟΛΙΤΗ</a:t>
            </a:r>
          </a:p>
          <a:p>
            <a:pPr algn="ctr" eaLnBrk="0" hangingPunct="0">
              <a:defRPr/>
            </a:pPr>
            <a:endParaRPr lang="el-GR" sz="800">
              <a:latin typeface="Times New Roman" pitchFamily="18" charset="0"/>
              <a:cs typeface="+mn-cs"/>
            </a:endParaRPr>
          </a:p>
          <a:p>
            <a:pPr algn="ctr" eaLnBrk="0" hangingPunct="0">
              <a:defRPr/>
            </a:pPr>
            <a:endParaRPr lang="el-GR" sz="800">
              <a:latin typeface="Times New Roman" pitchFamily="18" charset="0"/>
              <a:cs typeface="+mn-cs"/>
            </a:endParaRPr>
          </a:p>
        </p:txBody>
      </p:sp>
      <p:sp>
        <p:nvSpPr>
          <p:cNvPr id="167964" name="Rectangle 28"/>
          <p:cNvSpPr>
            <a:spLocks noChangeArrowheads="1"/>
          </p:cNvSpPr>
          <p:nvPr/>
        </p:nvSpPr>
        <p:spPr bwMode="auto">
          <a:xfrm>
            <a:off x="7807325" y="4343400"/>
            <a:ext cx="1136650" cy="5334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900" b="1">
                <a:latin typeface="Times New Roman" pitchFamily="18" charset="0"/>
                <a:cs typeface="+mn-cs"/>
              </a:rPr>
              <a:t>ΓΡΑΦΕΙΟ</a:t>
            </a:r>
          </a:p>
          <a:p>
            <a:pPr algn="ctr" eaLnBrk="0" hangingPunct="0">
              <a:defRPr/>
            </a:pPr>
            <a:r>
              <a:rPr lang="el-GR" sz="900" b="1">
                <a:latin typeface="Times New Roman" pitchFamily="18" charset="0"/>
                <a:cs typeface="+mn-cs"/>
              </a:rPr>
              <a:t>ΟΙΚΟΝΟΜΙΚΩΝ  ΘΕΜΑΤΩΝ</a:t>
            </a:r>
          </a:p>
        </p:txBody>
      </p:sp>
      <p:sp>
        <p:nvSpPr>
          <p:cNvPr id="76828" name="Line 29"/>
          <p:cNvSpPr>
            <a:spLocks noChangeShapeType="1"/>
          </p:cNvSpPr>
          <p:nvPr/>
        </p:nvSpPr>
        <p:spPr bwMode="auto">
          <a:xfrm flipH="1">
            <a:off x="7667625" y="1905000"/>
            <a:ext cx="0" cy="3429000"/>
          </a:xfrm>
          <a:prstGeom prst="line">
            <a:avLst/>
          </a:prstGeom>
          <a:noFill/>
          <a:ln w="19050">
            <a:solidFill>
              <a:srgbClr val="000000"/>
            </a:solidFill>
            <a:round/>
            <a:headEnd/>
            <a:tailEnd/>
          </a:ln>
        </p:spPr>
        <p:txBody>
          <a:bodyPr/>
          <a:lstStyle/>
          <a:p>
            <a:endParaRPr lang="el-GR"/>
          </a:p>
        </p:txBody>
      </p:sp>
      <p:sp>
        <p:nvSpPr>
          <p:cNvPr id="76829" name="Line 30"/>
          <p:cNvSpPr>
            <a:spLocks noChangeShapeType="1"/>
          </p:cNvSpPr>
          <p:nvPr/>
        </p:nvSpPr>
        <p:spPr bwMode="auto">
          <a:xfrm flipH="1">
            <a:off x="7667625" y="4648200"/>
            <a:ext cx="130175" cy="0"/>
          </a:xfrm>
          <a:prstGeom prst="line">
            <a:avLst/>
          </a:prstGeom>
          <a:noFill/>
          <a:ln w="19050">
            <a:solidFill>
              <a:srgbClr val="000000"/>
            </a:solidFill>
            <a:round/>
            <a:headEnd/>
            <a:tailEnd/>
          </a:ln>
        </p:spPr>
        <p:txBody>
          <a:bodyPr/>
          <a:lstStyle/>
          <a:p>
            <a:endParaRPr lang="el-GR"/>
          </a:p>
        </p:txBody>
      </p:sp>
      <p:sp>
        <p:nvSpPr>
          <p:cNvPr id="76830" name="Line 31"/>
          <p:cNvSpPr>
            <a:spLocks noChangeShapeType="1"/>
          </p:cNvSpPr>
          <p:nvPr/>
        </p:nvSpPr>
        <p:spPr bwMode="auto">
          <a:xfrm flipH="1">
            <a:off x="7667625" y="3810000"/>
            <a:ext cx="139700" cy="0"/>
          </a:xfrm>
          <a:prstGeom prst="line">
            <a:avLst/>
          </a:prstGeom>
          <a:noFill/>
          <a:ln w="19050">
            <a:solidFill>
              <a:srgbClr val="000000"/>
            </a:solidFill>
            <a:round/>
            <a:headEnd/>
            <a:tailEnd/>
          </a:ln>
        </p:spPr>
        <p:txBody>
          <a:bodyPr/>
          <a:lstStyle/>
          <a:p>
            <a:endParaRPr lang="el-GR"/>
          </a:p>
        </p:txBody>
      </p:sp>
      <p:sp>
        <p:nvSpPr>
          <p:cNvPr id="76831" name="Line 32"/>
          <p:cNvSpPr>
            <a:spLocks noChangeShapeType="1"/>
          </p:cNvSpPr>
          <p:nvPr/>
        </p:nvSpPr>
        <p:spPr bwMode="auto">
          <a:xfrm flipH="1">
            <a:off x="7667625" y="3124200"/>
            <a:ext cx="209550" cy="0"/>
          </a:xfrm>
          <a:prstGeom prst="line">
            <a:avLst/>
          </a:prstGeom>
          <a:noFill/>
          <a:ln w="19050">
            <a:solidFill>
              <a:srgbClr val="000000"/>
            </a:solidFill>
            <a:round/>
            <a:headEnd/>
            <a:tailEnd/>
          </a:ln>
        </p:spPr>
        <p:txBody>
          <a:bodyPr/>
          <a:lstStyle/>
          <a:p>
            <a:endParaRPr lang="el-GR"/>
          </a:p>
        </p:txBody>
      </p:sp>
      <p:sp>
        <p:nvSpPr>
          <p:cNvPr id="167969" name="Rectangle 33"/>
          <p:cNvSpPr>
            <a:spLocks noChangeArrowheads="1"/>
          </p:cNvSpPr>
          <p:nvPr/>
        </p:nvSpPr>
        <p:spPr bwMode="auto">
          <a:xfrm>
            <a:off x="6823075" y="1828800"/>
            <a:ext cx="1687513" cy="457200"/>
          </a:xfrm>
          <a:prstGeom prst="rect">
            <a:avLst/>
          </a:prstGeom>
          <a:solidFill>
            <a:srgbClr val="FEEDAE"/>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200" b="1">
                <a:latin typeface="Times New Roman" pitchFamily="18" charset="0"/>
                <a:cs typeface="+mn-cs"/>
              </a:rPr>
              <a:t>ΑΠΟΚΕΝΤΡΩΜΕΝΕΣ ΥΠΗΡΕΣΙΕΣ </a:t>
            </a:r>
          </a:p>
          <a:p>
            <a:pPr algn="ctr" eaLnBrk="0" hangingPunct="0">
              <a:defRPr/>
            </a:pPr>
            <a:endParaRPr lang="el-GR" sz="1200" b="1">
              <a:latin typeface="Times New Roman" pitchFamily="18" charset="0"/>
              <a:cs typeface="+mn-cs"/>
            </a:endParaRPr>
          </a:p>
        </p:txBody>
      </p:sp>
      <p:sp>
        <p:nvSpPr>
          <p:cNvPr id="167970" name="Rectangle 34"/>
          <p:cNvSpPr>
            <a:spLocks noChangeArrowheads="1"/>
          </p:cNvSpPr>
          <p:nvPr/>
        </p:nvSpPr>
        <p:spPr bwMode="auto">
          <a:xfrm>
            <a:off x="3024188" y="2971800"/>
            <a:ext cx="1125537" cy="5715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n-US" sz="1000" b="1">
                <a:latin typeface="Times New Roman" pitchFamily="18" charset="0"/>
                <a:cs typeface="+mn-cs"/>
              </a:rPr>
              <a:t>A</a:t>
            </a:r>
            <a:r>
              <a:rPr lang="el-GR" sz="1000" b="1">
                <a:latin typeface="Times New Roman" pitchFamily="18" charset="0"/>
                <a:cs typeface="+mn-cs"/>
              </a:rPr>
              <a:t>ΥΤ. ΓΡΑΦΕΙΟ </a:t>
            </a:r>
            <a:r>
              <a:rPr lang="el-GR" sz="900" b="1">
                <a:latin typeface="Times New Roman" pitchFamily="18" charset="0"/>
                <a:cs typeface="+mn-cs"/>
              </a:rPr>
              <a:t>ΔΙΟΙΚΗΤΙΚΗΣ ΒΟΗΘΕΙΑΣ</a:t>
            </a:r>
            <a:r>
              <a:rPr lang="el-GR" sz="900">
                <a:latin typeface="Times New Roman" pitchFamily="18" charset="0"/>
                <a:cs typeface="+mn-cs"/>
              </a:rPr>
              <a:t> </a:t>
            </a:r>
          </a:p>
        </p:txBody>
      </p:sp>
      <p:sp>
        <p:nvSpPr>
          <p:cNvPr id="167971" name="Rectangle 35"/>
          <p:cNvSpPr>
            <a:spLocks noChangeArrowheads="1"/>
          </p:cNvSpPr>
          <p:nvPr/>
        </p:nvSpPr>
        <p:spPr bwMode="auto">
          <a:xfrm>
            <a:off x="7807325" y="5029200"/>
            <a:ext cx="1125538" cy="5334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000" b="1">
                <a:latin typeface="Times New Roman" pitchFamily="18" charset="0"/>
                <a:cs typeface="+mn-cs"/>
              </a:rPr>
              <a:t>ΓΡΑΦΕΙΟ ΣΥΝΤΗΡΗΣΗΣ ΥΠΟΔΟΜΩΝ </a:t>
            </a:r>
          </a:p>
          <a:p>
            <a:pPr algn="ctr" eaLnBrk="0" hangingPunct="0">
              <a:defRPr/>
            </a:pPr>
            <a:endParaRPr lang="el-GR" sz="800" b="1">
              <a:latin typeface="Times New Roman" pitchFamily="18" charset="0"/>
              <a:cs typeface="+mn-cs"/>
            </a:endParaRPr>
          </a:p>
        </p:txBody>
      </p:sp>
      <p:sp>
        <p:nvSpPr>
          <p:cNvPr id="76835" name="Line 36"/>
          <p:cNvSpPr>
            <a:spLocks noChangeShapeType="1"/>
          </p:cNvSpPr>
          <p:nvPr/>
        </p:nvSpPr>
        <p:spPr bwMode="auto">
          <a:xfrm flipH="1">
            <a:off x="7667625" y="5334000"/>
            <a:ext cx="139700" cy="0"/>
          </a:xfrm>
          <a:prstGeom prst="line">
            <a:avLst/>
          </a:prstGeom>
          <a:noFill/>
          <a:ln w="19050">
            <a:solidFill>
              <a:srgbClr val="000000"/>
            </a:solidFill>
            <a:round/>
            <a:headEnd/>
            <a:tailEnd/>
          </a:ln>
        </p:spPr>
        <p:txBody>
          <a:bodyPr/>
          <a:lstStyle/>
          <a:p>
            <a:endParaRPr lang="el-GR"/>
          </a:p>
        </p:txBody>
      </p:sp>
      <p:sp>
        <p:nvSpPr>
          <p:cNvPr id="76836" name="Line 37"/>
          <p:cNvSpPr>
            <a:spLocks noChangeShapeType="1"/>
          </p:cNvSpPr>
          <p:nvPr/>
        </p:nvSpPr>
        <p:spPr bwMode="auto">
          <a:xfrm>
            <a:off x="5133975" y="3810000"/>
            <a:ext cx="0" cy="152400"/>
          </a:xfrm>
          <a:prstGeom prst="line">
            <a:avLst/>
          </a:prstGeom>
          <a:noFill/>
          <a:ln w="19050">
            <a:solidFill>
              <a:srgbClr val="000000"/>
            </a:solidFill>
            <a:round/>
            <a:headEnd/>
            <a:tailEnd/>
          </a:ln>
        </p:spPr>
        <p:txBody>
          <a:bodyPr/>
          <a:lstStyle/>
          <a:p>
            <a:endParaRPr lang="el-GR"/>
          </a:p>
        </p:txBody>
      </p:sp>
      <p:sp>
        <p:nvSpPr>
          <p:cNvPr id="167974" name="Rectangle 38"/>
          <p:cNvSpPr>
            <a:spLocks noChangeArrowheads="1"/>
          </p:cNvSpPr>
          <p:nvPr/>
        </p:nvSpPr>
        <p:spPr bwMode="auto">
          <a:xfrm>
            <a:off x="1758950" y="2971800"/>
            <a:ext cx="1125538" cy="381000"/>
          </a:xfrm>
          <a:prstGeom prst="rect">
            <a:avLst/>
          </a:prstGeom>
          <a:solidFill>
            <a:srgbClr val="FFFFFF"/>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n-US" sz="1000" b="1">
                <a:latin typeface="Times New Roman" pitchFamily="18" charset="0"/>
                <a:cs typeface="+mn-cs"/>
              </a:rPr>
              <a:t>A</a:t>
            </a:r>
            <a:r>
              <a:rPr lang="el-GR" sz="1000" b="1">
                <a:latin typeface="Times New Roman" pitchFamily="18" charset="0"/>
                <a:cs typeface="+mn-cs"/>
              </a:rPr>
              <a:t>ΥΤ. ΓΡΑΦΕΙΟ </a:t>
            </a:r>
            <a:r>
              <a:rPr lang="el-GR" sz="900" b="1">
                <a:latin typeface="Times New Roman" pitchFamily="18" charset="0"/>
                <a:cs typeface="+mn-cs"/>
              </a:rPr>
              <a:t>ΔΙΑΦΑΝΕΙΑΣ</a:t>
            </a:r>
            <a:r>
              <a:rPr lang="el-GR" sz="900">
                <a:latin typeface="Times New Roman" pitchFamily="18" charset="0"/>
                <a:cs typeface="+mn-cs"/>
              </a:rPr>
              <a:t> </a:t>
            </a:r>
          </a:p>
        </p:txBody>
      </p:sp>
      <p:sp>
        <p:nvSpPr>
          <p:cNvPr id="76838" name="Line 39"/>
          <p:cNvSpPr>
            <a:spLocks noChangeShapeType="1"/>
          </p:cNvSpPr>
          <p:nvPr/>
        </p:nvSpPr>
        <p:spPr bwMode="auto">
          <a:xfrm>
            <a:off x="2390775" y="2743200"/>
            <a:ext cx="0" cy="228600"/>
          </a:xfrm>
          <a:prstGeom prst="line">
            <a:avLst/>
          </a:prstGeom>
          <a:noFill/>
          <a:ln w="19050">
            <a:solidFill>
              <a:srgbClr val="000000"/>
            </a:solidFill>
            <a:round/>
            <a:headEnd/>
            <a:tailEnd/>
          </a:ln>
        </p:spPr>
        <p:txBody>
          <a:bodyPr/>
          <a:lstStyle/>
          <a:p>
            <a:endParaRPr lang="el-GR"/>
          </a:p>
        </p:txBody>
      </p:sp>
      <p:sp>
        <p:nvSpPr>
          <p:cNvPr id="167976" name="Rectangle 40"/>
          <p:cNvSpPr>
            <a:spLocks noChangeArrowheads="1"/>
          </p:cNvSpPr>
          <p:nvPr/>
        </p:nvSpPr>
        <p:spPr bwMode="auto">
          <a:xfrm>
            <a:off x="3235325" y="2286000"/>
            <a:ext cx="2109788" cy="304800"/>
          </a:xfrm>
          <a:prstGeom prst="rect">
            <a:avLst/>
          </a:prstGeom>
          <a:solidFill>
            <a:srgbClr val="DFEF49"/>
          </a:solidFill>
          <a:ln w="9525">
            <a:solidFill>
              <a:srgbClr val="000000"/>
            </a:solidFill>
            <a:miter lim="800000"/>
            <a:headEnd/>
            <a:tailEnd/>
          </a:ln>
          <a:effectLst>
            <a:outerShdw dist="107763" dir="8100000" algn="ctr" rotWithShape="0">
              <a:srgbClr val="808080"/>
            </a:outerShdw>
          </a:effectLst>
        </p:spPr>
        <p:txBody>
          <a:bodyPr/>
          <a:lstStyle/>
          <a:p>
            <a:pPr algn="ctr" eaLnBrk="0" hangingPunct="0">
              <a:defRPr/>
            </a:pPr>
            <a:r>
              <a:rPr lang="el-GR" sz="1200" b="1">
                <a:latin typeface="Times New Roman" pitchFamily="18" charset="0"/>
                <a:cs typeface="Times New Roman" pitchFamily="18" charset="0"/>
              </a:rPr>
              <a:t>ΓΕΝΙΚΟΣ </a:t>
            </a:r>
            <a:r>
              <a:rPr lang="el-GR" sz="1200" b="1">
                <a:latin typeface="Times New Roman" pitchFamily="18" charset="0"/>
                <a:cs typeface="+mn-cs"/>
              </a:rPr>
              <a:t>ΓΡΑΜΜΑΤΕΑΣ </a:t>
            </a:r>
            <a:r>
              <a:rPr lang="el-GR" sz="1200" b="1">
                <a:latin typeface="Times New Roman" pitchFamily="18" charset="0"/>
                <a:cs typeface="Times New Roman" pitchFamily="18" charset="0"/>
              </a:rPr>
              <a:t> </a:t>
            </a:r>
            <a:endParaRPr lang="el-GR" sz="1200" b="1">
              <a:latin typeface="Times New Roman" pitchFamily="18" charset="0"/>
              <a:cs typeface="+mn-cs"/>
            </a:endParaRPr>
          </a:p>
          <a:p>
            <a:pPr algn="ctr" eaLnBrk="0" hangingPunct="0">
              <a:defRPr/>
            </a:pPr>
            <a:endParaRPr lang="el-GR" sz="1200" b="1">
              <a:latin typeface="Times New Roman" pitchFamily="18" charset="0"/>
              <a:cs typeface="+mn-cs"/>
            </a:endParaRPr>
          </a:p>
        </p:txBody>
      </p:sp>
      <p:sp>
        <p:nvSpPr>
          <p:cNvPr id="76840" name="Line 41"/>
          <p:cNvSpPr>
            <a:spLocks noChangeShapeType="1"/>
          </p:cNvSpPr>
          <p:nvPr/>
        </p:nvSpPr>
        <p:spPr bwMode="auto">
          <a:xfrm>
            <a:off x="2109788" y="3810000"/>
            <a:ext cx="0" cy="152400"/>
          </a:xfrm>
          <a:prstGeom prst="line">
            <a:avLst/>
          </a:prstGeom>
          <a:noFill/>
          <a:ln w="19050">
            <a:solidFill>
              <a:srgbClr val="000000"/>
            </a:solidFill>
            <a:round/>
            <a:headEnd/>
            <a:tailEnd/>
          </a:ln>
        </p:spPr>
        <p:txBody>
          <a:bodyPr/>
          <a:lstStyle/>
          <a:p>
            <a:endParaRPr lang="el-GR"/>
          </a:p>
        </p:txBody>
      </p:sp>
      <p:sp>
        <p:nvSpPr>
          <p:cNvPr id="76841" name="Rectangle 42"/>
          <p:cNvSpPr>
            <a:spLocks noChangeArrowheads="1"/>
          </p:cNvSpPr>
          <p:nvPr/>
        </p:nvSpPr>
        <p:spPr bwMode="auto">
          <a:xfrm>
            <a:off x="422275" y="1676400"/>
            <a:ext cx="2109788" cy="685800"/>
          </a:xfrm>
          <a:prstGeom prst="rect">
            <a:avLst/>
          </a:prstGeom>
          <a:solidFill>
            <a:srgbClr val="7EE8FA"/>
          </a:solidFill>
          <a:ln w="28575">
            <a:solidFill>
              <a:srgbClr val="000000"/>
            </a:solidFill>
            <a:prstDash val="dash"/>
            <a:miter lim="800000"/>
            <a:headEnd/>
            <a:tailEnd/>
          </a:ln>
        </p:spPr>
        <p:txBody>
          <a:bodyPr/>
          <a:lstStyle/>
          <a:p>
            <a:pPr algn="ctr" eaLnBrk="0" hangingPunct="0"/>
            <a:r>
              <a:rPr lang="el-GR" sz="1200" b="1" i="1">
                <a:latin typeface="GrHelveticaBold"/>
              </a:rPr>
              <a:t>ΣΥΜΠΑΡΑΣΤΑΤΗΣ ΤΟΥ ΔΗΜΟΤΗ ΚΑΙ ΤΗΣ ΕΠΙΧΕΙΡΗΣΗΣ</a:t>
            </a:r>
            <a:endParaRPr lang="el-GR" sz="1200" b="1" i="1">
              <a:latin typeface="Times New Roman" pitchFamily="18" charset="0"/>
            </a:endParaRPr>
          </a:p>
          <a:p>
            <a:pPr algn="ctr" eaLnBrk="0" hangingPunct="0"/>
            <a:endParaRPr lang="el-GR" sz="1200" b="1" i="1">
              <a:latin typeface="Times New Roman" pitchFamily="18" charset="0"/>
            </a:endParaRPr>
          </a:p>
        </p:txBody>
      </p:sp>
      <p:sp>
        <p:nvSpPr>
          <p:cNvPr id="76842" name="Rectangle 2"/>
          <p:cNvSpPr txBox="1">
            <a:spLocks noChangeArrowheads="1"/>
          </p:cNvSpPr>
          <p:nvPr/>
        </p:nvSpPr>
        <p:spPr bwMode="auto">
          <a:xfrm>
            <a:off x="0" y="200025"/>
            <a:ext cx="8943975" cy="636588"/>
          </a:xfrm>
          <a:prstGeom prst="rect">
            <a:avLst/>
          </a:prstGeom>
          <a:noFill/>
          <a:ln w="9525">
            <a:noFill/>
            <a:miter lim="800000"/>
            <a:headEnd/>
            <a:tailEnd/>
          </a:ln>
        </p:spPr>
        <p:txBody>
          <a:bodyPr anchor="b"/>
          <a:lstStyle/>
          <a:p>
            <a:pPr marL="571500" indent="-571500">
              <a:buFont typeface="Tahoma" pitchFamily="34" charset="0"/>
              <a:buNone/>
            </a:pPr>
            <a:r>
              <a:rPr lang="el-GR" sz="2800">
                <a:solidFill>
                  <a:schemeClr val="tx2"/>
                </a:solidFill>
                <a:latin typeface="Tahoma" pitchFamily="34" charset="0"/>
              </a:rPr>
              <a:t>ΟΡΓΑΝΩΤΙΚΗ ΔΟΜΗ ΟΤΑ</a:t>
            </a:r>
          </a:p>
        </p:txBody>
      </p:sp>
      <p:sp>
        <p:nvSpPr>
          <p:cNvPr id="44" name="Θέση αριθμού διαφάνειας 7"/>
          <p:cNvSpPr txBox="1">
            <a:spLocks noGrp="1"/>
          </p:cNvSpPr>
          <p:nvPr/>
        </p:nvSpPr>
        <p:spPr bwMode="auto">
          <a:xfrm>
            <a:off x="6781800" y="6324600"/>
            <a:ext cx="1905000" cy="457200"/>
          </a:xfrm>
          <a:prstGeom prst="rect">
            <a:avLst/>
          </a:prstGeom>
          <a:noFill/>
          <a:ln>
            <a:miter lim="800000"/>
            <a:headEnd/>
            <a:tailEnd/>
          </a:ln>
        </p:spPr>
        <p:txBody>
          <a:bodyPr anchor="b"/>
          <a:lstStyle/>
          <a:p>
            <a:pPr algn="r">
              <a:defRPr/>
            </a:pPr>
            <a:fld id="{AF3E50E8-AA32-44CB-AB77-958B4FF969E7}" type="slidenum">
              <a:rPr lang="el-GR" sz="1400">
                <a:latin typeface="+mn-lt"/>
                <a:cs typeface="Tahoma" pitchFamily="34" charset="0"/>
              </a:rPr>
              <a:pPr algn="r">
                <a:defRPr/>
              </a:pPr>
              <a:t>56</a:t>
            </a:fld>
            <a:endParaRPr lang="el-GR" sz="1400" dirty="0">
              <a:latin typeface="+mn-lt"/>
              <a:cs typeface="Tahoma" pitchFamily="34"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p:cNvGraphicFramePr/>
          <p:nvPr/>
        </p:nvGraphicFramePr>
        <p:xfrm>
          <a:off x="1475656" y="1052736"/>
          <a:ext cx="622053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84168" y="21728"/>
            <a:ext cx="2664296" cy="2376264"/>
          </a:xfrm>
        </p:spPr>
        <p:style>
          <a:lnRef idx="0">
            <a:scrgbClr r="0" g="0" b="0"/>
          </a:lnRef>
          <a:fillRef idx="1003">
            <a:schemeClr val="dk2"/>
          </a:fillRef>
          <a:effectRef idx="0">
            <a:scrgbClr r="0" g="0" b="0"/>
          </a:effectRef>
          <a:fontRef idx="major"/>
        </p:style>
        <p:txBody>
          <a:bodyPr>
            <a:noAutofit/>
          </a:bodyPr>
          <a:lstStyle/>
          <a:p>
            <a:pPr eaLnBrk="1" fontAlgn="auto" hangingPunct="1">
              <a:spcAft>
                <a:spcPts val="0"/>
              </a:spcAft>
              <a:defRPr/>
            </a:pPr>
            <a:r>
              <a:rPr lang="el-GR" sz="2800" dirty="0" smtClean="0">
                <a:solidFill>
                  <a:schemeClr val="bg1"/>
                </a:solidFill>
                <a:latin typeface="+mn-lt"/>
              </a:rPr>
              <a:t>Δημοτικές Κοινότητες είναι:</a:t>
            </a:r>
            <a:r>
              <a:rPr lang="el-GR" sz="3200" dirty="0" smtClean="0">
                <a:solidFill>
                  <a:schemeClr val="accent1">
                    <a:satMod val="150000"/>
                  </a:schemeClr>
                </a:solidFill>
              </a:rPr>
              <a:t/>
            </a:r>
            <a:br>
              <a:rPr lang="el-GR" sz="3200" dirty="0" smtClean="0">
                <a:solidFill>
                  <a:schemeClr val="accent1">
                    <a:satMod val="150000"/>
                  </a:schemeClr>
                </a:solidFill>
              </a:rPr>
            </a:br>
            <a:endParaRPr lang="el-GR" sz="3200" dirty="0">
              <a:solidFill>
                <a:schemeClr val="accent1">
                  <a:satMod val="150000"/>
                </a:schemeClr>
              </a:solidFill>
            </a:endParaRPr>
          </a:p>
        </p:txBody>
      </p:sp>
      <p:graphicFrame>
        <p:nvGraphicFramePr>
          <p:cNvPr id="4" name="Θέση περιεχομένου 3"/>
          <p:cNvGraphicFramePr>
            <a:graphicFrameLocks noGrp="1"/>
          </p:cNvGraphicFramePr>
          <p:nvPr>
            <p:ph idx="1"/>
          </p:nvPr>
        </p:nvGraphicFramePr>
        <p:xfrm>
          <a:off x="457200" y="457200"/>
          <a:ext cx="77152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5940152" y="1916832"/>
            <a:ext cx="2819396" cy="2376264"/>
          </a:xfrm>
        </p:spPr>
        <p:style>
          <a:lnRef idx="0">
            <a:scrgbClr r="0" g="0" b="0"/>
          </a:lnRef>
          <a:fillRef idx="1003">
            <a:schemeClr val="dk2"/>
          </a:fillRef>
          <a:effectRef idx="0">
            <a:scrgbClr r="0" g="0" b="0"/>
          </a:effectRef>
          <a:fontRef idx="major"/>
        </p:style>
        <p:txBody>
          <a:bodyPr>
            <a:normAutofit/>
          </a:bodyPr>
          <a:lstStyle/>
          <a:p>
            <a:pPr eaLnBrk="1" fontAlgn="auto" hangingPunct="1">
              <a:spcAft>
                <a:spcPts val="0"/>
              </a:spcAft>
              <a:defRPr/>
            </a:pPr>
            <a:r>
              <a:rPr lang="el-GR" sz="2400" b="1" dirty="0" smtClean="0">
                <a:solidFill>
                  <a:schemeClr val="bg1"/>
                </a:solidFill>
              </a:rPr>
              <a:t>Τοπικές κοινότητες είναι:</a:t>
            </a:r>
            <a:endParaRPr lang="el-GR" sz="2400" b="1" dirty="0">
              <a:solidFill>
                <a:schemeClr val="bg1"/>
              </a:solidFill>
            </a:endParaRPr>
          </a:p>
        </p:txBody>
      </p:sp>
      <p:graphicFrame>
        <p:nvGraphicFramePr>
          <p:cNvPr id="4" name="Θέση περιεχομένου 3"/>
          <p:cNvGraphicFramePr>
            <a:graphicFrameLocks noGrp="1"/>
          </p:cNvGraphicFramePr>
          <p:nvPr>
            <p:ph idx="1"/>
          </p:nvPr>
        </p:nvGraphicFramePr>
        <p:xfrm>
          <a:off x="827584" y="404664"/>
          <a:ext cx="4968552"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0" y="357188"/>
            <a:ext cx="9144000" cy="1285875"/>
          </a:xfrm>
        </p:spPr>
        <p:txBody>
          <a:bodyPr/>
          <a:lstStyle/>
          <a:p>
            <a:pPr algn="ctr"/>
            <a:r>
              <a:rPr lang="el-GR" sz="3800" b="1" smtClean="0"/>
              <a:t>Το ελληνικό πολιτικο-διοικητικό σύστημα</a:t>
            </a:r>
          </a:p>
        </p:txBody>
      </p:sp>
      <p:sp>
        <p:nvSpPr>
          <p:cNvPr id="22530" name="Rectangle 3"/>
          <p:cNvSpPr>
            <a:spLocks noGrp="1" noChangeArrowheads="1"/>
          </p:cNvSpPr>
          <p:nvPr>
            <p:ph type="body" idx="1"/>
          </p:nvPr>
        </p:nvSpPr>
        <p:spPr>
          <a:xfrm>
            <a:off x="0" y="1600200"/>
            <a:ext cx="9144000" cy="5257800"/>
          </a:xfrm>
        </p:spPr>
        <p:txBody>
          <a:bodyPr/>
          <a:lstStyle/>
          <a:p>
            <a:pPr>
              <a:lnSpc>
                <a:spcPct val="80000"/>
              </a:lnSpc>
            </a:pPr>
            <a:endParaRPr lang="el-GR" sz="1800" smtClean="0"/>
          </a:p>
          <a:p>
            <a:pPr>
              <a:lnSpc>
                <a:spcPct val="80000"/>
              </a:lnSpc>
            </a:pPr>
            <a:r>
              <a:rPr lang="el-GR" sz="2400" smtClean="0"/>
              <a:t>Συγκεντρωτισμός διοίκησης και κομμάτων – αδιαφάνεια και ετερόνομα δίκτυα </a:t>
            </a:r>
          </a:p>
          <a:p>
            <a:pPr>
              <a:lnSpc>
                <a:spcPct val="80000"/>
              </a:lnSpc>
            </a:pPr>
            <a:r>
              <a:rPr lang="el-GR" sz="2400" smtClean="0"/>
              <a:t>Πατερναλισμός και πελατειακές σχέσεις – προνόμια για ομάδες πίεσης</a:t>
            </a:r>
          </a:p>
          <a:p>
            <a:pPr>
              <a:lnSpc>
                <a:spcPct val="80000"/>
              </a:lnSpc>
            </a:pPr>
            <a:r>
              <a:rPr lang="el-GR" sz="2400" smtClean="0"/>
              <a:t>Ασθενής επαγγελματισμός στη δημ.διοίκηση – στεγανοποίηση και διαφθορά</a:t>
            </a:r>
          </a:p>
          <a:p>
            <a:pPr>
              <a:lnSpc>
                <a:spcPct val="80000"/>
              </a:lnSpc>
            </a:pPr>
            <a:r>
              <a:rPr lang="el-GR" sz="2400" smtClean="0"/>
              <a:t>Σοβαρά ελλείμματα ως προς το κράτος δικαίου </a:t>
            </a:r>
          </a:p>
          <a:p>
            <a:pPr>
              <a:lnSpc>
                <a:spcPct val="80000"/>
              </a:lnSpc>
            </a:pPr>
            <a:r>
              <a:rPr lang="el-GR" sz="2400" smtClean="0"/>
              <a:t>Δικαιοποίηση κοινωνικο-οικονομικών σχέσεων αλλά και ρυθμιστική αδυναμία του κράτους – αδυναμία διακυβέρνησης </a:t>
            </a:r>
          </a:p>
          <a:p>
            <a:pPr>
              <a:lnSpc>
                <a:spcPct val="80000"/>
              </a:lnSpc>
            </a:pPr>
            <a:r>
              <a:rPr lang="el-GR" sz="2400" smtClean="0"/>
              <a:t>Ασθενές κοινωνικό κεφάλαιο (ή εμπιστοσύνης) – ανασφάλεια οικονομικών σχέσεων</a:t>
            </a:r>
          </a:p>
          <a:p>
            <a:pPr>
              <a:lnSpc>
                <a:spcPct val="80000"/>
              </a:lnSpc>
            </a:pPr>
            <a:r>
              <a:rPr lang="el-GR" sz="2400" smtClean="0"/>
              <a:t>Αντί ανάπτυξης και αναδιανομής: Δανεισμός, παροχές και κατανάλωση</a:t>
            </a:r>
          </a:p>
          <a:p>
            <a:pPr>
              <a:lnSpc>
                <a:spcPct val="80000"/>
              </a:lnSpc>
            </a:pPr>
            <a:r>
              <a:rPr lang="el-GR" sz="2400" smtClean="0"/>
              <a:t> Ανεπαρκής αξιοποίηση γνώσης και τεχνολογίας– αυτοσχεδιασμός και «πατέντες»</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96136" y="1988840"/>
            <a:ext cx="2819396" cy="1944216"/>
          </a:xfrm>
        </p:spPr>
        <p:style>
          <a:lnRef idx="0">
            <a:scrgbClr r="0" g="0" b="0"/>
          </a:lnRef>
          <a:fillRef idx="1003">
            <a:schemeClr val="dk2"/>
          </a:fillRef>
          <a:effectRef idx="0">
            <a:scrgbClr r="0" g="0" b="0"/>
          </a:effectRef>
          <a:fontRef idx="major"/>
        </p:style>
        <p:txBody>
          <a:bodyPr>
            <a:normAutofit/>
          </a:bodyPr>
          <a:lstStyle/>
          <a:p>
            <a:pPr eaLnBrk="1" fontAlgn="auto" hangingPunct="1">
              <a:spcAft>
                <a:spcPts val="0"/>
              </a:spcAft>
              <a:defRPr/>
            </a:pPr>
            <a:r>
              <a:rPr lang="el-GR" sz="2400" dirty="0" smtClean="0">
                <a:solidFill>
                  <a:schemeClr val="bg1"/>
                </a:solidFill>
                <a:latin typeface="+mn-lt"/>
                <a:cs typeface="Arial" pitchFamily="34" charset="0"/>
              </a:rPr>
              <a:t>Όργανα </a:t>
            </a:r>
            <a:r>
              <a:rPr lang="el-GR" sz="2400" dirty="0" err="1" smtClean="0">
                <a:solidFill>
                  <a:schemeClr val="bg1"/>
                </a:solidFill>
                <a:latin typeface="+mn-lt"/>
                <a:cs typeface="Arial" pitchFamily="34" charset="0"/>
              </a:rPr>
              <a:t>ενδοδημοτικής</a:t>
            </a:r>
            <a:r>
              <a:rPr lang="el-GR" sz="2400" dirty="0" smtClean="0">
                <a:solidFill>
                  <a:schemeClr val="bg1"/>
                </a:solidFill>
                <a:latin typeface="+mn-lt"/>
                <a:cs typeface="Arial" pitchFamily="34" charset="0"/>
              </a:rPr>
              <a:t> αποκέντρωσης</a:t>
            </a:r>
            <a:endParaRPr lang="el-GR" sz="2400" dirty="0">
              <a:solidFill>
                <a:schemeClr val="bg1"/>
              </a:solidFill>
              <a:latin typeface="+mn-lt"/>
              <a:cs typeface="Arial" pitchFamily="34" charset="0"/>
            </a:endParaRPr>
          </a:p>
        </p:txBody>
      </p:sp>
      <p:graphicFrame>
        <p:nvGraphicFramePr>
          <p:cNvPr id="4" name="Θέση περιεχομένου 3"/>
          <p:cNvGraphicFramePr>
            <a:graphicFrameLocks noGrp="1"/>
          </p:cNvGraphicFramePr>
          <p:nvPr>
            <p:ph idx="1"/>
          </p:nvPr>
        </p:nvGraphicFramePr>
        <p:xfrm>
          <a:off x="457200" y="457200"/>
          <a:ext cx="5050904"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4294967295"/>
          </p:nvPr>
        </p:nvGraphicFramePr>
        <p:xfrm>
          <a:off x="107505" y="1916832"/>
          <a:ext cx="8928992" cy="4941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22" name="Rectangle 5"/>
          <p:cNvSpPr>
            <a:spLocks noGrp="1" noChangeArrowheads="1"/>
          </p:cNvSpPr>
          <p:nvPr>
            <p:ph type="title" idx="4294967295"/>
          </p:nvPr>
        </p:nvSpPr>
        <p:spPr>
          <a:xfrm>
            <a:off x="107950" y="569913"/>
            <a:ext cx="8785225" cy="1054100"/>
          </a:xfrm>
        </p:spPr>
        <p:txBody>
          <a:bodyPr/>
          <a:lstStyle/>
          <a:p>
            <a:pPr eaLnBrk="1" hangingPunct="1"/>
            <a:r>
              <a:rPr lang="el-GR" smtClean="0">
                <a:latin typeface="Times New Roman" pitchFamily="18" charset="0"/>
              </a:rPr>
              <a:t>Δημοτικές – Τοπικές κοινότητες</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Θέση περιεχομένου 1"/>
          <p:cNvGraphicFramePr>
            <a:graphicFrameLocks noGrp="1"/>
          </p:cNvGraphicFramePr>
          <p:nvPr>
            <p:ph idx="4294967295"/>
          </p:nvPr>
        </p:nvGraphicFramePr>
        <p:xfrm>
          <a:off x="115568" y="908720"/>
          <a:ext cx="90010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Τίτλος 1"/>
          <p:cNvSpPr>
            <a:spLocks noGrp="1"/>
          </p:cNvSpPr>
          <p:nvPr>
            <p:ph type="title" idx="4294967295"/>
          </p:nvPr>
        </p:nvSpPr>
        <p:spPr/>
        <p:txBody>
          <a:bodyPr/>
          <a:lstStyle/>
          <a:p>
            <a:r>
              <a:rPr lang="el-GR" smtClean="0"/>
              <a:t>ΝΠΔΔ  ΔΗΜΩΝ</a:t>
            </a:r>
          </a:p>
        </p:txBody>
      </p:sp>
      <p:graphicFrame>
        <p:nvGraphicFramePr>
          <p:cNvPr id="4" name="Θέση περιεχομένου 3"/>
          <p:cNvGraphicFramePr>
            <a:graphicFrameLocks noGrp="1"/>
          </p:cNvGraphicFramePr>
          <p:nvPr>
            <p:ph idx="4294967295"/>
          </p:nvPr>
        </p:nvGraphicFramePr>
        <p:xfrm>
          <a:off x="251520" y="2249488"/>
          <a:ext cx="864096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Τίτλος 1"/>
          <p:cNvSpPr>
            <a:spLocks noGrp="1"/>
          </p:cNvSpPr>
          <p:nvPr>
            <p:ph type="title" idx="4294967295"/>
          </p:nvPr>
        </p:nvSpPr>
        <p:spPr>
          <a:xfrm>
            <a:off x="395288" y="765175"/>
            <a:ext cx="8229600" cy="1066800"/>
          </a:xfrm>
        </p:spPr>
        <p:txBody>
          <a:bodyPr/>
          <a:lstStyle/>
          <a:p>
            <a:r>
              <a:rPr lang="el-GR" smtClean="0"/>
              <a:t>ΛΟΙΠΑ ΝΟΜΙΚΑ ΠΡΟΣΩΠΑ</a:t>
            </a:r>
          </a:p>
        </p:txBody>
      </p:sp>
      <p:graphicFrame>
        <p:nvGraphicFramePr>
          <p:cNvPr id="2" name="Θέση περιεχομένου 1"/>
          <p:cNvGraphicFramePr>
            <a:graphicFrameLocks noGrp="1"/>
          </p:cNvGraphicFramePr>
          <p:nvPr>
            <p:ph idx="4294967295"/>
          </p:nvPr>
        </p:nvGraphicFramePr>
        <p:xfrm>
          <a:off x="107504" y="1700808"/>
          <a:ext cx="9036496"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Τίτλος 1"/>
          <p:cNvSpPr>
            <a:spLocks noGrp="1"/>
          </p:cNvSpPr>
          <p:nvPr>
            <p:ph type="title" idx="4294967295"/>
          </p:nvPr>
        </p:nvSpPr>
        <p:spPr>
          <a:xfrm>
            <a:off x="468313" y="765175"/>
            <a:ext cx="8229600" cy="1066800"/>
          </a:xfrm>
        </p:spPr>
        <p:txBody>
          <a:bodyPr/>
          <a:lstStyle/>
          <a:p>
            <a:r>
              <a:rPr lang="el-GR" smtClean="0"/>
              <a:t>ΕΠΙΧΕΙΡΗΣΕΙΣ</a:t>
            </a:r>
          </a:p>
        </p:txBody>
      </p:sp>
      <p:graphicFrame>
        <p:nvGraphicFramePr>
          <p:cNvPr id="2" name="Θέση περιεχομένου 1"/>
          <p:cNvGraphicFramePr>
            <a:graphicFrameLocks noGrp="1"/>
          </p:cNvGraphicFramePr>
          <p:nvPr>
            <p:ph idx="4294967295"/>
          </p:nvPr>
        </p:nvGraphicFramePr>
        <p:xfrm>
          <a:off x="71276" y="1628800"/>
          <a:ext cx="8964814"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Τίτλος 1"/>
          <p:cNvSpPr>
            <a:spLocks noGrp="1"/>
          </p:cNvSpPr>
          <p:nvPr>
            <p:ph type="title" idx="4294967295"/>
          </p:nvPr>
        </p:nvSpPr>
        <p:spPr>
          <a:xfrm>
            <a:off x="468313" y="692150"/>
            <a:ext cx="8229600" cy="1066800"/>
          </a:xfrm>
        </p:spPr>
        <p:txBody>
          <a:bodyPr/>
          <a:lstStyle/>
          <a:p>
            <a:r>
              <a:rPr lang="el-GR" smtClean="0"/>
              <a:t>ΕΠΙΧΕΙΡΗΣΕΙΣ</a:t>
            </a:r>
          </a:p>
        </p:txBody>
      </p:sp>
      <p:graphicFrame>
        <p:nvGraphicFramePr>
          <p:cNvPr id="4" name="Θέση περιεχομένου 3"/>
          <p:cNvGraphicFramePr>
            <a:graphicFrameLocks noGrp="1"/>
          </p:cNvGraphicFramePr>
          <p:nvPr>
            <p:ph idx="4294967295"/>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714348" y="2000240"/>
            <a:ext cx="7772400" cy="1362075"/>
          </a:xfrm>
        </p:spPr>
        <p:txBody>
          <a:bodyPr/>
          <a:lstStyle/>
          <a:p>
            <a:pPr eaLnBrk="1" fontAlgn="auto" hangingPunct="1">
              <a:spcAft>
                <a:spcPts val="0"/>
              </a:spcAft>
              <a:defRPr/>
            </a:pPr>
            <a:r>
              <a:rPr lang="el-GR" dirty="0" smtClean="0"/>
              <a:t>Β΄ βαθμός τοπικής αυτοδιοίκησης: </a:t>
            </a:r>
            <a:endParaRPr lang="en-US" dirty="0"/>
          </a:p>
        </p:txBody>
      </p:sp>
      <p:sp>
        <p:nvSpPr>
          <p:cNvPr id="88066" name="4 - Θέση περιεχομένου"/>
          <p:cNvSpPr>
            <a:spLocks noGrp="1"/>
          </p:cNvSpPr>
          <p:nvPr>
            <p:ph type="body" idx="1"/>
          </p:nvPr>
        </p:nvSpPr>
        <p:spPr>
          <a:xfrm>
            <a:off x="179388" y="3933825"/>
            <a:ext cx="7772400" cy="1509713"/>
          </a:xfrm>
        </p:spPr>
        <p:txBody>
          <a:bodyPr/>
          <a:lstStyle/>
          <a:p>
            <a:pPr marL="44450" eaLnBrk="1" hangingPunct="1"/>
            <a:r>
              <a:rPr lang="el-GR" sz="4400" smtClean="0"/>
              <a:t>  </a:t>
            </a:r>
            <a:r>
              <a:rPr lang="el-GR" sz="4400" b="1" smtClean="0"/>
              <a:t>13 Περιφέρειες</a:t>
            </a:r>
            <a:r>
              <a:rPr lang="el-GR" sz="4400" smtClean="0"/>
              <a:t> </a:t>
            </a:r>
            <a:endParaRPr lang="en-US" sz="4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5"/>
          <p:cNvSpPr>
            <a:spLocks noGrp="1" noChangeArrowheads="1"/>
          </p:cNvSpPr>
          <p:nvPr>
            <p:ph type="title"/>
          </p:nvPr>
        </p:nvSpPr>
        <p:spPr>
          <a:xfrm>
            <a:off x="990600" y="349250"/>
            <a:ext cx="7416800" cy="969963"/>
          </a:xfrm>
          <a:solidFill>
            <a:schemeClr val="bg1"/>
          </a:solidFill>
        </p:spPr>
        <p:txBody>
          <a:bodyPr/>
          <a:lstStyle/>
          <a:p>
            <a:pPr algn="ctr" eaLnBrk="1" hangingPunct="1"/>
            <a:r>
              <a:rPr lang="el-GR" sz="2800" b="1" smtClean="0"/>
              <a:t>ΟΡΓΑΝΑ ΑΥΤΟΔΙΟΙΚΟΥΜΕΝΩΝ ΠΕΡΙΦΕΡΕΙΩΝ</a:t>
            </a:r>
            <a:r>
              <a:rPr lang="el-GR" sz="2100" smtClean="0"/>
              <a:t>  </a:t>
            </a:r>
          </a:p>
        </p:txBody>
      </p:sp>
      <p:sp>
        <p:nvSpPr>
          <p:cNvPr id="89090" name="Rectangle 2"/>
          <p:cNvSpPr>
            <a:spLocks noGrp="1" noChangeArrowheads="1"/>
          </p:cNvSpPr>
          <p:nvPr>
            <p:ph type="subTitle" idx="4294967295"/>
          </p:nvPr>
        </p:nvSpPr>
        <p:spPr>
          <a:xfrm>
            <a:off x="958850" y="1622425"/>
            <a:ext cx="7691438" cy="2138363"/>
          </a:xfrm>
        </p:spPr>
        <p:txBody>
          <a:bodyPr/>
          <a:lstStyle/>
          <a:p>
            <a:pPr marL="0" indent="0" algn="ctr" eaLnBrk="1" hangingPunct="1">
              <a:lnSpc>
                <a:spcPct val="80000"/>
              </a:lnSpc>
              <a:buFont typeface="Wingdings" pitchFamily="2" charset="2"/>
              <a:buNone/>
            </a:pPr>
            <a:endParaRPr lang="el-GR" sz="1000" smtClean="0"/>
          </a:p>
          <a:p>
            <a:pPr marL="0" indent="0" algn="ctr" eaLnBrk="1" hangingPunct="1">
              <a:lnSpc>
                <a:spcPct val="80000"/>
              </a:lnSpc>
              <a:buFont typeface="Wingdings" pitchFamily="2" charset="2"/>
              <a:buNone/>
            </a:pPr>
            <a:endParaRPr lang="el-GR" sz="600" smtClean="0"/>
          </a:p>
          <a:p>
            <a:pPr marL="0" indent="0" algn="ctr" eaLnBrk="1" hangingPunct="1">
              <a:lnSpc>
                <a:spcPct val="80000"/>
              </a:lnSpc>
              <a:buFont typeface="Wingdings" pitchFamily="2" charset="2"/>
              <a:buNone/>
            </a:pPr>
            <a:endParaRPr lang="el-GR" sz="800" b="1" smtClean="0"/>
          </a:p>
        </p:txBody>
      </p:sp>
      <p:grpSp>
        <p:nvGrpSpPr>
          <p:cNvPr id="89091" name="Organization Chart 2"/>
          <p:cNvGrpSpPr>
            <a:grpSpLocks noChangeAspect="1"/>
          </p:cNvGrpSpPr>
          <p:nvPr/>
        </p:nvGrpSpPr>
        <p:grpSpPr bwMode="auto">
          <a:xfrm>
            <a:off x="0" y="1693863"/>
            <a:ext cx="8532813" cy="4411662"/>
            <a:chOff x="738" y="754"/>
            <a:chExt cx="1456" cy="6468"/>
          </a:xfrm>
        </p:grpSpPr>
        <p:cxnSp>
          <p:nvCxnSpPr>
            <p:cNvPr id="89092" name="_s1028"/>
            <p:cNvCxnSpPr>
              <a:cxnSpLocks noChangeShapeType="1"/>
              <a:stCxn id="22" idx="1"/>
              <a:endCxn id="14" idx="2"/>
            </p:cNvCxnSpPr>
            <p:nvPr/>
          </p:nvCxnSpPr>
          <p:spPr bwMode="auto">
            <a:xfrm rot="10800000">
              <a:off x="1141" y="1271"/>
              <a:ext cx="133" cy="5647"/>
            </a:xfrm>
            <a:prstGeom prst="bentConnector2">
              <a:avLst/>
            </a:prstGeom>
            <a:noFill/>
            <a:ln w="28575">
              <a:solidFill>
                <a:schemeClr val="tx1"/>
              </a:solidFill>
              <a:miter lim="800000"/>
              <a:headEnd/>
              <a:tailEnd/>
            </a:ln>
          </p:spPr>
        </p:cxnSp>
        <p:cxnSp>
          <p:nvCxnSpPr>
            <p:cNvPr id="89093" name="_s1029"/>
            <p:cNvCxnSpPr>
              <a:cxnSpLocks noChangeShapeType="1"/>
              <a:stCxn id="21" idx="1"/>
              <a:endCxn id="14" idx="2"/>
            </p:cNvCxnSpPr>
            <p:nvPr/>
          </p:nvCxnSpPr>
          <p:spPr bwMode="auto">
            <a:xfrm rot="10800000">
              <a:off x="1141" y="1271"/>
              <a:ext cx="133" cy="4158"/>
            </a:xfrm>
            <a:prstGeom prst="bentConnector2">
              <a:avLst/>
            </a:prstGeom>
            <a:noFill/>
            <a:ln w="28575">
              <a:solidFill>
                <a:schemeClr val="tx1"/>
              </a:solidFill>
              <a:miter lim="800000"/>
              <a:headEnd/>
              <a:tailEnd/>
            </a:ln>
          </p:spPr>
        </p:cxnSp>
        <p:cxnSp>
          <p:nvCxnSpPr>
            <p:cNvPr id="89094" name="_s1030"/>
            <p:cNvCxnSpPr>
              <a:cxnSpLocks noChangeShapeType="1"/>
              <a:stCxn id="20" idx="1"/>
              <a:endCxn id="14" idx="2"/>
            </p:cNvCxnSpPr>
            <p:nvPr/>
          </p:nvCxnSpPr>
          <p:spPr bwMode="auto">
            <a:xfrm rot="10800000">
              <a:off x="1141" y="1271"/>
              <a:ext cx="133" cy="4903"/>
            </a:xfrm>
            <a:prstGeom prst="bentConnector2">
              <a:avLst/>
            </a:prstGeom>
            <a:noFill/>
            <a:ln w="28575">
              <a:solidFill>
                <a:schemeClr val="tx1"/>
              </a:solidFill>
              <a:miter lim="800000"/>
              <a:headEnd/>
              <a:tailEnd/>
            </a:ln>
          </p:spPr>
        </p:cxnSp>
        <p:cxnSp>
          <p:nvCxnSpPr>
            <p:cNvPr id="89095" name="_s1031"/>
            <p:cNvCxnSpPr>
              <a:cxnSpLocks noChangeShapeType="1"/>
              <a:stCxn id="19" idx="1"/>
              <a:endCxn id="14" idx="2"/>
            </p:cNvCxnSpPr>
            <p:nvPr/>
          </p:nvCxnSpPr>
          <p:spPr bwMode="auto">
            <a:xfrm rot="10800000">
              <a:off x="1141" y="1271"/>
              <a:ext cx="133" cy="3413"/>
            </a:xfrm>
            <a:prstGeom prst="bentConnector2">
              <a:avLst/>
            </a:prstGeom>
            <a:noFill/>
            <a:ln w="28575">
              <a:solidFill>
                <a:schemeClr val="tx1"/>
              </a:solidFill>
              <a:miter lim="800000"/>
              <a:headEnd/>
              <a:tailEnd/>
            </a:ln>
          </p:spPr>
        </p:cxnSp>
        <p:cxnSp>
          <p:nvCxnSpPr>
            <p:cNvPr id="89096" name="_s1032"/>
            <p:cNvCxnSpPr>
              <a:cxnSpLocks noChangeShapeType="1"/>
              <a:stCxn id="18" idx="0"/>
              <a:endCxn id="17" idx="2"/>
            </p:cNvCxnSpPr>
            <p:nvPr/>
          </p:nvCxnSpPr>
          <p:spPr bwMode="auto">
            <a:xfrm rot="-5400000">
              <a:off x="1667" y="3569"/>
              <a:ext cx="135" cy="1"/>
            </a:xfrm>
            <a:prstGeom prst="straightConnector1">
              <a:avLst/>
            </a:prstGeom>
            <a:noFill/>
            <a:ln w="28575">
              <a:solidFill>
                <a:schemeClr val="tx1"/>
              </a:solidFill>
              <a:round/>
              <a:headEnd/>
              <a:tailEnd/>
            </a:ln>
          </p:spPr>
        </p:cxnSp>
        <p:cxnSp>
          <p:nvCxnSpPr>
            <p:cNvPr id="89097" name="_s1033"/>
            <p:cNvCxnSpPr>
              <a:cxnSpLocks noChangeShapeType="1"/>
              <a:stCxn id="17" idx="1"/>
              <a:endCxn id="14" idx="2"/>
            </p:cNvCxnSpPr>
            <p:nvPr/>
          </p:nvCxnSpPr>
          <p:spPr bwMode="auto">
            <a:xfrm rot="10800000">
              <a:off x="1141" y="1271"/>
              <a:ext cx="133" cy="1927"/>
            </a:xfrm>
            <a:prstGeom prst="bentConnector2">
              <a:avLst/>
            </a:prstGeom>
            <a:noFill/>
            <a:ln w="28575">
              <a:solidFill>
                <a:schemeClr val="tx1"/>
              </a:solidFill>
              <a:miter lim="800000"/>
              <a:headEnd/>
              <a:tailEnd/>
            </a:ln>
          </p:spPr>
        </p:cxnSp>
        <p:cxnSp>
          <p:nvCxnSpPr>
            <p:cNvPr id="89098" name="_s1034"/>
            <p:cNvCxnSpPr>
              <a:cxnSpLocks noChangeShapeType="1"/>
              <a:stCxn id="16" idx="1"/>
              <a:endCxn id="14" idx="2"/>
            </p:cNvCxnSpPr>
            <p:nvPr/>
          </p:nvCxnSpPr>
          <p:spPr bwMode="auto">
            <a:xfrm rot="10800000">
              <a:off x="1141" y="1271"/>
              <a:ext cx="133" cy="1182"/>
            </a:xfrm>
            <a:prstGeom prst="bentConnector2">
              <a:avLst/>
            </a:prstGeom>
            <a:noFill/>
            <a:ln w="28575">
              <a:solidFill>
                <a:schemeClr val="tx1"/>
              </a:solidFill>
              <a:miter lim="800000"/>
              <a:headEnd/>
              <a:tailEnd/>
            </a:ln>
          </p:spPr>
        </p:cxnSp>
        <p:cxnSp>
          <p:nvCxnSpPr>
            <p:cNvPr id="89099" name="_s1035"/>
            <p:cNvCxnSpPr>
              <a:cxnSpLocks noChangeShapeType="1"/>
              <a:stCxn id="15" idx="1"/>
              <a:endCxn id="14" idx="2"/>
            </p:cNvCxnSpPr>
            <p:nvPr/>
          </p:nvCxnSpPr>
          <p:spPr bwMode="auto">
            <a:xfrm rot="10800000">
              <a:off x="1141" y="1271"/>
              <a:ext cx="133" cy="437"/>
            </a:xfrm>
            <a:prstGeom prst="bentConnector2">
              <a:avLst/>
            </a:prstGeom>
            <a:noFill/>
            <a:ln w="28575">
              <a:solidFill>
                <a:schemeClr val="tx1"/>
              </a:solidFill>
              <a:miter lim="800000"/>
              <a:headEnd/>
              <a:tailEnd/>
            </a:ln>
          </p:spPr>
        </p:cxnSp>
        <p:sp>
          <p:nvSpPr>
            <p:cNvPr id="14" name="_s1036"/>
            <p:cNvSpPr>
              <a:spLocks noChangeArrowheads="1"/>
            </p:cNvSpPr>
            <p:nvPr/>
          </p:nvSpPr>
          <p:spPr bwMode="auto">
            <a:xfrm>
              <a:off x="738" y="754"/>
              <a:ext cx="805" cy="517"/>
            </a:xfrm>
            <a:prstGeom prst="roundRect">
              <a:avLst>
                <a:gd name="adj" fmla="val 16667"/>
              </a:avLst>
            </a:prstGeom>
            <a:solidFill>
              <a:schemeClr val="bg1">
                <a:lumMod val="85000"/>
              </a:schemeClr>
            </a:solidFill>
            <a:ln w="9525">
              <a:solidFill>
                <a:schemeClr val="tx1"/>
              </a:solidFill>
              <a:round/>
              <a:headEnd/>
              <a:tailEnd/>
            </a:ln>
          </p:spPr>
          <p:txBody>
            <a:bodyPr wrap="none" lIns="18213" tIns="9105" rIns="18213" bIns="9105" anchor="ctr"/>
            <a:lstStyle/>
            <a:p>
              <a:pPr algn="ctr">
                <a:defRPr/>
              </a:pPr>
              <a:r>
                <a:rPr lang="el-GR" sz="1600" b="1" dirty="0">
                  <a:latin typeface="Verdana" pitchFamily="34" charset="0"/>
                  <a:cs typeface="+mn-cs"/>
                </a:rPr>
                <a:t>ΟΡΓΑΝΑ ΠΕΡΙΦΕΡΕΙΩΝ </a:t>
              </a:r>
            </a:p>
          </p:txBody>
        </p:sp>
        <p:sp>
          <p:nvSpPr>
            <p:cNvPr id="15" name="_s1037"/>
            <p:cNvSpPr>
              <a:spLocks noChangeArrowheads="1"/>
            </p:cNvSpPr>
            <p:nvPr/>
          </p:nvSpPr>
          <p:spPr bwMode="auto">
            <a:xfrm>
              <a:off x="1274" y="1403"/>
              <a:ext cx="920" cy="610"/>
            </a:xfrm>
            <a:prstGeom prst="roundRect">
              <a:avLst>
                <a:gd name="adj" fmla="val 16667"/>
              </a:avLst>
            </a:prstGeom>
            <a:solidFill>
              <a:schemeClr val="accent4">
                <a:lumMod val="20000"/>
                <a:lumOff val="80000"/>
              </a:schemeClr>
            </a:solidFill>
            <a:ln w="9525">
              <a:solidFill>
                <a:schemeClr val="tx1"/>
              </a:solidFill>
              <a:round/>
              <a:headEnd/>
              <a:tailEnd/>
            </a:ln>
          </p:spPr>
          <p:txBody>
            <a:bodyPr wrap="none" lIns="18213" tIns="9105" rIns="18213" bIns="9105" anchor="ctr"/>
            <a:lstStyle/>
            <a:p>
              <a:pPr algn="ctr">
                <a:defRPr/>
              </a:pPr>
              <a:r>
                <a:rPr lang="el-GR" sz="1400" b="1" dirty="0">
                  <a:latin typeface="Verdana" pitchFamily="34" charset="0"/>
                  <a:cs typeface="+mn-cs"/>
                </a:rPr>
                <a:t>ΠΕΡΙΦΕΡΕΙΑΡΧΗΣ</a:t>
              </a:r>
            </a:p>
          </p:txBody>
        </p:sp>
        <p:sp>
          <p:nvSpPr>
            <p:cNvPr id="16" name="_s1038"/>
            <p:cNvSpPr>
              <a:spLocks noChangeArrowheads="1"/>
            </p:cNvSpPr>
            <p:nvPr/>
          </p:nvSpPr>
          <p:spPr bwMode="auto">
            <a:xfrm>
              <a:off x="1274" y="2148"/>
              <a:ext cx="920" cy="610"/>
            </a:xfrm>
            <a:prstGeom prst="roundRect">
              <a:avLst>
                <a:gd name="adj" fmla="val 16667"/>
              </a:avLst>
            </a:prstGeom>
            <a:solidFill>
              <a:schemeClr val="accent3">
                <a:lumMod val="40000"/>
                <a:lumOff val="60000"/>
              </a:schemeClr>
            </a:solidFill>
            <a:ln w="9525">
              <a:solidFill>
                <a:schemeClr val="tx1"/>
              </a:solidFill>
              <a:round/>
              <a:headEnd/>
              <a:tailEnd/>
            </a:ln>
          </p:spPr>
          <p:txBody>
            <a:bodyPr wrap="none" lIns="18213" tIns="9105" rIns="18213" bIns="9105" anchor="ctr"/>
            <a:lstStyle/>
            <a:p>
              <a:pPr algn="ctr">
                <a:defRPr/>
              </a:pPr>
              <a:r>
                <a:rPr lang="el-GR" sz="1400" b="1" dirty="0">
                  <a:latin typeface="Verdana" pitchFamily="34" charset="0"/>
                  <a:cs typeface="+mn-cs"/>
                </a:rPr>
                <a:t>ΑΝΤΙΠΕΡΙΦΕΡΕΙΑΡΧΗΣ</a:t>
              </a:r>
            </a:p>
          </p:txBody>
        </p:sp>
        <p:sp>
          <p:nvSpPr>
            <p:cNvPr id="17" name="_s1039"/>
            <p:cNvSpPr>
              <a:spLocks noChangeArrowheads="1"/>
            </p:cNvSpPr>
            <p:nvPr/>
          </p:nvSpPr>
          <p:spPr bwMode="auto">
            <a:xfrm>
              <a:off x="1274" y="2893"/>
              <a:ext cx="920" cy="610"/>
            </a:xfrm>
            <a:prstGeom prst="roundRect">
              <a:avLst>
                <a:gd name="adj" fmla="val 16667"/>
              </a:avLst>
            </a:prstGeom>
            <a:solidFill>
              <a:schemeClr val="accent3">
                <a:lumMod val="60000"/>
                <a:lumOff val="40000"/>
              </a:schemeClr>
            </a:solidFill>
            <a:ln w="9525">
              <a:solidFill>
                <a:schemeClr val="tx1"/>
              </a:solidFill>
              <a:round/>
              <a:headEnd/>
              <a:tailEnd/>
            </a:ln>
          </p:spPr>
          <p:txBody>
            <a:bodyPr wrap="none" lIns="18213" tIns="9105" rIns="18213" bIns="9105" anchor="ctr"/>
            <a:lstStyle/>
            <a:p>
              <a:pPr algn="ctr">
                <a:defRPr/>
              </a:pPr>
              <a:r>
                <a:rPr lang="el-GR" sz="1400" b="1" dirty="0">
                  <a:latin typeface="Verdana" pitchFamily="34" charset="0"/>
                  <a:cs typeface="+mn-cs"/>
                </a:rPr>
                <a:t>ΠΕΡΙΦΕΡΕΙΑΚΟ ΣΥΜΒΟΥΛΙΟ</a:t>
              </a:r>
            </a:p>
          </p:txBody>
        </p:sp>
        <p:sp>
          <p:nvSpPr>
            <p:cNvPr id="18" name="_s1040"/>
            <p:cNvSpPr>
              <a:spLocks noChangeArrowheads="1"/>
            </p:cNvSpPr>
            <p:nvPr/>
          </p:nvSpPr>
          <p:spPr bwMode="auto">
            <a:xfrm>
              <a:off x="1280" y="3635"/>
              <a:ext cx="908" cy="524"/>
            </a:xfrm>
            <a:prstGeom prst="roundRect">
              <a:avLst>
                <a:gd name="adj" fmla="val 16667"/>
              </a:avLst>
            </a:prstGeom>
            <a:solidFill>
              <a:schemeClr val="accent5">
                <a:lumMod val="40000"/>
                <a:lumOff val="60000"/>
              </a:schemeClr>
            </a:solidFill>
            <a:ln w="9525">
              <a:solidFill>
                <a:schemeClr val="tx1"/>
              </a:solidFill>
              <a:round/>
              <a:headEnd/>
              <a:tailEnd/>
            </a:ln>
          </p:spPr>
          <p:txBody>
            <a:bodyPr wrap="none" lIns="19997" tIns="9998" rIns="19997" bIns="9998" anchor="ctr"/>
            <a:lstStyle/>
            <a:p>
              <a:pPr algn="ctr">
                <a:defRPr/>
              </a:pPr>
              <a:r>
                <a:rPr lang="el-GR" sz="1100" b="1" dirty="0">
                  <a:latin typeface="Verdana" pitchFamily="34" charset="0"/>
                  <a:cs typeface="+mn-cs"/>
                </a:rPr>
                <a:t>ΕΠΙΤΡΟΠΕΣ ΠΕΡΙΦΕΡΕΙΑΚΟΥ ΣΥΜΒΟΥΛΙΟΥ </a:t>
              </a:r>
            </a:p>
          </p:txBody>
        </p:sp>
        <p:sp>
          <p:nvSpPr>
            <p:cNvPr id="19" name="_s1041"/>
            <p:cNvSpPr>
              <a:spLocks noChangeArrowheads="1"/>
            </p:cNvSpPr>
            <p:nvPr/>
          </p:nvSpPr>
          <p:spPr bwMode="auto">
            <a:xfrm>
              <a:off x="1274" y="4380"/>
              <a:ext cx="920" cy="610"/>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lIns="25140" tIns="12570" rIns="25140" bIns="12570" anchor="ctr"/>
            <a:lstStyle/>
            <a:p>
              <a:pPr algn="ctr">
                <a:defRPr/>
              </a:pPr>
              <a:r>
                <a:rPr lang="el-GR" sz="1400" b="1" dirty="0">
                  <a:latin typeface="Verdana" pitchFamily="34" charset="0"/>
                  <a:cs typeface="+mn-cs"/>
                </a:rPr>
                <a:t>ΟΙΚΟΝΟΜΙΚΗ ΕΠΙΤΡΟΠΗ </a:t>
              </a:r>
            </a:p>
          </p:txBody>
        </p:sp>
        <p:sp>
          <p:nvSpPr>
            <p:cNvPr id="20" name="_s1042"/>
            <p:cNvSpPr>
              <a:spLocks noChangeArrowheads="1"/>
            </p:cNvSpPr>
            <p:nvPr/>
          </p:nvSpPr>
          <p:spPr bwMode="auto">
            <a:xfrm>
              <a:off x="1274" y="5867"/>
              <a:ext cx="920" cy="610"/>
            </a:xfrm>
            <a:prstGeom prst="roundRect">
              <a:avLst>
                <a:gd name="adj" fmla="val 16667"/>
              </a:avLst>
            </a:prstGeom>
            <a:solidFill>
              <a:schemeClr val="accent6">
                <a:lumMod val="60000"/>
                <a:lumOff val="40000"/>
              </a:schemeClr>
            </a:solidFill>
            <a:ln w="9525">
              <a:solidFill>
                <a:schemeClr val="tx1"/>
              </a:solidFill>
              <a:round/>
              <a:headEnd/>
              <a:tailEnd/>
            </a:ln>
          </p:spPr>
          <p:txBody>
            <a:bodyPr wrap="none" lIns="32082" tIns="16042" rIns="32082" bIns="16042" anchor="ctr"/>
            <a:lstStyle/>
            <a:p>
              <a:pPr algn="ctr">
                <a:defRPr/>
              </a:pPr>
              <a:r>
                <a:rPr lang="el-GR" sz="1400" b="1" dirty="0">
                  <a:latin typeface="Verdana" pitchFamily="34" charset="0"/>
                  <a:cs typeface="+mn-cs"/>
                </a:rPr>
                <a:t>ΠΕΡΙΦΕΡΕΙΑΚΗ ΕΠΙΤΡΟΠΗ ΔΙΑΒΟΥΛΕΥΣΗΣ</a:t>
              </a:r>
            </a:p>
          </p:txBody>
        </p:sp>
        <p:sp>
          <p:nvSpPr>
            <p:cNvPr id="21" name="_s1043"/>
            <p:cNvSpPr>
              <a:spLocks noChangeArrowheads="1"/>
            </p:cNvSpPr>
            <p:nvPr/>
          </p:nvSpPr>
          <p:spPr bwMode="auto">
            <a:xfrm>
              <a:off x="1274" y="5125"/>
              <a:ext cx="920" cy="610"/>
            </a:xfrm>
            <a:prstGeom prst="roundRect">
              <a:avLst>
                <a:gd name="adj" fmla="val 16667"/>
              </a:avLst>
            </a:prstGeom>
            <a:solidFill>
              <a:schemeClr val="accent5">
                <a:lumMod val="75000"/>
              </a:schemeClr>
            </a:solidFill>
            <a:ln w="9525">
              <a:solidFill>
                <a:schemeClr val="tx1"/>
              </a:solidFill>
              <a:round/>
              <a:headEnd/>
              <a:tailEnd/>
            </a:ln>
          </p:spPr>
          <p:txBody>
            <a:bodyPr wrap="none" lIns="36876" tIns="18438" rIns="36876" bIns="18438" anchor="ctr"/>
            <a:lstStyle/>
            <a:p>
              <a:pPr algn="ctr">
                <a:defRPr/>
              </a:pPr>
              <a:r>
                <a:rPr lang="el-GR" sz="1400" b="1" dirty="0">
                  <a:latin typeface="Verdana" pitchFamily="34" charset="0"/>
                  <a:cs typeface="+mn-cs"/>
                </a:rPr>
                <a:t>ΕΠΙΤΡΟΠΗ ΕΚΤΕΛΕΣΤΙΚΗ </a:t>
              </a:r>
            </a:p>
          </p:txBody>
        </p:sp>
        <p:sp>
          <p:nvSpPr>
            <p:cNvPr id="22" name="_s1044"/>
            <p:cNvSpPr>
              <a:spLocks noChangeArrowheads="1"/>
            </p:cNvSpPr>
            <p:nvPr/>
          </p:nvSpPr>
          <p:spPr bwMode="auto">
            <a:xfrm>
              <a:off x="1274" y="6612"/>
              <a:ext cx="920" cy="610"/>
            </a:xfrm>
            <a:prstGeom prst="roundRect">
              <a:avLst>
                <a:gd name="adj" fmla="val 16667"/>
              </a:avLst>
            </a:prstGeom>
            <a:solidFill>
              <a:schemeClr val="accent6">
                <a:lumMod val="75000"/>
              </a:schemeClr>
            </a:solidFill>
            <a:ln w="9525">
              <a:solidFill>
                <a:schemeClr val="tx1"/>
              </a:solidFill>
              <a:round/>
              <a:headEnd/>
              <a:tailEnd/>
            </a:ln>
          </p:spPr>
          <p:txBody>
            <a:bodyPr wrap="none" lIns="47008" tIns="23502" rIns="47008" bIns="23502" anchor="ctr"/>
            <a:lstStyle/>
            <a:p>
              <a:pPr algn="ctr">
                <a:defRPr/>
              </a:pPr>
              <a:r>
                <a:rPr lang="el-GR" sz="1200" b="1" dirty="0">
                  <a:latin typeface="Verdana" pitchFamily="34" charset="0"/>
                  <a:cs typeface="+mn-cs"/>
                </a:rPr>
                <a:t>ΠΕΡΙΦΕΡΕΙΑΚΟΣ ΣΥΜΠΑΡΑΣΤΑΤΗΣ ΠΟΛΙΤΗ ΚΑΙ ΕΠΙΧΕΙΡΗΣΗΣ </a:t>
              </a: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idx="4294967295"/>
          </p:nvPr>
        </p:nvSpPr>
        <p:spPr>
          <a:xfrm>
            <a:off x="538163" y="1209675"/>
            <a:ext cx="7853362" cy="904875"/>
          </a:xfrm>
          <a:solidFill>
            <a:schemeClr val="bg1"/>
          </a:solidFill>
        </p:spPr>
        <p:txBody>
          <a:bodyPr/>
          <a:lstStyle/>
          <a:p>
            <a:pPr algn="ctr" eaLnBrk="1" hangingPunct="1"/>
            <a:r>
              <a:rPr lang="el-GR" sz="3000" b="1" smtClean="0"/>
              <a:t>ΠΕΡΙΦΕΡΕΙΑΡΧΗΣ</a:t>
            </a:r>
            <a:r>
              <a:rPr lang="el-GR" sz="2000" smtClean="0"/>
              <a:t> </a:t>
            </a:r>
            <a:br>
              <a:rPr lang="el-GR" sz="2000" smtClean="0"/>
            </a:br>
            <a:r>
              <a:rPr lang="el-GR" sz="2300" b="1" smtClean="0"/>
              <a:t>(αρμοδιότητες)</a:t>
            </a:r>
            <a:endParaRPr lang="el-GR" sz="2300" smtClean="0"/>
          </a:p>
        </p:txBody>
      </p:sp>
      <p:sp>
        <p:nvSpPr>
          <p:cNvPr id="90114" name="Rectangle 3"/>
          <p:cNvSpPr>
            <a:spLocks noGrp="1"/>
          </p:cNvSpPr>
          <p:nvPr>
            <p:ph type="subTitle" idx="4294967295"/>
          </p:nvPr>
        </p:nvSpPr>
        <p:spPr>
          <a:xfrm>
            <a:off x="611188" y="2344738"/>
            <a:ext cx="7920037" cy="1927225"/>
          </a:xfrm>
        </p:spPr>
        <p:txBody>
          <a:bodyPr/>
          <a:lstStyle/>
          <a:p>
            <a:pPr marL="109538" indent="0" algn="ctr" eaLnBrk="1" hangingPunct="1">
              <a:lnSpc>
                <a:spcPct val="80000"/>
              </a:lnSpc>
              <a:buFont typeface="Wingdings" pitchFamily="2" charset="2"/>
              <a:buChar char="v"/>
            </a:pPr>
            <a:r>
              <a:rPr lang="el-GR" sz="2000" b="1" smtClean="0"/>
              <a:t>Παρουσιάζει </a:t>
            </a:r>
            <a:r>
              <a:rPr lang="el-GR" sz="2000" smtClean="0"/>
              <a:t>στην Επιτροπή Θεσμών και Διαφάνειας της Βουλής, τον </a:t>
            </a:r>
            <a:r>
              <a:rPr lang="el-GR" sz="2000" b="1" smtClean="0"/>
              <a:t>ετήσιο απολογισμό πεπραγμένων</a:t>
            </a:r>
            <a:r>
              <a:rPr lang="el-GR" sz="2000" smtClean="0"/>
              <a:t> του Περιφερειάρχη και της Εκτελεστικής Επιτροπής, την </a:t>
            </a:r>
            <a:r>
              <a:rPr lang="el-GR" sz="2000" b="1" smtClean="0"/>
              <a:t>ετήσια έκθεση</a:t>
            </a:r>
            <a:r>
              <a:rPr lang="el-GR" sz="2000" smtClean="0"/>
              <a:t> του </a:t>
            </a:r>
            <a:r>
              <a:rPr lang="el-GR" sz="2000" b="1" smtClean="0"/>
              <a:t>περιφερειακού συμπαραστάτη</a:t>
            </a:r>
            <a:r>
              <a:rPr lang="el-GR" sz="2000" smtClean="0"/>
              <a:t>, καθώς και την ετήσια έκθεση του </a:t>
            </a:r>
            <a:r>
              <a:rPr lang="el-GR" sz="2000" b="1" smtClean="0"/>
              <a:t>οικείου ελεγκτή νομιμότητας</a:t>
            </a:r>
            <a:r>
              <a:rPr lang="el-GR" sz="2000" smtClean="0"/>
              <a:t> της Περιφέρειάς του. </a:t>
            </a:r>
          </a:p>
          <a:p>
            <a:pPr marL="109538" indent="0" algn="ctr" eaLnBrk="1" hangingPunct="1">
              <a:lnSpc>
                <a:spcPct val="80000"/>
              </a:lnSpc>
              <a:buFont typeface="Wingdings" pitchFamily="2" charset="2"/>
              <a:buNone/>
            </a:pPr>
            <a:endParaRPr lang="el-GR" sz="2000" smtClean="0"/>
          </a:p>
          <a:p>
            <a:pPr marL="109538" indent="0" algn="ctr" eaLnBrk="1" hangingPunct="1">
              <a:lnSpc>
                <a:spcPct val="80000"/>
              </a:lnSpc>
              <a:buFont typeface="Wingdings" pitchFamily="2" charset="2"/>
              <a:buChar char="v"/>
            </a:pPr>
            <a:r>
              <a:rPr lang="el-GR" altLang="zh-CN" sz="2000" b="1" smtClean="0">
                <a:cs typeface="宋体"/>
              </a:rPr>
              <a:t>Παρουσιάζει </a:t>
            </a:r>
            <a:r>
              <a:rPr lang="el-GR" altLang="zh-CN" sz="2000" smtClean="0">
                <a:cs typeface="宋体"/>
              </a:rPr>
              <a:t>τον </a:t>
            </a:r>
            <a:r>
              <a:rPr lang="el-GR" altLang="zh-CN" sz="2000" b="1" smtClean="0">
                <a:cs typeface="宋体"/>
              </a:rPr>
              <a:t>προϋπολογισμό της Περιφέρειας</a:t>
            </a:r>
            <a:r>
              <a:rPr lang="el-GR" altLang="zh-CN" sz="2000" smtClean="0">
                <a:cs typeface="宋体"/>
              </a:rPr>
              <a:t> στην αρμόδια επιτροπή της </a:t>
            </a:r>
            <a:r>
              <a:rPr lang="el-GR" altLang="zh-CN" sz="2000" b="1" smtClean="0">
                <a:cs typeface="宋体"/>
              </a:rPr>
              <a:t>Βουλής</a:t>
            </a:r>
          </a:p>
          <a:p>
            <a:pPr marL="109538" indent="0" algn="ctr" eaLnBrk="1" hangingPunct="1">
              <a:lnSpc>
                <a:spcPct val="80000"/>
              </a:lnSpc>
              <a:buFont typeface="Wingdings" pitchFamily="2" charset="2"/>
              <a:buNone/>
            </a:pPr>
            <a:endParaRPr lang="el-GR" altLang="zh-CN" sz="2000" b="1" smtClean="0">
              <a:cs typeface="宋体"/>
            </a:endParaRPr>
          </a:p>
          <a:p>
            <a:pPr marL="109538" indent="0" algn="ctr" eaLnBrk="1" hangingPunct="1">
              <a:lnSpc>
                <a:spcPct val="80000"/>
              </a:lnSpc>
              <a:buFont typeface="Wingdings" pitchFamily="2" charset="2"/>
              <a:buChar char="v"/>
            </a:pPr>
            <a:r>
              <a:rPr lang="el-GR" sz="2000" b="1" smtClean="0"/>
              <a:t>Συγκαλεί και προεδρεύει</a:t>
            </a:r>
            <a:r>
              <a:rPr lang="el-GR" sz="2000" smtClean="0"/>
              <a:t> της </a:t>
            </a:r>
            <a:r>
              <a:rPr lang="el-GR" sz="2000" b="1" smtClean="0"/>
              <a:t>Εκτελεστικής Επιτροπής</a:t>
            </a:r>
            <a:r>
              <a:rPr lang="el-GR" sz="2000" smtClean="0"/>
              <a:t> και συντονίζει την υλοποίηση των αποφάσεών της, </a:t>
            </a:r>
          </a:p>
          <a:p>
            <a:pPr marL="109538" indent="0" algn="ctr" eaLnBrk="1" hangingPunct="1">
              <a:lnSpc>
                <a:spcPct val="80000"/>
              </a:lnSpc>
              <a:buFont typeface="Wingdings" pitchFamily="2" charset="2"/>
              <a:buNone/>
            </a:pPr>
            <a:endParaRPr lang="el-GR" sz="2000" smtClean="0"/>
          </a:p>
          <a:p>
            <a:pPr marL="109538" indent="0" algn="ctr" eaLnBrk="1" hangingPunct="1">
              <a:lnSpc>
                <a:spcPct val="80000"/>
              </a:lnSpc>
              <a:buFont typeface="Wingdings" pitchFamily="2" charset="2"/>
              <a:buChar char="v"/>
            </a:pPr>
            <a:r>
              <a:rPr lang="el-GR" sz="2000" b="1" smtClean="0"/>
              <a:t>Εκτελεί τις αποφάσεις</a:t>
            </a:r>
            <a:r>
              <a:rPr lang="el-GR" sz="2000" smtClean="0"/>
              <a:t> του Περιφερειακού Συμβουλίου, της Εκτελεστικής Επιτροπής και της Οικονομικής Επιτροπής, </a:t>
            </a:r>
          </a:p>
          <a:p>
            <a:pPr marL="109538" indent="0" algn="ctr" eaLnBrk="1" hangingPunct="1">
              <a:lnSpc>
                <a:spcPct val="80000"/>
              </a:lnSpc>
              <a:buFont typeface="Wingdings" pitchFamily="2" charset="2"/>
              <a:buNone/>
            </a:pPr>
            <a:endParaRPr lang="el-GR" sz="2000" smtClean="0"/>
          </a:p>
          <a:p>
            <a:pPr marL="109538" indent="0" algn="ctr" eaLnBrk="1" hangingPunct="1">
              <a:lnSpc>
                <a:spcPct val="80000"/>
              </a:lnSpc>
              <a:buFont typeface="Georgia" pitchFamily="18" charset="0"/>
              <a:buNone/>
            </a:pPr>
            <a:endParaRPr lang="el-GR" sz="2000" smtClean="0"/>
          </a:p>
          <a:p>
            <a:pPr marL="109538" indent="0" algn="ctr" eaLnBrk="1" hangingPunct="1">
              <a:lnSpc>
                <a:spcPct val="80000"/>
              </a:lnSpc>
              <a:buFont typeface="Georgia" pitchFamily="18" charset="0"/>
              <a:buNone/>
            </a:pPr>
            <a:endParaRPr lang="el-GR" sz="2000" b="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116013" y="188913"/>
            <a:ext cx="7793037" cy="1462087"/>
          </a:xfrm>
        </p:spPr>
        <p:txBody>
          <a:bodyPr/>
          <a:lstStyle/>
          <a:p>
            <a:pPr eaLnBrk="1" hangingPunct="1"/>
            <a:r>
              <a:rPr lang="el-GR" sz="3200" smtClean="0"/>
              <a:t>Νέα</a:t>
            </a:r>
            <a:r>
              <a:rPr lang="en-US" sz="3200" smtClean="0"/>
              <a:t> </a:t>
            </a:r>
            <a:r>
              <a:rPr lang="el-GR" sz="3200" smtClean="0"/>
              <a:t>Διοικητική Διάρθρωση της Χώρας</a:t>
            </a:r>
            <a:r>
              <a:rPr lang="el-GR" smtClean="0"/>
              <a:t> </a:t>
            </a:r>
          </a:p>
        </p:txBody>
      </p:sp>
      <p:sp>
        <p:nvSpPr>
          <p:cNvPr id="23554" name="Rectangle 3"/>
          <p:cNvSpPr>
            <a:spLocks noGrp="1" noChangeArrowheads="1"/>
          </p:cNvSpPr>
          <p:nvPr>
            <p:ph idx="1"/>
          </p:nvPr>
        </p:nvSpPr>
        <p:spPr/>
        <p:txBody>
          <a:bodyPr/>
          <a:lstStyle/>
          <a:p>
            <a:pPr eaLnBrk="1" hangingPunct="1">
              <a:lnSpc>
                <a:spcPct val="80000"/>
              </a:lnSpc>
            </a:pPr>
            <a:r>
              <a:rPr lang="el-GR" sz="2400" smtClean="0"/>
              <a:t> Στη θέση των 13 κρατικών Διοικητικών Περιφερειών συγκροτούνται </a:t>
            </a:r>
            <a:r>
              <a:rPr lang="el-GR" sz="2400" b="1" smtClean="0"/>
              <a:t>7</a:t>
            </a:r>
            <a:r>
              <a:rPr lang="en-US" sz="2400" b="1" smtClean="0"/>
              <a:t> </a:t>
            </a:r>
            <a:r>
              <a:rPr lang="el-GR" sz="2400" b="1" smtClean="0"/>
              <a:t>Αποκεντρωμένες Διοικήσεις</a:t>
            </a:r>
            <a:endParaRPr lang="en-US" sz="2400" b="1" smtClean="0"/>
          </a:p>
          <a:p>
            <a:pPr eaLnBrk="1" hangingPunct="1">
              <a:lnSpc>
                <a:spcPct val="80000"/>
              </a:lnSpc>
              <a:buFont typeface="Georgia" pitchFamily="18" charset="0"/>
              <a:buNone/>
            </a:pPr>
            <a:endParaRPr lang="el-GR" sz="2400" smtClean="0"/>
          </a:p>
          <a:p>
            <a:pPr eaLnBrk="1" hangingPunct="1">
              <a:lnSpc>
                <a:spcPct val="80000"/>
              </a:lnSpc>
            </a:pPr>
            <a:r>
              <a:rPr lang="el-GR" sz="2400" smtClean="0"/>
              <a:t>Οι οργανισμοί της δευτεροβάθμιας αυτοδιοίκησης, από τις</a:t>
            </a:r>
            <a:r>
              <a:rPr lang="en-US" sz="2400" smtClean="0"/>
              <a:t> </a:t>
            </a:r>
            <a:r>
              <a:rPr lang="el-GR" sz="2400" smtClean="0"/>
              <a:t> 5</a:t>
            </a:r>
            <a:r>
              <a:rPr lang="en-US" sz="2400" smtClean="0"/>
              <a:t>3</a:t>
            </a:r>
            <a:r>
              <a:rPr lang="el-GR" sz="2400" smtClean="0"/>
              <a:t> </a:t>
            </a:r>
            <a:r>
              <a:rPr lang="en-US" sz="2400" smtClean="0"/>
              <a:t>N.A.</a:t>
            </a:r>
            <a:r>
              <a:rPr lang="el-GR" sz="2400" smtClean="0"/>
              <a:t>, εκ των οποίων 3 ενιαίες Ν</a:t>
            </a:r>
            <a:r>
              <a:rPr lang="en-US" sz="2400" smtClean="0"/>
              <a:t>.A.</a:t>
            </a:r>
            <a:r>
              <a:rPr lang="el-GR" sz="2400" smtClean="0"/>
              <a:t> (με 7 Νομαρχιακά Διαμερίσματα) και τα 19 επαρχεία, δηλαδή ένα σύνολο 79</a:t>
            </a:r>
            <a:r>
              <a:rPr lang="en-US" sz="2400" smtClean="0"/>
              <a:t> </a:t>
            </a:r>
            <a:r>
              <a:rPr lang="el-GR" sz="2400" smtClean="0"/>
              <a:t>διοικητικών ενοτήτων, αναδιαρθρώνονται  σε </a:t>
            </a:r>
            <a:r>
              <a:rPr lang="en-US" sz="2400" smtClean="0"/>
              <a:t> </a:t>
            </a:r>
            <a:r>
              <a:rPr lang="en-US" sz="2400" b="1" smtClean="0"/>
              <a:t>13 </a:t>
            </a:r>
            <a:r>
              <a:rPr lang="el-GR" sz="2400" b="1" smtClean="0"/>
              <a:t>αιρετές περιφέρειες </a:t>
            </a:r>
            <a:endParaRPr lang="en-US" sz="2400" b="1" smtClean="0"/>
          </a:p>
          <a:p>
            <a:pPr eaLnBrk="1" hangingPunct="1">
              <a:lnSpc>
                <a:spcPct val="80000"/>
              </a:lnSpc>
              <a:buFont typeface="Georgia" pitchFamily="18" charset="0"/>
              <a:buNone/>
            </a:pPr>
            <a:endParaRPr lang="el-GR" sz="2400" smtClean="0"/>
          </a:p>
          <a:p>
            <a:pPr eaLnBrk="1" hangingPunct="1">
              <a:lnSpc>
                <a:spcPct val="80000"/>
              </a:lnSpc>
            </a:pPr>
            <a:r>
              <a:rPr lang="el-GR" sz="2400" smtClean="0"/>
              <a:t>Οι οργανισμοί της πρωτοβάθμιας αυτοδιοίκησης</a:t>
            </a:r>
            <a:r>
              <a:rPr lang="en-US" sz="2400" smtClean="0"/>
              <a:t> </a:t>
            </a:r>
            <a:r>
              <a:rPr lang="el-GR" sz="2400" smtClean="0"/>
              <a:t>από  1034 δήμους και κοινότητες αναδιαρθρώνονται σε </a:t>
            </a:r>
            <a:r>
              <a:rPr lang="el-GR" sz="2400" b="1" smtClean="0"/>
              <a:t>325 δήμους</a:t>
            </a:r>
            <a:r>
              <a:rPr lang="en-US" sz="2400" b="1" smtClean="0"/>
              <a:t>.</a:t>
            </a:r>
            <a:endParaRPr lang="el-GR" sz="2400" b="1"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idx="4294967295"/>
          </p:nvPr>
        </p:nvSpPr>
        <p:spPr>
          <a:solidFill>
            <a:schemeClr val="bg1"/>
          </a:solidFill>
        </p:spPr>
        <p:txBody>
          <a:bodyPr/>
          <a:lstStyle/>
          <a:p>
            <a:pPr algn="ctr" eaLnBrk="1" hangingPunct="1"/>
            <a:r>
              <a:rPr lang="el-GR" sz="2700" b="1" smtClean="0"/>
              <a:t>ΑΜΕΣΑ ΕΚΛΕΓΜΕΝΟΙ ΑΝΤΙΠΕΡΙΦΕΡΕΙΑΡΧΕΣ</a:t>
            </a:r>
            <a:r>
              <a:rPr lang="el-GR" sz="2000" smtClean="0"/>
              <a:t> </a:t>
            </a:r>
            <a:r>
              <a:rPr lang="el-GR" sz="2000" b="1" smtClean="0"/>
              <a:t>(αρμοδιότητες)</a:t>
            </a:r>
          </a:p>
        </p:txBody>
      </p:sp>
      <p:sp>
        <p:nvSpPr>
          <p:cNvPr id="91138" name="Rectangle 3"/>
          <p:cNvSpPr>
            <a:spLocks noGrp="1"/>
          </p:cNvSpPr>
          <p:nvPr>
            <p:ph type="subTitle" idx="4294967295"/>
          </p:nvPr>
        </p:nvSpPr>
        <p:spPr>
          <a:xfrm>
            <a:off x="504825" y="2270125"/>
            <a:ext cx="8143875" cy="2041525"/>
          </a:xfrm>
        </p:spPr>
        <p:txBody>
          <a:bodyPr/>
          <a:lstStyle/>
          <a:p>
            <a:pPr marL="109538" indent="0" algn="ctr" eaLnBrk="1" hangingPunct="1">
              <a:buFont typeface="Wingdings" pitchFamily="2" charset="2"/>
              <a:buChar char="v"/>
            </a:pPr>
            <a:r>
              <a:rPr lang="el-GR" sz="1800" b="1" smtClean="0"/>
              <a:t>Διευθύνουν και εποπτεύουν</a:t>
            </a:r>
            <a:r>
              <a:rPr lang="el-GR" sz="1800" smtClean="0"/>
              <a:t> τις υπηρεσίες της Περιφέρειας </a:t>
            </a:r>
          </a:p>
          <a:p>
            <a:pPr marL="109538" indent="0" algn="ctr" eaLnBrk="1" hangingPunct="1">
              <a:buFont typeface="Wingdings" pitchFamily="2" charset="2"/>
              <a:buNone/>
            </a:pPr>
            <a:endParaRPr lang="el-GR" sz="1800" smtClean="0"/>
          </a:p>
          <a:p>
            <a:pPr marL="109538" indent="0" algn="ctr" eaLnBrk="1" hangingPunct="1">
              <a:buFont typeface="Wingdings" pitchFamily="2" charset="2"/>
              <a:buChar char="v"/>
            </a:pPr>
            <a:r>
              <a:rPr lang="el-GR" sz="1800" b="1" smtClean="0"/>
              <a:t>Προεδρεύουν </a:t>
            </a:r>
            <a:r>
              <a:rPr lang="el-GR" sz="1800" smtClean="0"/>
              <a:t>του Συντονιστικού Οργάνου Πολιτικής Προστασίας της Περιφερειακής ενότητας, </a:t>
            </a:r>
          </a:p>
          <a:p>
            <a:pPr marL="109538" indent="0" algn="ctr" eaLnBrk="1" hangingPunct="1">
              <a:buFont typeface="Wingdings" pitchFamily="2" charset="2"/>
              <a:buNone/>
            </a:pPr>
            <a:endParaRPr lang="el-GR" sz="1800" smtClean="0"/>
          </a:p>
          <a:p>
            <a:pPr marL="109538" indent="0" algn="ctr" eaLnBrk="1" hangingPunct="1">
              <a:buFont typeface="Wingdings" pitchFamily="2" charset="2"/>
              <a:buChar char="v"/>
            </a:pPr>
            <a:r>
              <a:rPr lang="el-GR" sz="1800" b="1" smtClean="0"/>
              <a:t>Εκτελούν τις αποφάσεις</a:t>
            </a:r>
            <a:r>
              <a:rPr lang="el-GR" sz="1800" smtClean="0"/>
              <a:t> του Περιφερειάρχη, του Περιφερειακού Συμβουλίου και της Οικονομικής Επιτροπής,</a:t>
            </a:r>
          </a:p>
          <a:p>
            <a:pPr marL="109538" indent="0" algn="ctr" eaLnBrk="1" hangingPunct="1">
              <a:buFont typeface="Wingdings" pitchFamily="2" charset="2"/>
              <a:buNone/>
            </a:pPr>
            <a:endParaRPr lang="el-GR" sz="1800" smtClean="0"/>
          </a:p>
          <a:p>
            <a:pPr marL="109538" indent="0" algn="ctr" eaLnBrk="1" hangingPunct="1">
              <a:buFont typeface="Wingdings" pitchFamily="2" charset="2"/>
              <a:buChar char="v"/>
            </a:pPr>
            <a:r>
              <a:rPr lang="el-GR" sz="1800" smtClean="0"/>
              <a:t>Διατυπώνουν </a:t>
            </a:r>
            <a:r>
              <a:rPr lang="el-GR" sz="1800" b="1" smtClean="0"/>
              <a:t>εισήγηση</a:t>
            </a:r>
            <a:r>
              <a:rPr lang="el-GR" sz="1800" smtClean="0"/>
              <a:t> προς το Περιφερειακό Συμβούλιο για τον σχεδιασμό μέτρων πολιτικής προστασίας,</a:t>
            </a:r>
          </a:p>
          <a:p>
            <a:pPr marL="109538" indent="0" algn="ctr" eaLnBrk="1" hangingPunct="1">
              <a:buFont typeface="Wingdings" pitchFamily="2" charset="2"/>
              <a:buNone/>
            </a:pPr>
            <a:endParaRPr lang="el-GR" sz="1800" smtClean="0"/>
          </a:p>
          <a:p>
            <a:pPr marL="109538" indent="0" algn="ctr" eaLnBrk="1" hangingPunct="1">
              <a:buFont typeface="Wingdings" pitchFamily="2" charset="2"/>
              <a:buChar char="v"/>
            </a:pPr>
            <a:r>
              <a:rPr lang="el-GR" sz="1800" smtClean="0"/>
              <a:t>Έχουν την </a:t>
            </a:r>
            <a:r>
              <a:rPr lang="el-GR" sz="1800" b="1" smtClean="0"/>
              <a:t>ευθύνη </a:t>
            </a:r>
            <a:r>
              <a:rPr lang="el-GR" sz="1800" smtClean="0"/>
              <a:t>για την πρόληψη, ετοιμότητα, αντιμετώπιση και αποκατάσταση των </a:t>
            </a:r>
            <a:r>
              <a:rPr lang="el-GR" sz="1800" b="1" smtClean="0"/>
              <a:t>φυσικών και άλλων καταστροφών</a:t>
            </a:r>
            <a:r>
              <a:rPr lang="el-GR" sz="1800" smtClean="0"/>
              <a:t>, </a:t>
            </a:r>
          </a:p>
          <a:p>
            <a:pPr marL="109538" indent="0" algn="ctr" eaLnBrk="1" hangingPunct="1">
              <a:lnSpc>
                <a:spcPct val="90000"/>
              </a:lnSpc>
              <a:buFont typeface="Georgia" pitchFamily="18" charset="0"/>
              <a:buNone/>
            </a:pPr>
            <a:endParaRPr lang="el-GR" sz="1800" smtClean="0"/>
          </a:p>
          <a:p>
            <a:pPr marL="109538" indent="0" algn="ctr" eaLnBrk="1" hangingPunct="1">
              <a:lnSpc>
                <a:spcPct val="90000"/>
              </a:lnSpc>
              <a:buFont typeface="Georgia" pitchFamily="18" charset="0"/>
              <a:buNone/>
            </a:pPr>
            <a:endParaRPr lang="el-GR" sz="2400" b="1"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idx="4294967295"/>
          </p:nvPr>
        </p:nvSpPr>
        <p:spPr>
          <a:xfrm>
            <a:off x="538163" y="1209675"/>
            <a:ext cx="7853362" cy="904875"/>
          </a:xfrm>
          <a:solidFill>
            <a:schemeClr val="bg1"/>
          </a:solidFill>
        </p:spPr>
        <p:txBody>
          <a:bodyPr/>
          <a:lstStyle/>
          <a:p>
            <a:pPr algn="ctr" eaLnBrk="1" hangingPunct="1"/>
            <a:r>
              <a:rPr lang="el-GR" sz="3000" b="1" smtClean="0"/>
              <a:t>ΟΙΚΟΝΟΜΙΚΗ ΕΠΙΤΡΟΠΗ</a:t>
            </a:r>
            <a:r>
              <a:rPr lang="el-GR" sz="2000" b="1" smtClean="0"/>
              <a:t> </a:t>
            </a:r>
            <a:r>
              <a:rPr lang="el-GR" sz="2300" b="1" smtClean="0"/>
              <a:t>-Περιφέρειας</a:t>
            </a:r>
            <a:br>
              <a:rPr lang="el-GR" sz="2300" b="1" smtClean="0"/>
            </a:br>
            <a:r>
              <a:rPr lang="el-GR" sz="2000" b="1" smtClean="0"/>
              <a:t>(αρμοδιότητες) </a:t>
            </a:r>
            <a:endParaRPr lang="el-GR" sz="2000" smtClean="0"/>
          </a:p>
        </p:txBody>
      </p:sp>
      <p:sp>
        <p:nvSpPr>
          <p:cNvPr id="92162" name="Rectangle 3"/>
          <p:cNvSpPr>
            <a:spLocks noGrp="1"/>
          </p:cNvSpPr>
          <p:nvPr>
            <p:ph type="subTitle" idx="4294967295"/>
          </p:nvPr>
        </p:nvSpPr>
        <p:spPr>
          <a:xfrm>
            <a:off x="0" y="2276475"/>
            <a:ext cx="9144000" cy="4581525"/>
          </a:xfrm>
        </p:spPr>
        <p:txBody>
          <a:bodyPr/>
          <a:lstStyle/>
          <a:p>
            <a:pPr marL="109538" indent="0" algn="ctr" eaLnBrk="1" hangingPunct="1">
              <a:lnSpc>
                <a:spcPct val="80000"/>
              </a:lnSpc>
              <a:buFont typeface="Wingdings" pitchFamily="2" charset="2"/>
              <a:buChar char="v"/>
            </a:pPr>
            <a:r>
              <a:rPr lang="el-GR" altLang="zh-CN" sz="1600" smtClean="0">
                <a:cs typeface="宋体"/>
              </a:rPr>
              <a:t>Ασκεί τον </a:t>
            </a:r>
            <a:r>
              <a:rPr lang="el-GR" altLang="zh-CN" sz="1600" b="1" smtClean="0">
                <a:cs typeface="宋体"/>
              </a:rPr>
              <a:t>οικονομικό έλεγχο</a:t>
            </a:r>
            <a:r>
              <a:rPr lang="el-GR" altLang="zh-CN" sz="1600" smtClean="0">
                <a:cs typeface="宋体"/>
              </a:rPr>
              <a:t> και </a:t>
            </a:r>
            <a:r>
              <a:rPr lang="el-GR" altLang="zh-CN" sz="1600" b="1" smtClean="0">
                <a:cs typeface="宋体"/>
              </a:rPr>
              <a:t>παρακολουθεί</a:t>
            </a:r>
            <a:r>
              <a:rPr lang="el-GR" altLang="zh-CN" sz="1600" smtClean="0">
                <a:cs typeface="宋体"/>
              </a:rPr>
              <a:t> την υλοποίηση του </a:t>
            </a:r>
            <a:r>
              <a:rPr lang="el-GR" altLang="zh-CN" sz="1600" b="1" smtClean="0">
                <a:cs typeface="宋体"/>
              </a:rPr>
              <a:t>προϋπολογισμού</a:t>
            </a:r>
            <a:r>
              <a:rPr lang="el-GR" altLang="zh-CN" sz="1600" smtClean="0">
                <a:cs typeface="宋体"/>
              </a:rPr>
              <a:t> της Περιφέρειας, </a:t>
            </a:r>
          </a:p>
          <a:p>
            <a:pPr marL="109538" indent="0" algn="ctr" eaLnBrk="1" hangingPunct="1">
              <a:lnSpc>
                <a:spcPct val="80000"/>
              </a:lnSpc>
              <a:buFont typeface="Wingdings" pitchFamily="2" charset="2"/>
              <a:buNone/>
            </a:pPr>
            <a:endParaRPr lang="el-GR" sz="1600" smtClean="0"/>
          </a:p>
          <a:p>
            <a:pPr marL="109538" indent="0" algn="ctr" eaLnBrk="1" hangingPunct="1">
              <a:lnSpc>
                <a:spcPct val="80000"/>
              </a:lnSpc>
              <a:buFont typeface="Wingdings" pitchFamily="2" charset="2"/>
              <a:buChar char="v"/>
            </a:pPr>
            <a:r>
              <a:rPr lang="el-GR" sz="1600" smtClean="0"/>
              <a:t>Η </a:t>
            </a:r>
            <a:r>
              <a:rPr lang="el-GR" sz="1600" b="1" smtClean="0"/>
              <a:t>κατάρτιση σχεδίου του προϋπολογισμού</a:t>
            </a:r>
            <a:r>
              <a:rPr lang="el-GR" sz="1600" smtClean="0"/>
              <a:t> της Περιφέρειας και η </a:t>
            </a:r>
            <a:r>
              <a:rPr lang="el-GR" sz="1600" b="1" smtClean="0"/>
              <a:t>εισήγησή</a:t>
            </a:r>
            <a:r>
              <a:rPr lang="el-GR" sz="1600" smtClean="0"/>
              <a:t> του στο Περιφερειακό Συμβούλιο για ψήφιση,</a:t>
            </a:r>
          </a:p>
          <a:p>
            <a:pPr marL="109538" indent="0" algn="ctr" eaLnBrk="1" hangingPunct="1">
              <a:lnSpc>
                <a:spcPct val="80000"/>
              </a:lnSpc>
              <a:buFont typeface="Wingdings" pitchFamily="2" charset="2"/>
              <a:buNone/>
            </a:pPr>
            <a:endParaRPr lang="el-GR" sz="1600" smtClean="0"/>
          </a:p>
          <a:p>
            <a:pPr marL="109538" indent="0" algn="ctr" eaLnBrk="1" hangingPunct="1">
              <a:lnSpc>
                <a:spcPct val="80000"/>
              </a:lnSpc>
              <a:buFont typeface="Wingdings" pitchFamily="2" charset="2"/>
              <a:buChar char="v"/>
            </a:pPr>
            <a:r>
              <a:rPr lang="el-GR" sz="1600" smtClean="0"/>
              <a:t>Η κατάρτιση, η επεξεργασία, ο προέλεγχος του </a:t>
            </a:r>
            <a:r>
              <a:rPr lang="el-GR" sz="1600" b="1" smtClean="0"/>
              <a:t>απολογισμού</a:t>
            </a:r>
            <a:r>
              <a:rPr lang="el-GR" sz="1600" smtClean="0"/>
              <a:t> και η </a:t>
            </a:r>
            <a:r>
              <a:rPr lang="el-GR" sz="1600" b="1" smtClean="0"/>
              <a:t>υποβολή </a:t>
            </a:r>
            <a:r>
              <a:rPr lang="el-GR" sz="1600" smtClean="0"/>
              <a:t>σχετικής </a:t>
            </a:r>
            <a:r>
              <a:rPr lang="el-GR" sz="1600" b="1" smtClean="0"/>
              <a:t>έκθεσης</a:t>
            </a:r>
            <a:r>
              <a:rPr lang="el-GR" sz="1600" smtClean="0"/>
              <a:t> στο Περιφερειακό Συμβούλιο,</a:t>
            </a:r>
          </a:p>
          <a:p>
            <a:pPr marL="109538" indent="0" algn="ctr" eaLnBrk="1" hangingPunct="1">
              <a:lnSpc>
                <a:spcPct val="80000"/>
              </a:lnSpc>
              <a:buFont typeface="Wingdings" pitchFamily="2" charset="2"/>
              <a:buNone/>
            </a:pPr>
            <a:endParaRPr lang="el-GR" sz="1600" smtClean="0"/>
          </a:p>
          <a:p>
            <a:pPr marL="109538" indent="0" algn="ctr" eaLnBrk="1" hangingPunct="1">
              <a:lnSpc>
                <a:spcPct val="80000"/>
              </a:lnSpc>
              <a:buFont typeface="Wingdings" pitchFamily="2" charset="2"/>
              <a:buChar char="v"/>
            </a:pPr>
            <a:r>
              <a:rPr lang="el-GR" sz="1600" smtClean="0"/>
              <a:t>Η κατάρτιση των όρων, η σύνταξη των διακηρύξεων, η διεξαγωγή και κατακύρωση κάθε μορφής </a:t>
            </a:r>
            <a:r>
              <a:rPr lang="el-GR" sz="1600" b="1" smtClean="0"/>
              <a:t>δημοπρασιών </a:t>
            </a:r>
            <a:r>
              <a:rPr lang="el-GR" sz="1600" smtClean="0"/>
              <a:t>και </a:t>
            </a:r>
            <a:r>
              <a:rPr lang="el-GR" sz="1600" b="1" smtClean="0"/>
              <a:t>διαγωνισμών</a:t>
            </a:r>
            <a:r>
              <a:rPr lang="el-GR" sz="1600" smtClean="0"/>
              <a:t>, και η συγκρότηση των ειδικών επιτροπών διεξαγωγής και αξιολόγησης </a:t>
            </a:r>
          </a:p>
          <a:p>
            <a:pPr marL="109538" indent="0" algn="ctr" eaLnBrk="1" hangingPunct="1">
              <a:lnSpc>
                <a:spcPct val="80000"/>
              </a:lnSpc>
              <a:buFont typeface="Wingdings" pitchFamily="2" charset="2"/>
              <a:buChar char="v"/>
            </a:pPr>
            <a:r>
              <a:rPr lang="el-GR" sz="1600" smtClean="0"/>
              <a:t>Η </a:t>
            </a:r>
            <a:r>
              <a:rPr lang="el-GR" sz="1600" b="1" smtClean="0"/>
              <a:t>μελέτη </a:t>
            </a:r>
            <a:r>
              <a:rPr lang="el-GR" sz="1600" smtClean="0"/>
              <a:t>της ανάγκης σύναψης </a:t>
            </a:r>
            <a:r>
              <a:rPr lang="el-GR" sz="1600" b="1" smtClean="0"/>
              <a:t>δανείων</a:t>
            </a:r>
            <a:r>
              <a:rPr lang="el-GR" sz="1600" smtClean="0"/>
              <a:t>, ο </a:t>
            </a:r>
            <a:r>
              <a:rPr lang="el-GR" sz="1600" b="1" smtClean="0"/>
              <a:t>καθορισμός </a:t>
            </a:r>
            <a:r>
              <a:rPr lang="el-GR" sz="1600" smtClean="0"/>
              <a:t>των </a:t>
            </a:r>
            <a:r>
              <a:rPr lang="el-GR" sz="1600" b="1" smtClean="0"/>
              <a:t>όρων </a:t>
            </a:r>
            <a:r>
              <a:rPr lang="el-GR" sz="1600" smtClean="0"/>
              <a:t>τους και η υποβολή της σχετικής εισήγησης στο Περιφερειακό Συμβούλιο,</a:t>
            </a:r>
          </a:p>
          <a:p>
            <a:pPr marL="109538" indent="0" algn="ctr" eaLnBrk="1" hangingPunct="1">
              <a:lnSpc>
                <a:spcPct val="80000"/>
              </a:lnSpc>
              <a:buFont typeface="Wingdings" pitchFamily="2" charset="2"/>
              <a:buNone/>
            </a:pPr>
            <a:endParaRPr lang="el-GR" sz="1600" smtClean="0"/>
          </a:p>
          <a:p>
            <a:pPr marL="109538" indent="0" algn="ctr" eaLnBrk="1" hangingPunct="1">
              <a:lnSpc>
                <a:spcPct val="80000"/>
              </a:lnSpc>
              <a:buFont typeface="Wingdings" pitchFamily="2" charset="2"/>
              <a:buChar char="v"/>
            </a:pPr>
            <a:r>
              <a:rPr lang="el-GR" sz="1600" smtClean="0"/>
              <a:t>Η άσκηση όλων των </a:t>
            </a:r>
            <a:r>
              <a:rPr lang="el-GR" sz="1600" b="1" smtClean="0"/>
              <a:t>ένδικων βοηθημάτων</a:t>
            </a:r>
            <a:r>
              <a:rPr lang="el-GR" sz="1600" smtClean="0"/>
              <a:t> και των ένδικων </a:t>
            </a:r>
            <a:r>
              <a:rPr lang="el-GR" sz="1600" b="1" smtClean="0"/>
              <a:t>μέσων</a:t>
            </a:r>
            <a:r>
              <a:rPr lang="el-GR" sz="1600" smtClean="0"/>
              <a:t>, καθώς και η παραίτηση από αυτά, </a:t>
            </a:r>
          </a:p>
          <a:p>
            <a:pPr marL="109538" indent="0" algn="ctr" eaLnBrk="1" hangingPunct="1">
              <a:lnSpc>
                <a:spcPct val="80000"/>
              </a:lnSpc>
              <a:buFont typeface="Wingdings" pitchFamily="2" charset="2"/>
              <a:buNone/>
            </a:pPr>
            <a:endParaRPr lang="el-GR" sz="1600" smtClean="0"/>
          </a:p>
          <a:p>
            <a:pPr marL="109538" indent="0" algn="ctr" eaLnBrk="1" hangingPunct="1">
              <a:lnSpc>
                <a:spcPct val="80000"/>
              </a:lnSpc>
              <a:buFont typeface="Wingdings" pitchFamily="2" charset="2"/>
              <a:buChar char="v"/>
            </a:pPr>
            <a:r>
              <a:rPr lang="el-GR" sz="1600" smtClean="0"/>
              <a:t>Η υποβολή </a:t>
            </a:r>
            <a:r>
              <a:rPr lang="el-GR" sz="1600" b="1" smtClean="0"/>
              <a:t>προσφυγών</a:t>
            </a:r>
            <a:r>
              <a:rPr lang="el-GR" sz="1600" smtClean="0"/>
              <a:t> στις διοικητικές αρχές</a:t>
            </a:r>
          </a:p>
          <a:p>
            <a:pPr marL="109538" indent="0" algn="ctr" eaLnBrk="1" hangingPunct="1">
              <a:lnSpc>
                <a:spcPct val="80000"/>
              </a:lnSpc>
              <a:buFont typeface="Wingdings" pitchFamily="2" charset="2"/>
              <a:buNone/>
            </a:pPr>
            <a:endParaRPr lang="el-GR" sz="16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idx="4294967295"/>
          </p:nvPr>
        </p:nvSpPr>
        <p:spPr>
          <a:xfrm>
            <a:off x="0" y="404813"/>
            <a:ext cx="9144000" cy="1008062"/>
          </a:xfrm>
          <a:solidFill>
            <a:schemeClr val="bg1"/>
          </a:solidFill>
        </p:spPr>
        <p:txBody>
          <a:bodyPr/>
          <a:lstStyle/>
          <a:p>
            <a:pPr algn="ctr" eaLnBrk="1" hangingPunct="1"/>
            <a:r>
              <a:rPr lang="el-GR" sz="2700" b="1" smtClean="0"/>
              <a:t>ΕΚΤΕΛΕΣΤΙΚΗ ΕΠΙΤΡΟΠΗ</a:t>
            </a:r>
            <a:r>
              <a:rPr lang="el-GR" sz="2000" b="1" smtClean="0"/>
              <a:t> </a:t>
            </a:r>
            <a:r>
              <a:rPr lang="el-GR" sz="2700" b="1" smtClean="0"/>
              <a:t>–Περιφέρειας</a:t>
            </a:r>
            <a:br>
              <a:rPr lang="el-GR" sz="2700" b="1" smtClean="0"/>
            </a:br>
            <a:r>
              <a:rPr lang="el-GR" sz="2300" b="1" smtClean="0"/>
              <a:t>(αρμοδιότητες)</a:t>
            </a:r>
            <a:r>
              <a:rPr lang="el-GR" sz="2700" b="1" smtClean="0"/>
              <a:t> </a:t>
            </a:r>
            <a:endParaRPr lang="el-GR" sz="2700" smtClean="0"/>
          </a:p>
        </p:txBody>
      </p:sp>
      <p:sp>
        <p:nvSpPr>
          <p:cNvPr id="93186" name="Rectangle 3"/>
          <p:cNvSpPr>
            <a:spLocks noGrp="1"/>
          </p:cNvSpPr>
          <p:nvPr>
            <p:ph type="subTitle" idx="4294967295"/>
          </p:nvPr>
        </p:nvSpPr>
        <p:spPr>
          <a:xfrm>
            <a:off x="0" y="1557338"/>
            <a:ext cx="9144000" cy="5300662"/>
          </a:xfrm>
        </p:spPr>
        <p:txBody>
          <a:bodyPr/>
          <a:lstStyle/>
          <a:p>
            <a:pPr marL="109538" indent="0" algn="ctr" eaLnBrk="1" hangingPunct="1">
              <a:lnSpc>
                <a:spcPct val="80000"/>
              </a:lnSpc>
              <a:buFont typeface="Wingdings" pitchFamily="2" charset="2"/>
              <a:buChar char="v"/>
            </a:pPr>
            <a:r>
              <a:rPr lang="el-GR" altLang="zh-CN" sz="1800" smtClean="0">
                <a:cs typeface="宋体"/>
              </a:rPr>
              <a:t>Συντονίζει την κατάρτιση και έχει την ευθύνη της υλοποίησης του </a:t>
            </a:r>
            <a:r>
              <a:rPr lang="el-GR" altLang="zh-CN" sz="1800" b="1" smtClean="0">
                <a:cs typeface="宋体"/>
              </a:rPr>
              <a:t>επιχειρησιακού προγράμματος</a:t>
            </a:r>
            <a:r>
              <a:rPr lang="el-GR" altLang="zh-CN" sz="1800" smtClean="0">
                <a:cs typeface="宋体"/>
              </a:rPr>
              <a:t> της Περιφέρειας, το οποίο και εισηγείται στο Π.Σ.,</a:t>
            </a:r>
          </a:p>
          <a:p>
            <a:pPr marL="109538" indent="0" algn="ctr" eaLnBrk="1" hangingPunct="1">
              <a:lnSpc>
                <a:spcPct val="80000"/>
              </a:lnSpc>
              <a:buFont typeface="Wingdings" pitchFamily="2" charset="2"/>
              <a:buNone/>
            </a:pPr>
            <a:endParaRPr lang="el-GR" altLang="zh-CN" sz="1800" smtClean="0">
              <a:cs typeface="宋体"/>
            </a:endParaRPr>
          </a:p>
          <a:p>
            <a:pPr marL="109538" indent="0" algn="ctr" eaLnBrk="1" hangingPunct="1">
              <a:lnSpc>
                <a:spcPct val="80000"/>
              </a:lnSpc>
              <a:buFont typeface="Wingdings" pitchFamily="2" charset="2"/>
              <a:buChar char="v"/>
            </a:pPr>
            <a:r>
              <a:rPr lang="el-GR" altLang="zh-CN" sz="1800" smtClean="0">
                <a:cs typeface="宋体"/>
              </a:rPr>
              <a:t>Έχει την ευθύνη για την πιστή εκτέλεση του </a:t>
            </a:r>
            <a:r>
              <a:rPr lang="el-GR" altLang="zh-CN" sz="1800" b="1" smtClean="0">
                <a:cs typeface="宋体"/>
              </a:rPr>
              <a:t>προϋπολογισμού,</a:t>
            </a:r>
            <a:r>
              <a:rPr lang="el-GR" altLang="zh-CN" sz="1800" smtClean="0">
                <a:cs typeface="宋体"/>
              </a:rPr>
              <a:t> </a:t>
            </a:r>
          </a:p>
          <a:p>
            <a:pPr marL="109538" indent="0" algn="ctr" eaLnBrk="1" hangingPunct="1">
              <a:lnSpc>
                <a:spcPct val="80000"/>
              </a:lnSpc>
              <a:buFont typeface="Wingdings" pitchFamily="2" charset="2"/>
              <a:buNone/>
            </a:pPr>
            <a:endParaRPr lang="el-GR" altLang="zh-CN" sz="1800" smtClean="0">
              <a:cs typeface="宋体"/>
            </a:endParaRPr>
          </a:p>
          <a:p>
            <a:pPr marL="109538" indent="0" algn="ctr" eaLnBrk="1" hangingPunct="1">
              <a:lnSpc>
                <a:spcPct val="80000"/>
              </a:lnSpc>
              <a:buFont typeface="Wingdings" pitchFamily="2" charset="2"/>
              <a:buChar char="v"/>
            </a:pPr>
            <a:r>
              <a:rPr lang="el-GR" altLang="zh-CN" sz="1800" smtClean="0">
                <a:cs typeface="宋体"/>
              </a:rPr>
              <a:t>Συγκεντρώνει και αξιολογεί τις  </a:t>
            </a:r>
            <a:r>
              <a:rPr lang="el-GR" altLang="zh-CN" sz="1800" b="1" smtClean="0">
                <a:cs typeface="宋体"/>
              </a:rPr>
              <a:t>προτάσεις</a:t>
            </a:r>
            <a:r>
              <a:rPr lang="el-GR" altLang="zh-CN" sz="1800" smtClean="0">
                <a:cs typeface="宋体"/>
              </a:rPr>
              <a:t> των υπηρεσιών της Περιφέρειας στο πλαίσιο της προετοιμασίας για την κατάρτιση του </a:t>
            </a:r>
            <a:r>
              <a:rPr lang="el-GR" altLang="zh-CN" sz="1800" b="1" smtClean="0">
                <a:cs typeface="宋体"/>
              </a:rPr>
              <a:t>προϋπολογισμού</a:t>
            </a:r>
            <a:r>
              <a:rPr lang="el-GR" altLang="zh-CN" sz="1800" smtClean="0">
                <a:cs typeface="宋体"/>
              </a:rPr>
              <a:t> και εισηγείται το </a:t>
            </a:r>
            <a:r>
              <a:rPr lang="el-GR" altLang="zh-CN" sz="1800" b="1" smtClean="0">
                <a:cs typeface="宋体"/>
              </a:rPr>
              <a:t>προσχέδιο</a:t>
            </a:r>
            <a:r>
              <a:rPr lang="el-GR" altLang="zh-CN" sz="1800" smtClean="0">
                <a:cs typeface="宋体"/>
              </a:rPr>
              <a:t> του προϋπολογισμού προς την Οικονομική Επιτροπή,</a:t>
            </a:r>
          </a:p>
          <a:p>
            <a:pPr marL="109538" indent="0" algn="ctr" eaLnBrk="1" hangingPunct="1">
              <a:lnSpc>
                <a:spcPct val="80000"/>
              </a:lnSpc>
              <a:buFont typeface="Wingdings" pitchFamily="2" charset="2"/>
              <a:buNone/>
            </a:pPr>
            <a:endParaRPr lang="el-GR" altLang="zh-CN" sz="1800" smtClean="0">
              <a:cs typeface="宋体"/>
            </a:endParaRPr>
          </a:p>
          <a:p>
            <a:pPr marL="109538" indent="0" algn="ctr" eaLnBrk="1" hangingPunct="1">
              <a:lnSpc>
                <a:spcPct val="80000"/>
              </a:lnSpc>
              <a:buFont typeface="Wingdings" pitchFamily="2" charset="2"/>
              <a:buChar char="v"/>
            </a:pPr>
            <a:r>
              <a:rPr lang="el-GR" altLang="zh-CN" sz="1800" smtClean="0">
                <a:cs typeface="宋体"/>
              </a:rPr>
              <a:t>Συντάσσει και εισηγείται προς το Περιφερειακό Συμβούλιο τις προβλεπόμενες </a:t>
            </a:r>
            <a:r>
              <a:rPr lang="el-GR" altLang="zh-CN" sz="1800" b="1" smtClean="0">
                <a:cs typeface="宋体"/>
              </a:rPr>
              <a:t>εκθέσεις πεπραγμένων</a:t>
            </a:r>
            <a:r>
              <a:rPr lang="el-GR" altLang="zh-CN" sz="1800" smtClean="0">
                <a:cs typeface="宋体"/>
              </a:rPr>
              <a:t>,</a:t>
            </a:r>
          </a:p>
          <a:p>
            <a:pPr marL="109538" indent="0" algn="ctr" eaLnBrk="1" hangingPunct="1">
              <a:lnSpc>
                <a:spcPct val="80000"/>
              </a:lnSpc>
              <a:buFont typeface="Wingdings" pitchFamily="2" charset="2"/>
              <a:buChar char="v"/>
            </a:pPr>
            <a:r>
              <a:rPr lang="el-GR" altLang="zh-CN" sz="1800" b="1" smtClean="0">
                <a:cs typeface="宋体"/>
              </a:rPr>
              <a:t>Εισηγείται</a:t>
            </a:r>
            <a:r>
              <a:rPr lang="el-GR" altLang="zh-CN" sz="1800" smtClean="0">
                <a:cs typeface="宋体"/>
              </a:rPr>
              <a:t> στο Περιφερειακό  Συμβούλιο  τα </a:t>
            </a:r>
            <a:r>
              <a:rPr lang="el-GR" altLang="zh-CN" sz="1800" b="1" smtClean="0">
                <a:cs typeface="宋体"/>
              </a:rPr>
              <a:t>σχέδια:</a:t>
            </a:r>
            <a:r>
              <a:rPr lang="el-GR" altLang="zh-CN" sz="1800" smtClean="0">
                <a:cs typeface="宋体"/>
              </a:rPr>
              <a:t> </a:t>
            </a:r>
          </a:p>
          <a:p>
            <a:pPr marL="109538" indent="0" algn="ctr" eaLnBrk="1" hangingPunct="1">
              <a:lnSpc>
                <a:spcPct val="80000"/>
              </a:lnSpc>
              <a:buFont typeface="Wingdings" pitchFamily="2" charset="2"/>
              <a:buChar char="ü"/>
            </a:pPr>
            <a:r>
              <a:rPr lang="el-GR" altLang="zh-CN" sz="1800" smtClean="0">
                <a:cs typeface="宋体"/>
              </a:rPr>
              <a:t>οργανισμού εσωτερικής υπηρεσίας </a:t>
            </a:r>
          </a:p>
          <a:p>
            <a:pPr marL="109538" indent="0" algn="ctr" eaLnBrk="1" hangingPunct="1">
              <a:lnSpc>
                <a:spcPct val="80000"/>
              </a:lnSpc>
              <a:buFont typeface="Wingdings" pitchFamily="2" charset="2"/>
              <a:buChar char="ü"/>
            </a:pPr>
            <a:r>
              <a:rPr lang="el-GR" altLang="zh-CN" sz="1800" smtClean="0">
                <a:cs typeface="宋体"/>
              </a:rPr>
              <a:t>κανονισμού λειτουργίας υπηρεσιών </a:t>
            </a:r>
          </a:p>
          <a:p>
            <a:pPr marL="109538" indent="0" algn="ctr" eaLnBrk="1" hangingPunct="1">
              <a:lnSpc>
                <a:spcPct val="80000"/>
              </a:lnSpc>
              <a:buFont typeface="Wingdings" pitchFamily="2" charset="2"/>
              <a:buNone/>
            </a:pPr>
            <a:endParaRPr lang="el-GR" altLang="zh-CN" sz="1800" smtClean="0">
              <a:cs typeface="宋体"/>
            </a:endParaRPr>
          </a:p>
          <a:p>
            <a:pPr marL="109538" indent="0" algn="ctr" eaLnBrk="1" hangingPunct="1">
              <a:lnSpc>
                <a:spcPct val="80000"/>
              </a:lnSpc>
              <a:buFont typeface="Wingdings" pitchFamily="2" charset="2"/>
              <a:buChar char="v"/>
            </a:pPr>
            <a:r>
              <a:rPr lang="el-GR" altLang="zh-CN" sz="1800" smtClean="0">
                <a:cs typeface="宋体"/>
              </a:rPr>
              <a:t>Εισηγείται τα </a:t>
            </a:r>
            <a:r>
              <a:rPr lang="el-GR" altLang="zh-CN" sz="1800" b="1" smtClean="0">
                <a:cs typeface="宋体"/>
              </a:rPr>
              <a:t>σχέδια αντιμετώπισης εκτάκτων αναγκών και φυσικών καταστροφών</a:t>
            </a:r>
            <a:r>
              <a:rPr lang="el-GR" altLang="zh-CN" sz="1800" smtClean="0">
                <a:cs typeface="宋体"/>
              </a:rPr>
              <a:t>, </a:t>
            </a:r>
          </a:p>
          <a:p>
            <a:pPr marL="109538" indent="0" algn="ctr" eaLnBrk="1" hangingPunct="1">
              <a:lnSpc>
                <a:spcPct val="80000"/>
              </a:lnSpc>
              <a:buFont typeface="Wingdings" pitchFamily="2" charset="2"/>
              <a:buNone/>
            </a:pPr>
            <a:endParaRPr lang="el-GR" altLang="zh-CN" sz="1800" smtClean="0">
              <a:cs typeface="宋体"/>
            </a:endParaRPr>
          </a:p>
          <a:p>
            <a:pPr marL="109538" indent="0" algn="ctr" eaLnBrk="1" hangingPunct="1">
              <a:lnSpc>
                <a:spcPct val="80000"/>
              </a:lnSpc>
              <a:buFont typeface="Wingdings" pitchFamily="2" charset="2"/>
              <a:buChar char="v"/>
            </a:pPr>
            <a:r>
              <a:rPr lang="el-GR" altLang="zh-CN" sz="1800" smtClean="0">
                <a:cs typeface="宋体"/>
              </a:rPr>
              <a:t>Αξιολογεί και συντονίζει την δράση των </a:t>
            </a:r>
            <a:r>
              <a:rPr lang="el-GR" altLang="zh-CN" sz="1800" b="1" smtClean="0">
                <a:cs typeface="宋体"/>
              </a:rPr>
              <a:t>υπηρεσιών και των νομικών προσώπων </a:t>
            </a:r>
            <a:r>
              <a:rPr lang="el-GR" altLang="zh-CN" sz="1800" smtClean="0">
                <a:cs typeface="宋体"/>
              </a:rPr>
              <a:t>της Περιφέρειας,</a:t>
            </a:r>
          </a:p>
          <a:p>
            <a:pPr marL="109538" indent="0" algn="ctr" eaLnBrk="1" hangingPunct="1">
              <a:lnSpc>
                <a:spcPct val="80000"/>
              </a:lnSpc>
              <a:buFont typeface="Wingdings" pitchFamily="2" charset="2"/>
              <a:buNone/>
            </a:pPr>
            <a:endParaRPr lang="el-GR" altLang="zh-CN" sz="1800" smtClean="0">
              <a:cs typeface="宋体"/>
            </a:endParaRPr>
          </a:p>
          <a:p>
            <a:pPr marL="109538" indent="0" algn="ctr" eaLnBrk="1" hangingPunct="1">
              <a:lnSpc>
                <a:spcPct val="80000"/>
              </a:lnSpc>
              <a:buFont typeface="Wingdings" pitchFamily="2" charset="2"/>
              <a:buNone/>
            </a:pPr>
            <a:endParaRPr lang="el-GR" altLang="zh-CN" sz="1800" smtClean="0">
              <a:cs typeface="宋体"/>
            </a:endParaRPr>
          </a:p>
          <a:p>
            <a:pPr marL="109538" indent="0" algn="ctr" eaLnBrk="1" hangingPunct="1">
              <a:lnSpc>
                <a:spcPct val="80000"/>
              </a:lnSpc>
              <a:buFont typeface="Wingdings" pitchFamily="2" charset="2"/>
              <a:buNone/>
            </a:pPr>
            <a:endParaRPr lang="el-GR" altLang="zh-CN" sz="1800" smtClean="0">
              <a:cs typeface="宋体"/>
            </a:endParaRPr>
          </a:p>
          <a:p>
            <a:pPr marL="109538" indent="0" algn="ctr" eaLnBrk="1" hangingPunct="1">
              <a:lnSpc>
                <a:spcPct val="80000"/>
              </a:lnSpc>
              <a:buFont typeface="Wingdings" pitchFamily="2" charset="2"/>
              <a:buNone/>
            </a:pPr>
            <a:r>
              <a:rPr lang="el-GR" altLang="zh-CN" sz="800" smtClean="0">
                <a:cs typeface="宋体"/>
              </a:rPr>
              <a:t> </a:t>
            </a:r>
          </a:p>
          <a:p>
            <a:pPr marL="109538" indent="0" algn="ctr" eaLnBrk="1" hangingPunct="1">
              <a:lnSpc>
                <a:spcPct val="80000"/>
              </a:lnSpc>
              <a:buFont typeface="Wingdings" pitchFamily="2" charset="2"/>
              <a:buNone/>
            </a:pPr>
            <a:r>
              <a:rPr lang="el-GR" altLang="zh-CN" sz="500" smtClean="0">
                <a:cs typeface="宋体"/>
              </a:rPr>
              <a:t> </a:t>
            </a:r>
          </a:p>
          <a:p>
            <a:pPr marL="109538" indent="0" algn="ctr" eaLnBrk="1" hangingPunct="1">
              <a:lnSpc>
                <a:spcPct val="80000"/>
              </a:lnSpc>
              <a:buFont typeface="Georgia" pitchFamily="18" charset="0"/>
              <a:buNone/>
            </a:pPr>
            <a:r>
              <a:rPr lang="el-GR" altLang="zh-CN" sz="400" smtClean="0">
                <a:cs typeface="宋体"/>
              </a:rPr>
              <a:t> </a:t>
            </a:r>
            <a:endParaRPr lang="el-GR" sz="4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normAutofit fontScale="90000"/>
          </a:bodyPr>
          <a:lstStyle/>
          <a:p>
            <a:pPr eaLnBrk="1" fontAlgn="auto" hangingPunct="1">
              <a:spcAft>
                <a:spcPts val="0"/>
              </a:spcAft>
              <a:defRPr/>
            </a:pPr>
            <a:r>
              <a:rPr lang="el-GR" sz="3800" b="1" i="1" dirty="0"/>
              <a:t>Τομείς αρμοδιοτήτων της αυτοδιοικούμενης Περιφέρειας </a:t>
            </a:r>
          </a:p>
        </p:txBody>
      </p:sp>
      <p:sp>
        <p:nvSpPr>
          <p:cNvPr id="313347" name="Rectangle 3"/>
          <p:cNvSpPr>
            <a:spLocks noGrp="1" noChangeArrowheads="1"/>
          </p:cNvSpPr>
          <p:nvPr>
            <p:ph idx="1"/>
          </p:nvPr>
        </p:nvSpPr>
        <p:spPr/>
        <p:txBody>
          <a:bodyPr>
            <a:normAutofit fontScale="92500"/>
          </a:bodyPr>
          <a:lstStyle/>
          <a:p>
            <a:pPr marL="365760" indent="-256032" eaLnBrk="1" fontAlgn="auto" hangingPunct="1">
              <a:spcAft>
                <a:spcPts val="0"/>
              </a:spcAft>
              <a:buClr>
                <a:schemeClr val="accent3"/>
              </a:buClr>
              <a:buFont typeface="Wingdings" pitchFamily="2" charset="2"/>
              <a:buNone/>
              <a:defRPr/>
            </a:pPr>
            <a:endParaRPr lang="el-GR" sz="2400" dirty="0"/>
          </a:p>
          <a:p>
            <a:pPr marL="365760" indent="-256032" eaLnBrk="1" fontAlgn="auto" hangingPunct="1">
              <a:spcAft>
                <a:spcPts val="0"/>
              </a:spcAft>
              <a:buClr>
                <a:schemeClr val="accent3"/>
              </a:buClr>
              <a:buFont typeface="Georgia"/>
              <a:buChar char="•"/>
              <a:defRPr/>
            </a:pPr>
            <a:r>
              <a:rPr lang="el-GR" sz="2400" dirty="0"/>
              <a:t>Προγραμματισμού-Ανάπτυξης (31) </a:t>
            </a:r>
            <a:r>
              <a:rPr lang="el-GR" sz="1600" dirty="0"/>
              <a:t>από 01.07.2011</a:t>
            </a:r>
          </a:p>
          <a:p>
            <a:pPr marL="365760" indent="-256032" eaLnBrk="1" fontAlgn="auto" hangingPunct="1">
              <a:spcAft>
                <a:spcPts val="0"/>
              </a:spcAft>
              <a:buClr>
                <a:schemeClr val="accent3"/>
              </a:buClr>
              <a:buFont typeface="Georgia"/>
              <a:buChar char="•"/>
              <a:defRPr/>
            </a:pPr>
            <a:r>
              <a:rPr lang="el-GR" sz="2400" dirty="0"/>
              <a:t>Γεωργίας-Κτηνοτροφίας-Αλιείας </a:t>
            </a:r>
            <a:r>
              <a:rPr lang="el-GR" sz="2400" i="1" dirty="0"/>
              <a:t>(75)    </a:t>
            </a:r>
            <a:r>
              <a:rPr lang="el-GR" sz="2400" dirty="0"/>
              <a:t>(</a:t>
            </a:r>
            <a:r>
              <a:rPr lang="el-GR" sz="1800" i="1" dirty="0"/>
              <a:t>19 Αλιείας από 1.1.2012)</a:t>
            </a:r>
            <a:endParaRPr lang="el-GR" sz="1800" b="1" dirty="0"/>
          </a:p>
          <a:p>
            <a:pPr marL="365760" indent="-256032" eaLnBrk="1" fontAlgn="auto" hangingPunct="1">
              <a:spcAft>
                <a:spcPts val="0"/>
              </a:spcAft>
              <a:buClr>
                <a:schemeClr val="accent3"/>
              </a:buClr>
              <a:buFont typeface="Georgia"/>
              <a:buChar char="•"/>
              <a:defRPr/>
            </a:pPr>
            <a:r>
              <a:rPr lang="el-GR" sz="2400" dirty="0"/>
              <a:t>Φυσικών Πόρων-Ενέργειας-Βιομηχανίας</a:t>
            </a:r>
            <a:r>
              <a:rPr lang="el-GR" sz="2400" i="1" dirty="0"/>
              <a:t>(56) (</a:t>
            </a:r>
            <a:r>
              <a:rPr lang="el-GR" sz="1800" i="1" dirty="0"/>
              <a:t>8 υδάτων από 1.7.2011)</a:t>
            </a:r>
            <a:endParaRPr lang="el-GR" sz="2400" i="1" dirty="0"/>
          </a:p>
          <a:p>
            <a:pPr marL="365760" indent="-256032" eaLnBrk="1" fontAlgn="auto" hangingPunct="1">
              <a:spcAft>
                <a:spcPts val="0"/>
              </a:spcAft>
              <a:buClr>
                <a:schemeClr val="accent3"/>
              </a:buClr>
              <a:buFont typeface="Georgia"/>
              <a:buChar char="•"/>
              <a:defRPr/>
            </a:pPr>
            <a:r>
              <a:rPr lang="el-GR" sz="2400" dirty="0"/>
              <a:t>Απασχόλησης-Εμπορίου-Τουρισμού (21) </a:t>
            </a:r>
            <a:r>
              <a:rPr lang="el-GR" sz="2400" i="1" dirty="0"/>
              <a:t>(</a:t>
            </a:r>
            <a:r>
              <a:rPr lang="el-GR" sz="1800" i="1" dirty="0"/>
              <a:t>12 απασχόλησης-εμπορίου από 1.7.2011)</a:t>
            </a:r>
            <a:endParaRPr lang="el-GR" sz="2400" i="1" dirty="0"/>
          </a:p>
          <a:p>
            <a:pPr marL="365760" indent="-256032" eaLnBrk="1" fontAlgn="auto" hangingPunct="1">
              <a:spcAft>
                <a:spcPts val="0"/>
              </a:spcAft>
              <a:buClr>
                <a:schemeClr val="accent3"/>
              </a:buClr>
              <a:buFont typeface="Georgia"/>
              <a:buChar char="•"/>
              <a:defRPr/>
            </a:pPr>
            <a:r>
              <a:rPr lang="el-GR" sz="2400" dirty="0"/>
              <a:t>Μεταφορών-Επικοινωνιών (39</a:t>
            </a:r>
            <a:r>
              <a:rPr lang="el-GR" sz="2400" i="1" dirty="0"/>
              <a:t>)</a:t>
            </a:r>
            <a:endParaRPr lang="el-GR" sz="2400" b="1" dirty="0"/>
          </a:p>
          <a:p>
            <a:pPr marL="365760" indent="-256032" eaLnBrk="1" fontAlgn="auto" hangingPunct="1">
              <a:spcAft>
                <a:spcPts val="0"/>
              </a:spcAft>
              <a:buClr>
                <a:schemeClr val="accent3"/>
              </a:buClr>
              <a:buFont typeface="Georgia"/>
              <a:buChar char="•"/>
              <a:defRPr/>
            </a:pPr>
            <a:r>
              <a:rPr lang="el-GR" sz="2400" dirty="0"/>
              <a:t>Έργων-Χωροταξίας-Περιβάλλοντος (40) </a:t>
            </a:r>
            <a:r>
              <a:rPr lang="el-GR" sz="1800" i="1" dirty="0"/>
              <a:t>(12 έργων από 1.7.2011)</a:t>
            </a:r>
            <a:endParaRPr lang="el-GR" sz="1800" b="1" i="1" dirty="0"/>
          </a:p>
          <a:p>
            <a:pPr marL="365760" indent="-256032" eaLnBrk="1" fontAlgn="auto" hangingPunct="1">
              <a:spcAft>
                <a:spcPts val="0"/>
              </a:spcAft>
              <a:buClr>
                <a:schemeClr val="accent3"/>
              </a:buClr>
              <a:buFont typeface="Georgia"/>
              <a:buChar char="•"/>
              <a:defRPr/>
            </a:pPr>
            <a:r>
              <a:rPr lang="el-GR" sz="2400" dirty="0"/>
              <a:t>Υγείας (23) </a:t>
            </a:r>
            <a:r>
              <a:rPr lang="el-GR" sz="1800" i="1" dirty="0"/>
              <a:t>(επιπλέον και από τις ΔΥΠΕ εντός δύο ετών με ΠΔ)</a:t>
            </a:r>
            <a:endParaRPr lang="en-US" sz="1800" dirty="0"/>
          </a:p>
          <a:p>
            <a:pPr marL="365760" indent="-256032" eaLnBrk="1" fontAlgn="auto" hangingPunct="1">
              <a:spcAft>
                <a:spcPts val="0"/>
              </a:spcAft>
              <a:buClr>
                <a:schemeClr val="accent3"/>
              </a:buClr>
              <a:buFont typeface="Georgia"/>
              <a:buChar char="•"/>
              <a:defRPr/>
            </a:pPr>
            <a:r>
              <a:rPr lang="el-GR" sz="2400" dirty="0"/>
              <a:t>Παιδείας-Πολιτισμού-Αθλητισμού (20)</a:t>
            </a:r>
          </a:p>
          <a:p>
            <a:pPr marL="365760" indent="-256032" eaLnBrk="1" fontAlgn="auto" hangingPunct="1">
              <a:spcAft>
                <a:spcPts val="0"/>
              </a:spcAft>
              <a:buClr>
                <a:schemeClr val="accent3"/>
              </a:buClr>
              <a:buFont typeface="Georgia"/>
              <a:buChar char="•"/>
              <a:defRPr/>
            </a:pPr>
            <a:r>
              <a:rPr lang="el-GR" sz="2400" dirty="0"/>
              <a:t>Πολιτικής Προστασίας και Διοικητικής Μέριμνας (14)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p:nvPr>
        </p:nvSpPr>
        <p:spPr>
          <a:xfrm>
            <a:off x="0" y="0"/>
            <a:ext cx="9144000" cy="1993900"/>
          </a:xfrm>
        </p:spPr>
        <p:txBody>
          <a:bodyPr/>
          <a:lstStyle/>
          <a:p>
            <a:r>
              <a:rPr lang="el-GR" sz="2300" b="1" smtClean="0"/>
              <a:t>Αλλαγές στην κατανομή αρμοδιοτήτων ανά διοικητικό επίπεδο και τομέα πριν και μετά τον Καλλικράτη (Περιφέρειες)</a:t>
            </a:r>
          </a:p>
        </p:txBody>
      </p:sp>
      <p:pic>
        <p:nvPicPr>
          <p:cNvPr id="95234" name="Picture 3"/>
          <p:cNvPicPr>
            <a:picLocks noGrp="1" noChangeAspect="1" noChangeArrowheads="1"/>
          </p:cNvPicPr>
          <p:nvPr>
            <p:ph type="body" idx="1"/>
          </p:nvPr>
        </p:nvPicPr>
        <p:blipFill>
          <a:blip r:embed="rId3"/>
          <a:srcRect/>
          <a:stretch>
            <a:fillRect/>
          </a:stretch>
        </p:blipFill>
        <p:spPr>
          <a:xfrm>
            <a:off x="1187450" y="1989138"/>
            <a:ext cx="7345363" cy="4195762"/>
          </a:xfrm>
        </p:spPr>
      </p:pic>
      <p:pic>
        <p:nvPicPr>
          <p:cNvPr id="95235" name="Picture 4" descr="auto0"/>
          <p:cNvPicPr>
            <a:picLocks noChangeAspect="1" noChangeArrowheads="1"/>
          </p:cNvPicPr>
          <p:nvPr/>
        </p:nvPicPr>
        <p:blipFill>
          <a:blip r:embed="rId4"/>
          <a:srcRect/>
          <a:stretch>
            <a:fillRect/>
          </a:stretch>
        </p:blipFill>
        <p:spPr bwMode="auto">
          <a:xfrm>
            <a:off x="8669338" y="0"/>
            <a:ext cx="474662" cy="841375"/>
          </a:xfrm>
          <a:prstGeom prst="rect">
            <a:avLst/>
          </a:prstGeom>
          <a:blipFill dpi="0" rotWithShape="1">
            <a:blip r:embed="rId5"/>
            <a:srcRect/>
            <a:tile tx="0" ty="0" sx="100000" sy="100000" flip="none" algn="tl"/>
          </a:blipFill>
          <a:ln w="9525">
            <a:solidFill>
              <a:srgbClr val="C0C0C0"/>
            </a:solid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3182938" y="0"/>
            <a:ext cx="2982912" cy="239713"/>
          </a:xfrm>
        </p:spPr>
        <p:txBody>
          <a:bodyPr lIns="91396" tIns="45700" rIns="91396" bIns="45700" anchorCtr="1"/>
          <a:lstStyle/>
          <a:p>
            <a:pPr eaLnBrk="1" hangingPunct="1">
              <a:defRPr/>
            </a:pPr>
            <a:r>
              <a:rPr lang="el-GR" sz="800" smtClean="0">
                <a:solidFill>
                  <a:srgbClr val="FFC000"/>
                </a:solidFill>
                <a:effectLst>
                  <a:outerShdw blurRad="38100" dist="38100" dir="2700000" algn="tl">
                    <a:srgbClr val="C0C0C0"/>
                  </a:outerShdw>
                </a:effectLst>
              </a:rPr>
              <a:t>Οργανόγραμμα Περιφέρειας Δυτικής Μακεδονίας</a:t>
            </a:r>
            <a:endParaRPr lang="en-US" sz="800" smtClean="0">
              <a:solidFill>
                <a:srgbClr val="FFC000"/>
              </a:solidFill>
              <a:effectLst>
                <a:outerShdw blurRad="38100" dist="38100" dir="2700000" algn="tl">
                  <a:srgbClr val="C0C0C0"/>
                </a:outerShdw>
              </a:effectLst>
            </a:endParaRPr>
          </a:p>
        </p:txBody>
      </p:sp>
      <p:sp>
        <p:nvSpPr>
          <p:cNvPr id="373762" name="AutoShape 2"/>
          <p:cNvSpPr>
            <a:spLocks noChangeArrowheads="1"/>
          </p:cNvSpPr>
          <p:nvPr/>
        </p:nvSpPr>
        <p:spPr bwMode="auto">
          <a:xfrm>
            <a:off x="3954463" y="823913"/>
            <a:ext cx="1182687" cy="238125"/>
          </a:xfrm>
          <a:prstGeom prst="flowChartAlternateProcess">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a:gra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700" b="1">
                <a:solidFill>
                  <a:srgbClr val="000000"/>
                </a:solidFill>
                <a:latin typeface="Calibri" pitchFamily="34" charset="0"/>
              </a:rPr>
              <a:t>ΠΕΡΙΦΕΡΕΙΑΡΧΗΣ</a:t>
            </a:r>
            <a:endParaRPr lang="en-US" sz="700" b="1">
              <a:solidFill>
                <a:srgbClr val="000000"/>
              </a:solidFill>
              <a:latin typeface="Garamond" pitchFamily="18" charset="0"/>
            </a:endParaRPr>
          </a:p>
        </p:txBody>
      </p:sp>
      <p:grpSp>
        <p:nvGrpSpPr>
          <p:cNvPr id="97283" name="AutoShape 4"/>
          <p:cNvGrpSpPr>
            <a:grpSpLocks/>
          </p:cNvGrpSpPr>
          <p:nvPr/>
        </p:nvGrpSpPr>
        <p:grpSpPr bwMode="auto">
          <a:xfrm>
            <a:off x="5173663" y="996950"/>
            <a:ext cx="904875" cy="434975"/>
            <a:chOff x="4562" y="879"/>
            <a:chExt cx="799" cy="384"/>
          </a:xfrm>
        </p:grpSpPr>
        <p:pic>
          <p:nvPicPr>
            <p:cNvPr id="97749" name="AutoShape 4"/>
            <p:cNvPicPr>
              <a:picLocks noChangeArrowheads="1"/>
            </p:cNvPicPr>
            <p:nvPr/>
          </p:nvPicPr>
          <p:blipFill>
            <a:blip r:embed="rId2"/>
            <a:srcRect/>
            <a:stretch>
              <a:fillRect/>
            </a:stretch>
          </p:blipFill>
          <p:spPr bwMode="auto">
            <a:xfrm>
              <a:off x="4562" y="879"/>
              <a:ext cx="799" cy="384"/>
            </a:xfrm>
            <a:prstGeom prst="rect">
              <a:avLst/>
            </a:prstGeom>
            <a:noFill/>
            <a:ln w="9525">
              <a:noFill/>
              <a:miter lim="800000"/>
              <a:headEnd/>
              <a:tailEnd/>
            </a:ln>
          </p:spPr>
        </p:pic>
        <p:sp>
          <p:nvSpPr>
            <p:cNvPr id="97750" name="Text Box 6"/>
            <p:cNvSpPr txBox="1">
              <a:spLocks noChangeArrowheads="1"/>
            </p:cNvSpPr>
            <p:nvPr/>
          </p:nvSpPr>
          <p:spPr bwMode="auto">
            <a:xfrm>
              <a:off x="4635" y="951"/>
              <a:ext cx="654" cy="245"/>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ΕΚΤΕΛΕΣΤΙΚΟΣ ΓΡΑΜΜΑΤΕΑΣ</a:t>
              </a:r>
              <a:endParaRPr lang="en-US" sz="600" b="1">
                <a:solidFill>
                  <a:srgbClr val="000000"/>
                </a:solidFill>
                <a:latin typeface="Garamond" pitchFamily="18" charset="0"/>
              </a:endParaRPr>
            </a:p>
          </p:txBody>
        </p:sp>
      </p:grpSp>
      <p:sp>
        <p:nvSpPr>
          <p:cNvPr id="373766" name="AutoShape 6"/>
          <p:cNvSpPr>
            <a:spLocks noChangeArrowheads="1"/>
          </p:cNvSpPr>
          <p:nvPr/>
        </p:nvSpPr>
        <p:spPr bwMode="auto">
          <a:xfrm>
            <a:off x="817563" y="2195513"/>
            <a:ext cx="715962" cy="363537"/>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ΑΝΑΠΤΥΞΙΑΚΟΥ ΠΡΟΓΡΑΜΜΑΤΙΣΜΟΥ</a:t>
            </a:r>
            <a:br>
              <a:rPr lang="el-GR" sz="400" b="1">
                <a:solidFill>
                  <a:srgbClr val="000000"/>
                </a:solidFill>
                <a:latin typeface="Calibri" pitchFamily="34" charset="0"/>
              </a:rPr>
            </a:br>
            <a:r>
              <a:rPr lang="el-GR" sz="400" b="1">
                <a:solidFill>
                  <a:srgbClr val="000000"/>
                </a:solidFill>
                <a:latin typeface="Calibri" pitchFamily="34" charset="0"/>
              </a:rPr>
              <a:t/>
            </a:r>
            <a:br>
              <a:rPr lang="el-GR" sz="400" b="1">
                <a:solidFill>
                  <a:srgbClr val="000000"/>
                </a:solidFill>
                <a:latin typeface="Calibri" pitchFamily="34" charset="0"/>
              </a:rPr>
            </a:br>
            <a:endParaRPr lang="en-US" sz="400" b="1">
              <a:solidFill>
                <a:srgbClr val="000000"/>
              </a:solidFill>
              <a:latin typeface="Garamond" pitchFamily="18" charset="0"/>
            </a:endParaRPr>
          </a:p>
        </p:txBody>
      </p:sp>
      <p:grpSp>
        <p:nvGrpSpPr>
          <p:cNvPr id="97285" name="AutoShape 17"/>
          <p:cNvGrpSpPr>
            <a:grpSpLocks/>
          </p:cNvGrpSpPr>
          <p:nvPr/>
        </p:nvGrpSpPr>
        <p:grpSpPr bwMode="auto">
          <a:xfrm>
            <a:off x="6919913" y="122238"/>
            <a:ext cx="857250" cy="382587"/>
            <a:chOff x="6102" y="108"/>
            <a:chExt cx="756" cy="337"/>
          </a:xfrm>
        </p:grpSpPr>
        <p:pic>
          <p:nvPicPr>
            <p:cNvPr id="97747" name="AutoShape 17"/>
            <p:cNvPicPr>
              <a:picLocks noChangeArrowheads="1"/>
            </p:cNvPicPr>
            <p:nvPr/>
          </p:nvPicPr>
          <p:blipFill>
            <a:blip r:embed="rId3"/>
            <a:srcRect/>
            <a:stretch>
              <a:fillRect/>
            </a:stretch>
          </p:blipFill>
          <p:spPr bwMode="auto">
            <a:xfrm>
              <a:off x="6102" y="108"/>
              <a:ext cx="756" cy="337"/>
            </a:xfrm>
            <a:prstGeom prst="rect">
              <a:avLst/>
            </a:prstGeom>
            <a:noFill/>
            <a:ln w="9525">
              <a:noFill/>
              <a:miter lim="800000"/>
              <a:headEnd/>
              <a:tailEnd/>
            </a:ln>
          </p:spPr>
        </p:pic>
        <p:sp>
          <p:nvSpPr>
            <p:cNvPr id="97748" name="Text Box 10"/>
            <p:cNvSpPr txBox="1">
              <a:spLocks noChangeArrowheads="1"/>
            </p:cNvSpPr>
            <p:nvPr/>
          </p:nvSpPr>
          <p:spPr bwMode="auto">
            <a:xfrm>
              <a:off x="6175" y="177"/>
              <a:ext cx="613" cy="205"/>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Νομική Υπηρεσία</a:t>
              </a:r>
              <a:endParaRPr lang="en-US" sz="600" b="1">
                <a:solidFill>
                  <a:srgbClr val="000000"/>
                </a:solidFill>
                <a:latin typeface="Garamond" pitchFamily="18" charset="0"/>
              </a:endParaRPr>
            </a:p>
          </p:txBody>
        </p:sp>
      </p:grpSp>
      <p:grpSp>
        <p:nvGrpSpPr>
          <p:cNvPr id="97286" name="AutoShape 18"/>
          <p:cNvGrpSpPr>
            <a:grpSpLocks/>
          </p:cNvGrpSpPr>
          <p:nvPr/>
        </p:nvGrpSpPr>
        <p:grpSpPr bwMode="auto">
          <a:xfrm>
            <a:off x="6157913" y="34925"/>
            <a:ext cx="852487" cy="527050"/>
            <a:chOff x="5430" y="31"/>
            <a:chExt cx="752" cy="464"/>
          </a:xfrm>
        </p:grpSpPr>
        <p:pic>
          <p:nvPicPr>
            <p:cNvPr id="97745" name="AutoShape 18"/>
            <p:cNvPicPr>
              <a:picLocks noChangeArrowheads="1"/>
            </p:cNvPicPr>
            <p:nvPr/>
          </p:nvPicPr>
          <p:blipFill>
            <a:blip r:embed="rId4"/>
            <a:srcRect/>
            <a:stretch>
              <a:fillRect/>
            </a:stretch>
          </p:blipFill>
          <p:spPr bwMode="auto">
            <a:xfrm>
              <a:off x="5430" y="31"/>
              <a:ext cx="752" cy="464"/>
            </a:xfrm>
            <a:prstGeom prst="rect">
              <a:avLst/>
            </a:prstGeom>
            <a:noFill/>
            <a:ln w="9525">
              <a:noFill/>
              <a:miter lim="800000"/>
              <a:headEnd/>
              <a:tailEnd/>
            </a:ln>
          </p:spPr>
        </p:pic>
        <p:sp>
          <p:nvSpPr>
            <p:cNvPr id="97746" name="Text Box 13"/>
            <p:cNvSpPr txBox="1">
              <a:spLocks noChangeArrowheads="1"/>
            </p:cNvSpPr>
            <p:nvPr/>
          </p:nvSpPr>
          <p:spPr bwMode="auto">
            <a:xfrm>
              <a:off x="5507" y="106"/>
              <a:ext cx="601" cy="319"/>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Αυτοτελές Τμήμα Εσωτερικού Ελέγχου</a:t>
              </a:r>
            </a:p>
            <a:p>
              <a:pPr defTabSz="652463"/>
              <a:endParaRPr lang="en-US" sz="600" b="1">
                <a:solidFill>
                  <a:srgbClr val="000000"/>
                </a:solidFill>
                <a:latin typeface="Garamond" pitchFamily="18" charset="0"/>
              </a:endParaRPr>
            </a:p>
          </p:txBody>
        </p:sp>
      </p:grpSp>
      <p:grpSp>
        <p:nvGrpSpPr>
          <p:cNvPr id="97287" name="AutoShape 3"/>
          <p:cNvGrpSpPr>
            <a:grpSpLocks/>
          </p:cNvGrpSpPr>
          <p:nvPr/>
        </p:nvGrpSpPr>
        <p:grpSpPr bwMode="auto">
          <a:xfrm>
            <a:off x="1663700" y="1549400"/>
            <a:ext cx="1693863" cy="504825"/>
            <a:chOff x="1467" y="1367"/>
            <a:chExt cx="1494" cy="445"/>
          </a:xfrm>
        </p:grpSpPr>
        <p:pic>
          <p:nvPicPr>
            <p:cNvPr id="97743" name="AutoShape 3"/>
            <p:cNvPicPr>
              <a:picLocks noChangeArrowheads="1"/>
            </p:cNvPicPr>
            <p:nvPr/>
          </p:nvPicPr>
          <p:blipFill>
            <a:blip r:embed="rId5"/>
            <a:srcRect/>
            <a:stretch>
              <a:fillRect/>
            </a:stretch>
          </p:blipFill>
          <p:spPr bwMode="auto">
            <a:xfrm>
              <a:off x="1467" y="1367"/>
              <a:ext cx="1494" cy="445"/>
            </a:xfrm>
            <a:prstGeom prst="rect">
              <a:avLst/>
            </a:prstGeom>
            <a:noFill/>
            <a:ln w="9525">
              <a:noFill/>
              <a:miter lim="800000"/>
              <a:headEnd/>
              <a:tailEnd/>
            </a:ln>
          </p:spPr>
        </p:pic>
        <p:sp>
          <p:nvSpPr>
            <p:cNvPr id="97744" name="Text Box 16"/>
            <p:cNvSpPr txBox="1">
              <a:spLocks noChangeArrowheads="1"/>
            </p:cNvSpPr>
            <p:nvPr/>
          </p:nvSpPr>
          <p:spPr bwMode="auto">
            <a:xfrm>
              <a:off x="1553" y="1441"/>
              <a:ext cx="1327" cy="300"/>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ΓΕΝΙΚΗ Δ/ΝΣΗ</a:t>
              </a:r>
              <a:br>
                <a:rPr lang="el-GR" sz="600" b="1">
                  <a:solidFill>
                    <a:srgbClr val="000000"/>
                  </a:solidFill>
                  <a:latin typeface="Calibri" pitchFamily="34" charset="0"/>
                </a:rPr>
              </a:br>
              <a:r>
                <a:rPr lang="el-GR" sz="600" b="1">
                  <a:solidFill>
                    <a:srgbClr val="000000"/>
                  </a:solidFill>
                  <a:latin typeface="Calibri" pitchFamily="34" charset="0"/>
                </a:rPr>
                <a:t>ΕΣΩΤΕΡΙΚΗΣ ΛΕΙΤΟΥΡΓΙΑΣ</a:t>
              </a:r>
              <a:endParaRPr lang="en-US" sz="600" b="1">
                <a:solidFill>
                  <a:srgbClr val="000000"/>
                </a:solidFill>
                <a:latin typeface="Calibri" pitchFamily="34" charset="0"/>
              </a:endParaRPr>
            </a:p>
          </p:txBody>
        </p:sp>
      </p:grpSp>
      <p:grpSp>
        <p:nvGrpSpPr>
          <p:cNvPr id="97288" name="AutoShape 3"/>
          <p:cNvGrpSpPr>
            <a:grpSpLocks/>
          </p:cNvGrpSpPr>
          <p:nvPr/>
        </p:nvGrpSpPr>
        <p:grpSpPr bwMode="auto">
          <a:xfrm>
            <a:off x="5011738" y="1558925"/>
            <a:ext cx="1427162" cy="500063"/>
            <a:chOff x="4420" y="1375"/>
            <a:chExt cx="1259" cy="441"/>
          </a:xfrm>
        </p:grpSpPr>
        <p:pic>
          <p:nvPicPr>
            <p:cNvPr id="97741" name="AutoShape 3"/>
            <p:cNvPicPr>
              <a:picLocks noChangeArrowheads="1"/>
            </p:cNvPicPr>
            <p:nvPr/>
          </p:nvPicPr>
          <p:blipFill>
            <a:blip r:embed="rId6"/>
            <a:srcRect/>
            <a:stretch>
              <a:fillRect/>
            </a:stretch>
          </p:blipFill>
          <p:spPr bwMode="auto">
            <a:xfrm>
              <a:off x="4420" y="1375"/>
              <a:ext cx="1259" cy="441"/>
            </a:xfrm>
            <a:prstGeom prst="rect">
              <a:avLst/>
            </a:prstGeom>
            <a:noFill/>
            <a:ln w="9525">
              <a:noFill/>
              <a:miter lim="800000"/>
              <a:headEnd/>
              <a:tailEnd/>
            </a:ln>
          </p:spPr>
        </p:pic>
        <p:sp>
          <p:nvSpPr>
            <p:cNvPr id="97742" name="Text Box 19"/>
            <p:cNvSpPr txBox="1">
              <a:spLocks noChangeArrowheads="1"/>
            </p:cNvSpPr>
            <p:nvPr/>
          </p:nvSpPr>
          <p:spPr bwMode="auto">
            <a:xfrm>
              <a:off x="4502" y="1449"/>
              <a:ext cx="1102" cy="297"/>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ΓΕΝΙΚΗ Δ/ΝΣΗ</a:t>
              </a:r>
              <a:br>
                <a:rPr lang="el-GR" sz="600" b="1">
                  <a:solidFill>
                    <a:srgbClr val="000000"/>
                  </a:solidFill>
                  <a:latin typeface="Calibri" pitchFamily="34" charset="0"/>
                </a:rPr>
              </a:br>
              <a:r>
                <a:rPr lang="el-GR" sz="600" b="1">
                  <a:solidFill>
                    <a:srgbClr val="000000"/>
                  </a:solidFill>
                  <a:latin typeface="Calibri" pitchFamily="34" charset="0"/>
                </a:rPr>
                <a:t>ΑΝΑΠΤΥΞΗΣ</a:t>
              </a:r>
              <a:endParaRPr lang="en-US" sz="600" b="1">
                <a:solidFill>
                  <a:srgbClr val="000000"/>
                </a:solidFill>
                <a:latin typeface="Garamond" pitchFamily="18" charset="0"/>
              </a:endParaRPr>
            </a:p>
          </p:txBody>
        </p:sp>
      </p:grpSp>
      <p:grpSp>
        <p:nvGrpSpPr>
          <p:cNvPr id="97289" name="AutoShape 3"/>
          <p:cNvGrpSpPr>
            <a:grpSpLocks/>
          </p:cNvGrpSpPr>
          <p:nvPr/>
        </p:nvGrpSpPr>
        <p:grpSpPr bwMode="auto">
          <a:xfrm>
            <a:off x="6348413" y="1558925"/>
            <a:ext cx="1328737" cy="500063"/>
            <a:chOff x="5599" y="1375"/>
            <a:chExt cx="1171" cy="441"/>
          </a:xfrm>
        </p:grpSpPr>
        <p:pic>
          <p:nvPicPr>
            <p:cNvPr id="97739" name="AutoShape 3"/>
            <p:cNvPicPr>
              <a:picLocks noChangeArrowheads="1"/>
            </p:cNvPicPr>
            <p:nvPr/>
          </p:nvPicPr>
          <p:blipFill>
            <a:blip r:embed="rId7"/>
            <a:srcRect/>
            <a:stretch>
              <a:fillRect/>
            </a:stretch>
          </p:blipFill>
          <p:spPr bwMode="auto">
            <a:xfrm>
              <a:off x="5599" y="1375"/>
              <a:ext cx="1171" cy="441"/>
            </a:xfrm>
            <a:prstGeom prst="rect">
              <a:avLst/>
            </a:prstGeom>
            <a:noFill/>
            <a:ln w="9525">
              <a:noFill/>
              <a:miter lim="800000"/>
              <a:headEnd/>
              <a:tailEnd/>
            </a:ln>
          </p:spPr>
        </p:pic>
        <p:sp>
          <p:nvSpPr>
            <p:cNvPr id="97740" name="Text Box 22"/>
            <p:cNvSpPr txBox="1">
              <a:spLocks noChangeArrowheads="1"/>
            </p:cNvSpPr>
            <p:nvPr/>
          </p:nvSpPr>
          <p:spPr bwMode="auto">
            <a:xfrm>
              <a:off x="5680" y="1449"/>
              <a:ext cx="1011" cy="297"/>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ΓΕΝΙΚΗ Δ/ΝΣΗ</a:t>
              </a:r>
              <a:br>
                <a:rPr lang="el-GR" sz="600" b="1">
                  <a:solidFill>
                    <a:srgbClr val="000000"/>
                  </a:solidFill>
                  <a:latin typeface="Calibri" pitchFamily="34" charset="0"/>
                </a:rPr>
              </a:br>
              <a:r>
                <a:rPr lang="el-GR" sz="600" b="1">
                  <a:solidFill>
                    <a:srgbClr val="000000"/>
                  </a:solidFill>
                  <a:latin typeface="Calibri" pitchFamily="34" charset="0"/>
                </a:rPr>
                <a:t>ΜΕΤΑΦΟΡΩΝ &amp; ΕΠΙΚΟΙΝΩΝΙΩΝ</a:t>
              </a:r>
              <a:endParaRPr lang="en-US" sz="800" b="1">
                <a:solidFill>
                  <a:srgbClr val="000000"/>
                </a:solidFill>
                <a:latin typeface="Garamond" pitchFamily="18" charset="0"/>
              </a:endParaRPr>
            </a:p>
          </p:txBody>
        </p:sp>
      </p:grpSp>
      <p:grpSp>
        <p:nvGrpSpPr>
          <p:cNvPr id="97290" name="AutoShape 3"/>
          <p:cNvGrpSpPr>
            <a:grpSpLocks/>
          </p:cNvGrpSpPr>
          <p:nvPr/>
        </p:nvGrpSpPr>
        <p:grpSpPr bwMode="auto">
          <a:xfrm>
            <a:off x="7634288" y="1563688"/>
            <a:ext cx="1487487" cy="500062"/>
            <a:chOff x="6732" y="1379"/>
            <a:chExt cx="1313" cy="441"/>
          </a:xfrm>
        </p:grpSpPr>
        <p:pic>
          <p:nvPicPr>
            <p:cNvPr id="97737" name="AutoShape 3"/>
            <p:cNvPicPr>
              <a:picLocks noChangeArrowheads="1"/>
            </p:cNvPicPr>
            <p:nvPr/>
          </p:nvPicPr>
          <p:blipFill>
            <a:blip r:embed="rId8"/>
            <a:srcRect/>
            <a:stretch>
              <a:fillRect/>
            </a:stretch>
          </p:blipFill>
          <p:spPr bwMode="auto">
            <a:xfrm>
              <a:off x="6732" y="1379"/>
              <a:ext cx="1313" cy="441"/>
            </a:xfrm>
            <a:prstGeom prst="rect">
              <a:avLst/>
            </a:prstGeom>
            <a:noFill/>
            <a:ln w="9525">
              <a:noFill/>
              <a:miter lim="800000"/>
              <a:headEnd/>
              <a:tailEnd/>
            </a:ln>
          </p:spPr>
        </p:pic>
        <p:sp>
          <p:nvSpPr>
            <p:cNvPr id="97738" name="Text Box 25"/>
            <p:cNvSpPr txBox="1">
              <a:spLocks noChangeArrowheads="1"/>
            </p:cNvSpPr>
            <p:nvPr/>
          </p:nvSpPr>
          <p:spPr bwMode="auto">
            <a:xfrm>
              <a:off x="6815" y="1452"/>
              <a:ext cx="1147" cy="297"/>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ΓΕΝΙΚΗ Δ/ΝΣΗ</a:t>
              </a:r>
              <a:br>
                <a:rPr lang="el-GR" sz="600" b="1">
                  <a:solidFill>
                    <a:srgbClr val="000000"/>
                  </a:solidFill>
                  <a:latin typeface="Calibri" pitchFamily="34" charset="0"/>
                </a:rPr>
              </a:br>
              <a:r>
                <a:rPr lang="el-GR" sz="600" b="1">
                  <a:solidFill>
                    <a:srgbClr val="000000"/>
                  </a:solidFill>
                </a:rPr>
                <a:t> ΔΗΜΟΣΙΑΣ </a:t>
              </a:r>
              <a:r>
                <a:rPr lang="el-GR" sz="600" b="1">
                  <a:solidFill>
                    <a:srgbClr val="000000"/>
                  </a:solidFill>
                  <a:latin typeface="Calibri" pitchFamily="34" charset="0"/>
                </a:rPr>
                <a:t>ΥΓΕΙΑΣ &amp; ΚΟΙΝΩΝΙΚΗΣ ΜΕΡΙΜΝΑΣ</a:t>
              </a:r>
              <a:endParaRPr lang="en-US" sz="800" b="1">
                <a:solidFill>
                  <a:srgbClr val="000000"/>
                </a:solidFill>
                <a:latin typeface="Garamond" pitchFamily="18" charset="0"/>
              </a:endParaRPr>
            </a:p>
          </p:txBody>
        </p:sp>
      </p:grpSp>
      <p:sp>
        <p:nvSpPr>
          <p:cNvPr id="155" name="AutoShape 6"/>
          <p:cNvSpPr>
            <a:spLocks noChangeArrowheads="1"/>
          </p:cNvSpPr>
          <p:nvPr/>
        </p:nvSpPr>
        <p:spPr bwMode="auto">
          <a:xfrm>
            <a:off x="2716213" y="3686175"/>
            <a:ext cx="617537" cy="269875"/>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ΟΙΚΟΝΟΜΙΚΟΥ</a:t>
            </a:r>
            <a:br>
              <a:rPr lang="el-GR" sz="400" b="1">
                <a:solidFill>
                  <a:srgbClr val="000000"/>
                </a:solidFill>
                <a:latin typeface="Calibri" pitchFamily="34" charset="0"/>
              </a:rPr>
            </a:br>
            <a:r>
              <a:rPr lang="el-GR" sz="400" b="1">
                <a:solidFill>
                  <a:srgbClr val="000000"/>
                </a:solidFill>
                <a:latin typeface="Calibri" pitchFamily="34" charset="0"/>
              </a:rPr>
              <a:t/>
            </a:r>
            <a:br>
              <a:rPr lang="el-GR" sz="400" b="1">
                <a:solidFill>
                  <a:srgbClr val="000000"/>
                </a:solidFill>
                <a:latin typeface="Calibri" pitchFamily="34" charset="0"/>
              </a:rPr>
            </a:br>
            <a:endParaRPr lang="en-US" sz="400" b="1">
              <a:solidFill>
                <a:srgbClr val="000000"/>
              </a:solidFill>
              <a:latin typeface="Garamond" pitchFamily="18" charset="0"/>
            </a:endParaRPr>
          </a:p>
        </p:txBody>
      </p:sp>
      <p:sp>
        <p:nvSpPr>
          <p:cNvPr id="156" name="AutoShape 6"/>
          <p:cNvSpPr>
            <a:spLocks noChangeArrowheads="1"/>
          </p:cNvSpPr>
          <p:nvPr/>
        </p:nvSpPr>
        <p:spPr bwMode="auto">
          <a:xfrm>
            <a:off x="3443288" y="2062163"/>
            <a:ext cx="587375" cy="233362"/>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ΑΓΡΟΤΙΚΗΣ</a:t>
            </a:r>
            <a:br>
              <a:rPr lang="el-GR" sz="400" b="1">
                <a:solidFill>
                  <a:srgbClr val="000000"/>
                </a:solidFill>
                <a:latin typeface="Calibri" pitchFamily="34" charset="0"/>
              </a:rPr>
            </a:br>
            <a:r>
              <a:rPr lang="el-GR" sz="400" b="1">
                <a:solidFill>
                  <a:srgbClr val="000000"/>
                </a:solidFill>
                <a:latin typeface="Calibri" pitchFamily="34" charset="0"/>
              </a:rPr>
              <a:t>ΟΙΚΟΝΟΜΙΑΣ</a:t>
            </a:r>
            <a:endParaRPr lang="en-US" sz="400" b="1">
              <a:solidFill>
                <a:srgbClr val="000000"/>
              </a:solidFill>
              <a:latin typeface="Garamond" pitchFamily="18" charset="0"/>
            </a:endParaRPr>
          </a:p>
        </p:txBody>
      </p:sp>
      <p:sp>
        <p:nvSpPr>
          <p:cNvPr id="165" name="AutoShape 6"/>
          <p:cNvSpPr>
            <a:spLocks noChangeArrowheads="1"/>
          </p:cNvSpPr>
          <p:nvPr/>
        </p:nvSpPr>
        <p:spPr bwMode="auto">
          <a:xfrm>
            <a:off x="5800725" y="2078038"/>
            <a:ext cx="550863" cy="476250"/>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ΔΙΑ ΒΙΟΥ ΜΑΘΗΣΗΣ, ΑΠΑΣΧΟΛΗΣΗΣ, ΕΜΠΟΡΙΟΥ &amp; ΤΟΥΡΙΣΜΟΥ</a:t>
            </a:r>
            <a:endParaRPr lang="en-US" sz="400" b="1">
              <a:solidFill>
                <a:srgbClr val="000000"/>
              </a:solidFill>
              <a:latin typeface="Garamond" pitchFamily="18" charset="0"/>
            </a:endParaRPr>
          </a:p>
        </p:txBody>
      </p:sp>
      <p:sp>
        <p:nvSpPr>
          <p:cNvPr id="169" name="AutoShape 6"/>
          <p:cNvSpPr>
            <a:spLocks noChangeArrowheads="1"/>
          </p:cNvSpPr>
          <p:nvPr/>
        </p:nvSpPr>
        <p:spPr bwMode="auto">
          <a:xfrm>
            <a:off x="6423025" y="2078038"/>
            <a:ext cx="565150" cy="411162"/>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ΜΕΤΑΦΟΡΩΝ &amp; ΕΠΙΚΟΙΝΩΝΙΩΝ Π.Ε. ΓΡΕΒΕΝΩΝ</a:t>
            </a:r>
            <a:endParaRPr lang="en-US" sz="400" b="1">
              <a:solidFill>
                <a:srgbClr val="000000"/>
              </a:solidFill>
              <a:latin typeface="Garamond" pitchFamily="18" charset="0"/>
            </a:endParaRPr>
          </a:p>
        </p:txBody>
      </p:sp>
      <p:sp>
        <p:nvSpPr>
          <p:cNvPr id="170" name="AutoShape 6"/>
          <p:cNvSpPr>
            <a:spLocks noChangeArrowheads="1"/>
          </p:cNvSpPr>
          <p:nvPr/>
        </p:nvSpPr>
        <p:spPr bwMode="auto">
          <a:xfrm>
            <a:off x="7091363" y="2078038"/>
            <a:ext cx="566737" cy="411162"/>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ΜΕΤΑΦΟΡΩΝ &amp; ΕΠΙΚΟΙΝΩΝΙΩΝ Π.Ε. ΚΑΣΤΟΡΙΑΣ</a:t>
            </a:r>
            <a:endParaRPr lang="en-US" sz="400" b="1">
              <a:solidFill>
                <a:srgbClr val="000000"/>
              </a:solidFill>
              <a:latin typeface="Garamond" pitchFamily="18" charset="0"/>
            </a:endParaRPr>
          </a:p>
        </p:txBody>
      </p:sp>
      <p:sp>
        <p:nvSpPr>
          <p:cNvPr id="181" name="AutoShape 6"/>
          <p:cNvSpPr>
            <a:spLocks noChangeArrowheads="1"/>
          </p:cNvSpPr>
          <p:nvPr/>
        </p:nvSpPr>
        <p:spPr bwMode="auto">
          <a:xfrm>
            <a:off x="7708900" y="2071688"/>
            <a:ext cx="587375" cy="268287"/>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ΔΗΜΟΣΙΑΣ ΥΓΕΙΑΣ</a:t>
            </a:r>
            <a:endParaRPr lang="en-US" sz="400" b="1">
              <a:solidFill>
                <a:srgbClr val="000000"/>
              </a:solidFill>
              <a:latin typeface="Garamond" pitchFamily="18" charset="0"/>
            </a:endParaRPr>
          </a:p>
        </p:txBody>
      </p:sp>
      <p:sp>
        <p:nvSpPr>
          <p:cNvPr id="183" name="AutoShape 6"/>
          <p:cNvSpPr>
            <a:spLocks noChangeArrowheads="1"/>
          </p:cNvSpPr>
          <p:nvPr/>
        </p:nvSpPr>
        <p:spPr bwMode="auto">
          <a:xfrm>
            <a:off x="8480425" y="2044700"/>
            <a:ext cx="617538" cy="327025"/>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ΚΟΙΝΩΝΙΚΗΣ ΜΕΡΙΜΝΑΣ</a:t>
            </a:r>
            <a:endParaRPr lang="en-US" sz="400" b="1">
              <a:solidFill>
                <a:srgbClr val="000000"/>
              </a:solidFill>
              <a:latin typeface="Garamond" pitchFamily="18" charset="0"/>
            </a:endParaRPr>
          </a:p>
        </p:txBody>
      </p:sp>
      <p:sp>
        <p:nvSpPr>
          <p:cNvPr id="184" name="AutoShape 6"/>
          <p:cNvSpPr>
            <a:spLocks noChangeArrowheads="1"/>
          </p:cNvSpPr>
          <p:nvPr/>
        </p:nvSpPr>
        <p:spPr bwMode="auto">
          <a:xfrm>
            <a:off x="7702550" y="3638550"/>
            <a:ext cx="617538" cy="41116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ΔΗΜΟΣΙΑΣ ΥΓΕΙΑΣ &amp; ΚΟΙΝΩΝΙΚΗΣ ΜΕΡΙΜΝΑΣ Π.Ε. ΚΑΣΤΟΡΙΑΣ</a:t>
            </a:r>
            <a:endParaRPr lang="en-US" sz="400" b="1">
              <a:solidFill>
                <a:srgbClr val="000000"/>
              </a:solidFill>
              <a:latin typeface="Garamond" pitchFamily="18" charset="0"/>
            </a:endParaRPr>
          </a:p>
        </p:txBody>
      </p:sp>
      <p:grpSp>
        <p:nvGrpSpPr>
          <p:cNvPr id="97299" name="AutoShape 3"/>
          <p:cNvGrpSpPr>
            <a:grpSpLocks/>
          </p:cNvGrpSpPr>
          <p:nvPr/>
        </p:nvGrpSpPr>
        <p:grpSpPr bwMode="auto">
          <a:xfrm>
            <a:off x="5986463" y="896938"/>
            <a:ext cx="1123950" cy="322262"/>
            <a:chOff x="5280" y="791"/>
            <a:chExt cx="991" cy="284"/>
          </a:xfrm>
        </p:grpSpPr>
        <p:pic>
          <p:nvPicPr>
            <p:cNvPr id="97735" name="AutoShape 3"/>
            <p:cNvPicPr>
              <a:picLocks noChangeArrowheads="1"/>
            </p:cNvPicPr>
            <p:nvPr/>
          </p:nvPicPr>
          <p:blipFill>
            <a:blip r:embed="rId9"/>
            <a:srcRect/>
            <a:stretch>
              <a:fillRect/>
            </a:stretch>
          </p:blipFill>
          <p:spPr bwMode="auto">
            <a:xfrm>
              <a:off x="5280" y="791"/>
              <a:ext cx="991" cy="284"/>
            </a:xfrm>
            <a:prstGeom prst="rect">
              <a:avLst/>
            </a:prstGeom>
            <a:noFill/>
            <a:ln w="9525">
              <a:noFill/>
              <a:miter lim="800000"/>
              <a:headEnd/>
              <a:tailEnd/>
            </a:ln>
          </p:spPr>
        </p:pic>
        <p:sp>
          <p:nvSpPr>
            <p:cNvPr id="97736" name="Text Box 36"/>
            <p:cNvSpPr txBox="1">
              <a:spLocks noChangeArrowheads="1"/>
            </p:cNvSpPr>
            <p:nvPr/>
          </p:nvSpPr>
          <p:spPr bwMode="auto">
            <a:xfrm>
              <a:off x="5356" y="855"/>
              <a:ext cx="844" cy="158"/>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ΑΝΤ/ΡΧΗΣ Π.Ε. ΦΛΩΡΙΝΑΣ</a:t>
              </a:r>
              <a:endParaRPr lang="en-US" sz="600" b="1">
                <a:solidFill>
                  <a:srgbClr val="000000"/>
                </a:solidFill>
                <a:latin typeface="Garamond" pitchFamily="18" charset="0"/>
              </a:endParaRPr>
            </a:p>
          </p:txBody>
        </p:sp>
      </p:grpSp>
      <p:sp>
        <p:nvSpPr>
          <p:cNvPr id="271" name="AutoShape 6"/>
          <p:cNvSpPr>
            <a:spLocks noChangeArrowheads="1"/>
          </p:cNvSpPr>
          <p:nvPr/>
        </p:nvSpPr>
        <p:spPr bwMode="auto">
          <a:xfrm>
            <a:off x="2720975" y="2092325"/>
            <a:ext cx="614363" cy="371475"/>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ΔΙΑΦΑΝΕΙΑΣ &amp; ΗΛΕΚΤΡΟΝΙΚΗΣ ΔΙΑΚΥΒΕΡΝΗΣΗΣ</a:t>
            </a:r>
            <a:br>
              <a:rPr lang="el-GR" sz="400" b="1">
                <a:solidFill>
                  <a:srgbClr val="000000"/>
                </a:solidFill>
                <a:latin typeface="Calibri" pitchFamily="34" charset="0"/>
              </a:rPr>
            </a:br>
            <a:r>
              <a:rPr lang="el-GR" sz="400" b="1">
                <a:solidFill>
                  <a:srgbClr val="000000"/>
                </a:solidFill>
                <a:latin typeface="Calibri" pitchFamily="34" charset="0"/>
              </a:rPr>
              <a:t/>
            </a:r>
            <a:br>
              <a:rPr lang="el-GR" sz="400" b="1">
                <a:solidFill>
                  <a:srgbClr val="000000"/>
                </a:solidFill>
                <a:latin typeface="Calibri" pitchFamily="34" charset="0"/>
              </a:rPr>
            </a:br>
            <a:endParaRPr lang="en-US" sz="400" b="1">
              <a:solidFill>
                <a:srgbClr val="000000"/>
              </a:solidFill>
              <a:latin typeface="Garamond" pitchFamily="18" charset="0"/>
            </a:endParaRPr>
          </a:p>
        </p:txBody>
      </p:sp>
      <p:sp>
        <p:nvSpPr>
          <p:cNvPr id="273" name="AutoShape 6"/>
          <p:cNvSpPr>
            <a:spLocks noChangeArrowheads="1"/>
          </p:cNvSpPr>
          <p:nvPr/>
        </p:nvSpPr>
        <p:spPr bwMode="auto">
          <a:xfrm>
            <a:off x="1785938" y="2092325"/>
            <a:ext cx="617537" cy="312738"/>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ΕΞΥΠΗΡΕΤΗΣΗΣ</a:t>
            </a:r>
            <a:br>
              <a:rPr lang="el-GR" sz="400" b="1">
                <a:solidFill>
                  <a:srgbClr val="000000"/>
                </a:solidFill>
                <a:latin typeface="Calibri" pitchFamily="34" charset="0"/>
              </a:rPr>
            </a:br>
            <a:r>
              <a:rPr lang="el-GR" sz="400" b="1">
                <a:solidFill>
                  <a:srgbClr val="000000"/>
                </a:solidFill>
                <a:latin typeface="Calibri" pitchFamily="34" charset="0"/>
              </a:rPr>
              <a:t>ΤΟΥ ΠΟΛΙΤΗ</a:t>
            </a:r>
            <a:br>
              <a:rPr lang="el-GR" sz="400" b="1">
                <a:solidFill>
                  <a:srgbClr val="000000"/>
                </a:solidFill>
                <a:latin typeface="Calibri" pitchFamily="34" charset="0"/>
              </a:rPr>
            </a:br>
            <a:r>
              <a:rPr lang="el-GR" sz="400" b="1">
                <a:solidFill>
                  <a:srgbClr val="000000"/>
                </a:solidFill>
                <a:latin typeface="Calibri" pitchFamily="34" charset="0"/>
              </a:rPr>
              <a:t/>
            </a:r>
            <a:br>
              <a:rPr lang="el-GR" sz="400" b="1">
                <a:solidFill>
                  <a:srgbClr val="000000"/>
                </a:solidFill>
                <a:latin typeface="Calibri" pitchFamily="34" charset="0"/>
              </a:rPr>
            </a:br>
            <a:endParaRPr lang="en-US" sz="400" b="1">
              <a:solidFill>
                <a:srgbClr val="000000"/>
              </a:solidFill>
              <a:latin typeface="Garamond" pitchFamily="18" charset="0"/>
            </a:endParaRPr>
          </a:p>
        </p:txBody>
      </p:sp>
      <p:grpSp>
        <p:nvGrpSpPr>
          <p:cNvPr id="97302" name="AutoShape 3"/>
          <p:cNvGrpSpPr>
            <a:grpSpLocks/>
          </p:cNvGrpSpPr>
          <p:nvPr/>
        </p:nvGrpSpPr>
        <p:grpSpPr bwMode="auto">
          <a:xfrm>
            <a:off x="1001713" y="809625"/>
            <a:ext cx="1119187" cy="314325"/>
            <a:chOff x="883" y="714"/>
            <a:chExt cx="987" cy="277"/>
          </a:xfrm>
        </p:grpSpPr>
        <p:pic>
          <p:nvPicPr>
            <p:cNvPr id="97733" name="AutoShape 3"/>
            <p:cNvPicPr>
              <a:picLocks noChangeArrowheads="1"/>
            </p:cNvPicPr>
            <p:nvPr/>
          </p:nvPicPr>
          <p:blipFill>
            <a:blip r:embed="rId10"/>
            <a:srcRect/>
            <a:stretch>
              <a:fillRect/>
            </a:stretch>
          </p:blipFill>
          <p:spPr bwMode="auto">
            <a:xfrm>
              <a:off x="883" y="714"/>
              <a:ext cx="987" cy="277"/>
            </a:xfrm>
            <a:prstGeom prst="rect">
              <a:avLst/>
            </a:prstGeom>
            <a:noFill/>
            <a:ln w="9525">
              <a:noFill/>
              <a:miter lim="800000"/>
              <a:headEnd/>
              <a:tailEnd/>
            </a:ln>
          </p:spPr>
        </p:pic>
        <p:sp>
          <p:nvSpPr>
            <p:cNvPr id="97734" name="Text Box 41"/>
            <p:cNvSpPr txBox="1">
              <a:spLocks noChangeArrowheads="1"/>
            </p:cNvSpPr>
            <p:nvPr/>
          </p:nvSpPr>
          <p:spPr bwMode="auto">
            <a:xfrm>
              <a:off x="956" y="780"/>
              <a:ext cx="845" cy="149"/>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ΑΝΤ/ΡΧΗΣ Π.Ε. ΚΑΣΤΟΡΙΑΣ</a:t>
              </a:r>
              <a:endParaRPr lang="en-US" sz="600" b="1">
                <a:solidFill>
                  <a:srgbClr val="000000"/>
                </a:solidFill>
                <a:latin typeface="Garamond" pitchFamily="18" charset="0"/>
              </a:endParaRPr>
            </a:p>
          </p:txBody>
        </p:sp>
      </p:grpSp>
      <p:grpSp>
        <p:nvGrpSpPr>
          <p:cNvPr id="97303" name="AutoShape 3"/>
          <p:cNvGrpSpPr>
            <a:grpSpLocks/>
          </p:cNvGrpSpPr>
          <p:nvPr/>
        </p:nvGrpSpPr>
        <p:grpSpPr bwMode="auto">
          <a:xfrm>
            <a:off x="-25400" y="804863"/>
            <a:ext cx="1119188" cy="319087"/>
            <a:chOff x="-23" y="710"/>
            <a:chExt cx="987" cy="281"/>
          </a:xfrm>
        </p:grpSpPr>
        <p:pic>
          <p:nvPicPr>
            <p:cNvPr id="97731" name="AutoShape 3"/>
            <p:cNvPicPr>
              <a:picLocks noChangeArrowheads="1"/>
            </p:cNvPicPr>
            <p:nvPr/>
          </p:nvPicPr>
          <p:blipFill>
            <a:blip r:embed="rId11"/>
            <a:srcRect/>
            <a:stretch>
              <a:fillRect/>
            </a:stretch>
          </p:blipFill>
          <p:spPr bwMode="auto">
            <a:xfrm>
              <a:off x="-23" y="710"/>
              <a:ext cx="987" cy="281"/>
            </a:xfrm>
            <a:prstGeom prst="rect">
              <a:avLst/>
            </a:prstGeom>
            <a:noFill/>
            <a:ln w="9525">
              <a:noFill/>
              <a:miter lim="800000"/>
              <a:headEnd/>
              <a:tailEnd/>
            </a:ln>
          </p:spPr>
        </p:pic>
        <p:sp>
          <p:nvSpPr>
            <p:cNvPr id="97732" name="Text Box 44"/>
            <p:cNvSpPr txBox="1">
              <a:spLocks noChangeArrowheads="1"/>
            </p:cNvSpPr>
            <p:nvPr/>
          </p:nvSpPr>
          <p:spPr bwMode="auto">
            <a:xfrm>
              <a:off x="49" y="776"/>
              <a:ext cx="845" cy="153"/>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ΑΝΤ/ΡΧΗΣ Π.Ε. ΓΡΕΒΕΝΩΝ</a:t>
              </a:r>
              <a:endParaRPr lang="en-US" sz="600" b="1">
                <a:solidFill>
                  <a:srgbClr val="000000"/>
                </a:solidFill>
                <a:latin typeface="Garamond" pitchFamily="18" charset="0"/>
              </a:endParaRPr>
            </a:p>
          </p:txBody>
        </p:sp>
      </p:grpSp>
      <p:grpSp>
        <p:nvGrpSpPr>
          <p:cNvPr id="97304" name="AutoShape 3"/>
          <p:cNvGrpSpPr>
            <a:grpSpLocks/>
          </p:cNvGrpSpPr>
          <p:nvPr/>
        </p:nvGrpSpPr>
        <p:grpSpPr bwMode="auto">
          <a:xfrm>
            <a:off x="-22225" y="122238"/>
            <a:ext cx="1123950" cy="292100"/>
            <a:chOff x="-19" y="108"/>
            <a:chExt cx="991" cy="257"/>
          </a:xfrm>
        </p:grpSpPr>
        <p:pic>
          <p:nvPicPr>
            <p:cNvPr id="97729" name="AutoShape 3"/>
            <p:cNvPicPr>
              <a:picLocks noChangeArrowheads="1"/>
            </p:cNvPicPr>
            <p:nvPr/>
          </p:nvPicPr>
          <p:blipFill>
            <a:blip r:embed="rId12"/>
            <a:srcRect/>
            <a:stretch>
              <a:fillRect/>
            </a:stretch>
          </p:blipFill>
          <p:spPr bwMode="auto">
            <a:xfrm>
              <a:off x="-19" y="108"/>
              <a:ext cx="991" cy="257"/>
            </a:xfrm>
            <a:prstGeom prst="rect">
              <a:avLst/>
            </a:prstGeom>
            <a:noFill/>
            <a:ln w="9525">
              <a:noFill/>
              <a:miter lim="800000"/>
              <a:headEnd/>
              <a:tailEnd/>
            </a:ln>
          </p:spPr>
        </p:pic>
        <p:sp>
          <p:nvSpPr>
            <p:cNvPr id="97730" name="Text Box 47"/>
            <p:cNvSpPr txBox="1">
              <a:spLocks noChangeArrowheads="1"/>
            </p:cNvSpPr>
            <p:nvPr/>
          </p:nvSpPr>
          <p:spPr bwMode="auto">
            <a:xfrm>
              <a:off x="54" y="173"/>
              <a:ext cx="848" cy="132"/>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ΑΝΤΙΠΕΡΙΦΕΡΕΙΑΡΧΗΣ</a:t>
              </a:r>
              <a:endParaRPr lang="en-US" sz="600" b="1">
                <a:solidFill>
                  <a:srgbClr val="000000"/>
                </a:solidFill>
                <a:latin typeface="Garamond" pitchFamily="18" charset="0"/>
              </a:endParaRPr>
            </a:p>
          </p:txBody>
        </p:sp>
      </p:grpSp>
      <p:grpSp>
        <p:nvGrpSpPr>
          <p:cNvPr id="97305" name="AutoShape 4"/>
          <p:cNvGrpSpPr>
            <a:grpSpLocks/>
          </p:cNvGrpSpPr>
          <p:nvPr/>
        </p:nvGrpSpPr>
        <p:grpSpPr bwMode="auto">
          <a:xfrm>
            <a:off x="3313113" y="227013"/>
            <a:ext cx="1176337" cy="487362"/>
            <a:chOff x="2922" y="200"/>
            <a:chExt cx="1037" cy="430"/>
          </a:xfrm>
        </p:grpSpPr>
        <p:pic>
          <p:nvPicPr>
            <p:cNvPr id="97727" name="AutoShape 4"/>
            <p:cNvPicPr>
              <a:picLocks noChangeArrowheads="1"/>
            </p:cNvPicPr>
            <p:nvPr/>
          </p:nvPicPr>
          <p:blipFill>
            <a:blip r:embed="rId13"/>
            <a:srcRect/>
            <a:stretch>
              <a:fillRect/>
            </a:stretch>
          </p:blipFill>
          <p:spPr bwMode="auto">
            <a:xfrm>
              <a:off x="2922" y="200"/>
              <a:ext cx="1037" cy="430"/>
            </a:xfrm>
            <a:prstGeom prst="rect">
              <a:avLst/>
            </a:prstGeom>
            <a:noFill/>
            <a:ln w="9525">
              <a:noFill/>
              <a:miter lim="800000"/>
              <a:headEnd/>
              <a:tailEnd/>
            </a:ln>
          </p:spPr>
        </p:pic>
        <p:sp>
          <p:nvSpPr>
            <p:cNvPr id="97728" name="Text Box 50"/>
            <p:cNvSpPr txBox="1">
              <a:spLocks noChangeArrowheads="1"/>
            </p:cNvSpPr>
            <p:nvPr/>
          </p:nvSpPr>
          <p:spPr bwMode="auto">
            <a:xfrm>
              <a:off x="3004" y="273"/>
              <a:ext cx="876" cy="286"/>
            </a:xfrm>
            <a:prstGeom prst="rect">
              <a:avLst/>
            </a:prstGeom>
            <a:noFill/>
            <a:ln w="9525">
              <a:noFill/>
              <a:miter lim="800000"/>
              <a:headEnd/>
              <a:tailEnd/>
            </a:ln>
          </p:spPr>
          <p:txBody>
            <a:bodyPr lIns="65298" tIns="32649" rIns="65298" bIns="32649"/>
            <a:lstStyle/>
            <a:p>
              <a:pPr algn="ctr" defTabSz="652463">
                <a:spcAft>
                  <a:spcPts val="713"/>
                </a:spcAft>
              </a:pPr>
              <a:r>
                <a:rPr lang="el-GR" sz="500" b="1">
                  <a:solidFill>
                    <a:srgbClr val="000000"/>
                  </a:solidFill>
                  <a:latin typeface="Calibri" pitchFamily="34" charset="0"/>
                </a:rPr>
                <a:t>ΠΕΡΙΦΕΡΕΙΑΚΟΣ ΣΥΜΠΑΡΑΣΤΑΤΗΣ ΤΟΥ ΠΟΛΙΤΗ &amp; ΤΗΣ ΕΠΙΧΕΙΡΗΣΗΣ</a:t>
              </a:r>
              <a:endParaRPr lang="en-US" sz="700" b="1">
                <a:solidFill>
                  <a:srgbClr val="000000"/>
                </a:solidFill>
                <a:latin typeface="Garamond" pitchFamily="18" charset="0"/>
              </a:endParaRPr>
            </a:p>
          </p:txBody>
        </p:sp>
      </p:grpSp>
      <p:sp>
        <p:nvSpPr>
          <p:cNvPr id="132" name="AutoShape 8"/>
          <p:cNvSpPr>
            <a:spLocks noChangeArrowheads="1"/>
          </p:cNvSpPr>
          <p:nvPr/>
        </p:nvSpPr>
        <p:spPr bwMode="auto">
          <a:xfrm>
            <a:off x="7915275" y="579438"/>
            <a:ext cx="1182688" cy="152400"/>
          </a:xfrm>
          <a:prstGeom prst="flowChartAlternateProcess">
            <a:avLst/>
          </a:prstGeom>
          <a:blipFill dpi="0" rotWithShape="1">
            <a:blip r:embed="rId14"/>
            <a:srcRect/>
            <a:tile tx="0" ty="0" sx="100000" sy="100000" flip="none" algn="tl"/>
          </a:blip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400">
                <a:solidFill>
                  <a:srgbClr val="000000"/>
                </a:solidFill>
                <a:latin typeface="Calibri" pitchFamily="34" charset="0"/>
              </a:rPr>
              <a:t>ΓΡ</a:t>
            </a:r>
            <a:r>
              <a:rPr lang="en-US" sz="400">
                <a:solidFill>
                  <a:srgbClr val="000000"/>
                </a:solidFill>
                <a:latin typeface="Calibri" pitchFamily="34" charset="0"/>
              </a:rPr>
              <a:t>.</a:t>
            </a:r>
            <a:r>
              <a:rPr lang="el-GR" sz="400">
                <a:solidFill>
                  <a:srgbClr val="000000"/>
                </a:solidFill>
                <a:latin typeface="Calibri" pitchFamily="34" charset="0"/>
              </a:rPr>
              <a:t> ΝΟΜΙΚΗΣ ΥΠΗΡΕΣΙΑΣ Π.Ε. ΜΕΣΣΗΝΙΑΣ</a:t>
            </a:r>
            <a:endParaRPr lang="en-US" sz="400">
              <a:solidFill>
                <a:srgbClr val="000000"/>
              </a:solidFill>
              <a:latin typeface="Calibri" pitchFamily="34" charset="0"/>
            </a:endParaRPr>
          </a:p>
        </p:txBody>
      </p:sp>
      <p:sp>
        <p:nvSpPr>
          <p:cNvPr id="139" name="AutoShape 8"/>
          <p:cNvSpPr>
            <a:spLocks noChangeArrowheads="1"/>
          </p:cNvSpPr>
          <p:nvPr/>
        </p:nvSpPr>
        <p:spPr bwMode="auto">
          <a:xfrm>
            <a:off x="7915275" y="401638"/>
            <a:ext cx="1182688" cy="155575"/>
          </a:xfrm>
          <a:prstGeom prst="flowChartAlternateProcess">
            <a:avLst/>
          </a:prstGeom>
          <a:blipFill dpi="0" rotWithShape="1">
            <a:blip r:embed="rId14"/>
            <a:srcRect/>
            <a:tile tx="0" ty="0" sx="100000" sy="100000" flip="none" algn="tl"/>
          </a:blip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400">
                <a:solidFill>
                  <a:srgbClr val="000000"/>
                </a:solidFill>
                <a:latin typeface="Calibri" pitchFamily="34" charset="0"/>
              </a:rPr>
              <a:t>ΓΡ</a:t>
            </a:r>
            <a:r>
              <a:rPr lang="en-US" sz="400">
                <a:solidFill>
                  <a:srgbClr val="000000"/>
                </a:solidFill>
                <a:latin typeface="Calibri" pitchFamily="34" charset="0"/>
              </a:rPr>
              <a:t>.</a:t>
            </a:r>
            <a:r>
              <a:rPr lang="el-GR" sz="400">
                <a:solidFill>
                  <a:srgbClr val="000000"/>
                </a:solidFill>
                <a:latin typeface="Calibri" pitchFamily="34" charset="0"/>
              </a:rPr>
              <a:t> ΝΟΜΙΚΗΣ ΥΠΗΡΕΣΙΑΣ Π.Ε. ΑΡΓΟΛΙΔΟΣ</a:t>
            </a:r>
            <a:endParaRPr lang="en-US" sz="400">
              <a:solidFill>
                <a:srgbClr val="000000"/>
              </a:solidFill>
              <a:latin typeface="Calibri" pitchFamily="34" charset="0"/>
            </a:endParaRPr>
          </a:p>
        </p:txBody>
      </p:sp>
      <p:sp>
        <p:nvSpPr>
          <p:cNvPr id="140" name="AutoShape 8"/>
          <p:cNvSpPr>
            <a:spLocks noChangeArrowheads="1"/>
          </p:cNvSpPr>
          <p:nvPr/>
        </p:nvSpPr>
        <p:spPr bwMode="auto">
          <a:xfrm>
            <a:off x="7915275" y="33338"/>
            <a:ext cx="1182688" cy="155575"/>
          </a:xfrm>
          <a:prstGeom prst="flowChartAlternateProcess">
            <a:avLst/>
          </a:prstGeom>
          <a:blipFill dpi="0" rotWithShape="1">
            <a:blip r:embed="rId14"/>
            <a:srcRect/>
            <a:tile tx="0" ty="0" sx="100000" sy="100000" flip="none" algn="tl"/>
          </a:blip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400">
                <a:solidFill>
                  <a:srgbClr val="000000"/>
                </a:solidFill>
                <a:latin typeface="Calibri" pitchFamily="34" charset="0"/>
              </a:rPr>
              <a:t>ΓΡ</a:t>
            </a:r>
            <a:r>
              <a:rPr lang="en-US" sz="400">
                <a:solidFill>
                  <a:srgbClr val="000000"/>
                </a:solidFill>
                <a:latin typeface="Calibri" pitchFamily="34" charset="0"/>
              </a:rPr>
              <a:t>.</a:t>
            </a:r>
            <a:r>
              <a:rPr lang="el-GR" sz="400">
                <a:solidFill>
                  <a:srgbClr val="000000"/>
                </a:solidFill>
                <a:latin typeface="Calibri" pitchFamily="34" charset="0"/>
              </a:rPr>
              <a:t> ΝΟΜΙΚΗΣ ΥΠΗΡΕΣΙΑΣ Π.Ε. ΛΑΚΩΝΙΑΣ</a:t>
            </a:r>
            <a:endParaRPr lang="en-US" sz="400">
              <a:solidFill>
                <a:srgbClr val="000000"/>
              </a:solidFill>
              <a:latin typeface="Calibri" pitchFamily="34" charset="0"/>
            </a:endParaRPr>
          </a:p>
        </p:txBody>
      </p:sp>
      <p:sp>
        <p:nvSpPr>
          <p:cNvPr id="141" name="AutoShape 8"/>
          <p:cNvSpPr>
            <a:spLocks noChangeArrowheads="1"/>
          </p:cNvSpPr>
          <p:nvPr/>
        </p:nvSpPr>
        <p:spPr bwMode="auto">
          <a:xfrm>
            <a:off x="7915275" y="219075"/>
            <a:ext cx="1182688" cy="153988"/>
          </a:xfrm>
          <a:prstGeom prst="flowChartAlternateProcess">
            <a:avLst/>
          </a:prstGeom>
          <a:blipFill dpi="0" rotWithShape="1">
            <a:blip r:embed="rId14"/>
            <a:srcRect/>
            <a:tile tx="0" ty="0" sx="100000" sy="100000" flip="none" algn="tl"/>
          </a:blip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400">
                <a:solidFill>
                  <a:srgbClr val="000000"/>
                </a:solidFill>
                <a:latin typeface="Calibri" pitchFamily="34" charset="0"/>
              </a:rPr>
              <a:t>ΓΡ</a:t>
            </a:r>
            <a:r>
              <a:rPr lang="en-US" sz="400">
                <a:solidFill>
                  <a:srgbClr val="000000"/>
                </a:solidFill>
                <a:latin typeface="Calibri" pitchFamily="34" charset="0"/>
              </a:rPr>
              <a:t>.</a:t>
            </a:r>
            <a:r>
              <a:rPr lang="el-GR" sz="400">
                <a:solidFill>
                  <a:srgbClr val="000000"/>
                </a:solidFill>
                <a:latin typeface="Calibri" pitchFamily="34" charset="0"/>
              </a:rPr>
              <a:t> ΝΟΜΙΚΗΣ ΥΠΗΡΕΣΙΑΣ Π.Ε. ΚΟΡΙΝΘΙΑΣ</a:t>
            </a:r>
            <a:endParaRPr lang="en-US" sz="400">
              <a:solidFill>
                <a:srgbClr val="000000"/>
              </a:solidFill>
              <a:latin typeface="Calibri" pitchFamily="34" charset="0"/>
            </a:endParaRPr>
          </a:p>
        </p:txBody>
      </p:sp>
      <p:grpSp>
        <p:nvGrpSpPr>
          <p:cNvPr id="97310" name="AutoShape 3"/>
          <p:cNvGrpSpPr>
            <a:grpSpLocks/>
          </p:cNvGrpSpPr>
          <p:nvPr/>
        </p:nvGrpSpPr>
        <p:grpSpPr bwMode="auto">
          <a:xfrm>
            <a:off x="1009650" y="122238"/>
            <a:ext cx="1119188" cy="304800"/>
            <a:chOff x="891" y="108"/>
            <a:chExt cx="987" cy="268"/>
          </a:xfrm>
        </p:grpSpPr>
        <p:pic>
          <p:nvPicPr>
            <p:cNvPr id="97725" name="AutoShape 3"/>
            <p:cNvPicPr>
              <a:picLocks noChangeArrowheads="1"/>
            </p:cNvPicPr>
            <p:nvPr/>
          </p:nvPicPr>
          <p:blipFill>
            <a:blip r:embed="rId15"/>
            <a:srcRect/>
            <a:stretch>
              <a:fillRect/>
            </a:stretch>
          </p:blipFill>
          <p:spPr bwMode="auto">
            <a:xfrm>
              <a:off x="891" y="108"/>
              <a:ext cx="987" cy="268"/>
            </a:xfrm>
            <a:prstGeom prst="rect">
              <a:avLst/>
            </a:prstGeom>
            <a:noFill/>
            <a:ln w="9525">
              <a:noFill/>
              <a:miter lim="800000"/>
              <a:headEnd/>
              <a:tailEnd/>
            </a:ln>
          </p:spPr>
        </p:pic>
        <p:sp>
          <p:nvSpPr>
            <p:cNvPr id="97726" name="Text Box 57"/>
            <p:cNvSpPr txBox="1">
              <a:spLocks noChangeArrowheads="1"/>
            </p:cNvSpPr>
            <p:nvPr/>
          </p:nvSpPr>
          <p:spPr bwMode="auto">
            <a:xfrm>
              <a:off x="962" y="174"/>
              <a:ext cx="846" cy="141"/>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ΑΝΤΙΠΕΡΙΦΕΡΕΙΑΡΧΗΣ</a:t>
              </a:r>
              <a:endParaRPr lang="en-US" sz="600" b="1">
                <a:solidFill>
                  <a:srgbClr val="000000"/>
                </a:solidFill>
                <a:latin typeface="Garamond" pitchFamily="18" charset="0"/>
              </a:endParaRPr>
            </a:p>
          </p:txBody>
        </p:sp>
      </p:grpSp>
      <p:sp>
        <p:nvSpPr>
          <p:cNvPr id="268" name="AutoShape 8"/>
          <p:cNvSpPr>
            <a:spLocks noChangeArrowheads="1"/>
          </p:cNvSpPr>
          <p:nvPr/>
        </p:nvSpPr>
        <p:spPr bwMode="auto">
          <a:xfrm>
            <a:off x="989013" y="2613025"/>
            <a:ext cx="512762" cy="2571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ΣΧΕΔΙΑΣΜΟΥ ΠΕΡΙΦΕΡΕΙΑΚΗΣ ΠΟΛΙΤΙΚΗΣ</a:t>
            </a:r>
            <a:endParaRPr lang="en-US" sz="600" b="1">
              <a:solidFill>
                <a:srgbClr val="000000"/>
              </a:solidFill>
              <a:latin typeface="Garamond" pitchFamily="18" charset="0"/>
            </a:endParaRPr>
          </a:p>
        </p:txBody>
      </p:sp>
      <p:sp>
        <p:nvSpPr>
          <p:cNvPr id="269" name="AutoShape 8"/>
          <p:cNvSpPr>
            <a:spLocks noChangeArrowheads="1"/>
          </p:cNvSpPr>
          <p:nvPr/>
        </p:nvSpPr>
        <p:spPr bwMode="auto">
          <a:xfrm>
            <a:off x="992188" y="2894013"/>
            <a:ext cx="517525" cy="2571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ΕΦΑΡΜΟΓΗΣ ΠΡΟΓΡΑΜΜΑΤΩΝ &amp; ΕΡΓΩΝ</a:t>
            </a:r>
            <a:endParaRPr lang="en-US" sz="600" b="1">
              <a:solidFill>
                <a:srgbClr val="000000"/>
              </a:solidFill>
              <a:latin typeface="Garamond" pitchFamily="18" charset="0"/>
            </a:endParaRPr>
          </a:p>
        </p:txBody>
      </p:sp>
      <p:sp>
        <p:nvSpPr>
          <p:cNvPr id="275" name="AutoShape 8"/>
          <p:cNvSpPr>
            <a:spLocks noChangeArrowheads="1"/>
          </p:cNvSpPr>
          <p:nvPr/>
        </p:nvSpPr>
        <p:spPr bwMode="auto">
          <a:xfrm>
            <a:off x="995363" y="3446463"/>
            <a:ext cx="514350" cy="2063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ΤΕΚΜΗΡΙΩΣΗΣ</a:t>
            </a:r>
            <a:endParaRPr lang="en-US" sz="600" b="1">
              <a:solidFill>
                <a:srgbClr val="000000"/>
              </a:solidFill>
              <a:latin typeface="Garamond" pitchFamily="18" charset="0"/>
            </a:endParaRPr>
          </a:p>
        </p:txBody>
      </p:sp>
      <p:sp>
        <p:nvSpPr>
          <p:cNvPr id="280" name="AutoShape 8"/>
          <p:cNvSpPr>
            <a:spLocks noChangeArrowheads="1"/>
          </p:cNvSpPr>
          <p:nvPr/>
        </p:nvSpPr>
        <p:spPr bwMode="auto">
          <a:xfrm>
            <a:off x="2878138" y="2554288"/>
            <a:ext cx="461962" cy="1539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ΔΙΑΦΑΝΕΙΑΣ</a:t>
            </a:r>
            <a:endParaRPr lang="en-US" sz="600" b="1">
              <a:solidFill>
                <a:srgbClr val="000000"/>
              </a:solidFill>
              <a:latin typeface="Garamond" pitchFamily="18" charset="0"/>
            </a:endParaRPr>
          </a:p>
        </p:txBody>
      </p:sp>
      <p:sp>
        <p:nvSpPr>
          <p:cNvPr id="281" name="AutoShape 8"/>
          <p:cNvSpPr>
            <a:spLocks noChangeArrowheads="1"/>
          </p:cNvSpPr>
          <p:nvPr/>
        </p:nvSpPr>
        <p:spPr bwMode="auto">
          <a:xfrm>
            <a:off x="2878138" y="2732088"/>
            <a:ext cx="458787" cy="2857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ΣΧΕΔΙΑΣΜΟΥ &amp; ΥΠΟΣΤΗΡΙΞΗΣ ΣΥΣΤΗΜΑΤΩΝ ΦΟΡΕΑ</a:t>
            </a:r>
            <a:endParaRPr lang="en-US" sz="300" b="1">
              <a:solidFill>
                <a:srgbClr val="000000"/>
              </a:solidFill>
              <a:latin typeface="Garamond" pitchFamily="18" charset="0"/>
            </a:endParaRPr>
          </a:p>
        </p:txBody>
      </p:sp>
      <p:sp>
        <p:nvSpPr>
          <p:cNvPr id="282" name="AutoShape 8"/>
          <p:cNvSpPr>
            <a:spLocks noChangeArrowheads="1"/>
          </p:cNvSpPr>
          <p:nvPr/>
        </p:nvSpPr>
        <p:spPr bwMode="auto">
          <a:xfrm>
            <a:off x="2136775" y="2503488"/>
            <a:ext cx="377825" cy="2047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538"/>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ΣΧΕΔΙΑΣΜΟΥ</a:t>
            </a:r>
            <a:endParaRPr lang="en-US" sz="300" b="1">
              <a:solidFill>
                <a:srgbClr val="000000"/>
              </a:solidFill>
              <a:latin typeface="Garamond" pitchFamily="18" charset="0"/>
            </a:endParaRPr>
          </a:p>
        </p:txBody>
      </p:sp>
      <p:sp>
        <p:nvSpPr>
          <p:cNvPr id="283" name="AutoShape 8"/>
          <p:cNvSpPr>
            <a:spLocks noChangeArrowheads="1"/>
          </p:cNvSpPr>
          <p:nvPr/>
        </p:nvSpPr>
        <p:spPr bwMode="auto">
          <a:xfrm>
            <a:off x="1589088" y="2501900"/>
            <a:ext cx="461962" cy="2063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ΣΥΝΤΟΝΙΣΜΟΥ</a:t>
            </a:r>
            <a:endParaRPr lang="en-US" sz="600" b="1">
              <a:solidFill>
                <a:srgbClr val="000000"/>
              </a:solidFill>
              <a:latin typeface="Garamond" pitchFamily="18" charset="0"/>
            </a:endParaRPr>
          </a:p>
        </p:txBody>
      </p:sp>
      <p:sp>
        <p:nvSpPr>
          <p:cNvPr id="284" name="AutoShape 8"/>
          <p:cNvSpPr>
            <a:spLocks noChangeArrowheads="1"/>
          </p:cNvSpPr>
          <p:nvPr/>
        </p:nvSpPr>
        <p:spPr bwMode="auto">
          <a:xfrm>
            <a:off x="2865438" y="4038600"/>
            <a:ext cx="461962" cy="2651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ΠΡΟΫΠΟΛΟΓΙΣΜΟΥ &amp; ΛΟΓΙΣΤΙΚΗΣ ΔΙΑΧΕΙΡΙΣΗΣ</a:t>
            </a:r>
            <a:endParaRPr lang="en-US" sz="600" b="1">
              <a:solidFill>
                <a:srgbClr val="000000"/>
              </a:solidFill>
              <a:latin typeface="Garamond" pitchFamily="18" charset="0"/>
            </a:endParaRPr>
          </a:p>
        </p:txBody>
      </p:sp>
      <p:sp>
        <p:nvSpPr>
          <p:cNvPr id="285" name="AutoShape 8"/>
          <p:cNvSpPr>
            <a:spLocks noChangeArrowheads="1"/>
          </p:cNvSpPr>
          <p:nvPr/>
        </p:nvSpPr>
        <p:spPr bwMode="auto">
          <a:xfrm>
            <a:off x="2870200" y="4330700"/>
            <a:ext cx="461963" cy="2047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ΤΑΜΕΙΑΚΗΣ ΥΠΗΡΕΣΙΑΣ</a:t>
            </a:r>
            <a:endParaRPr lang="en-US" sz="600" b="1">
              <a:solidFill>
                <a:srgbClr val="000000"/>
              </a:solidFill>
              <a:latin typeface="Garamond" pitchFamily="18" charset="0"/>
            </a:endParaRPr>
          </a:p>
        </p:txBody>
      </p:sp>
      <p:sp>
        <p:nvSpPr>
          <p:cNvPr id="286" name="AutoShape 8"/>
          <p:cNvSpPr>
            <a:spLocks noChangeArrowheads="1"/>
          </p:cNvSpPr>
          <p:nvPr/>
        </p:nvSpPr>
        <p:spPr bwMode="auto">
          <a:xfrm>
            <a:off x="2874963" y="5022850"/>
            <a:ext cx="461962" cy="2222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ΜΙΣΘΟΔΟΣΙΑΣ</a:t>
            </a:r>
            <a:endParaRPr lang="en-US" sz="600" b="1">
              <a:solidFill>
                <a:srgbClr val="000000"/>
              </a:solidFill>
              <a:latin typeface="Garamond" pitchFamily="18" charset="0"/>
            </a:endParaRPr>
          </a:p>
        </p:txBody>
      </p:sp>
      <p:sp>
        <p:nvSpPr>
          <p:cNvPr id="292" name="AutoShape 8"/>
          <p:cNvSpPr>
            <a:spLocks noChangeArrowheads="1"/>
          </p:cNvSpPr>
          <p:nvPr/>
        </p:nvSpPr>
        <p:spPr bwMode="auto">
          <a:xfrm>
            <a:off x="3440113" y="2371725"/>
            <a:ext cx="465137" cy="1841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ΠΡΟΓΡΑΜΜΑΤΙΣΜΟΥ</a:t>
            </a:r>
            <a:endParaRPr lang="en-US" sz="300" b="1">
              <a:solidFill>
                <a:srgbClr val="000000"/>
              </a:solidFill>
              <a:latin typeface="Garamond" pitchFamily="18" charset="0"/>
            </a:endParaRPr>
          </a:p>
        </p:txBody>
      </p:sp>
      <p:sp>
        <p:nvSpPr>
          <p:cNvPr id="293" name="AutoShape 8"/>
          <p:cNvSpPr>
            <a:spLocks noChangeArrowheads="1"/>
          </p:cNvSpPr>
          <p:nvPr/>
        </p:nvSpPr>
        <p:spPr bwMode="auto">
          <a:xfrm>
            <a:off x="3440113" y="2579688"/>
            <a:ext cx="465137" cy="2063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ΦΥΤΙΚΗΣ &amp; ΖΩΙΚΗΣ ΠΑΡΑΓΩΓΗΣ</a:t>
            </a:r>
            <a:endParaRPr lang="en-US" sz="300" b="1">
              <a:solidFill>
                <a:srgbClr val="000000"/>
              </a:solidFill>
            </a:endParaRPr>
          </a:p>
        </p:txBody>
      </p:sp>
      <p:sp>
        <p:nvSpPr>
          <p:cNvPr id="294" name="AutoShape 8"/>
          <p:cNvSpPr>
            <a:spLocks noChangeArrowheads="1"/>
          </p:cNvSpPr>
          <p:nvPr/>
        </p:nvSpPr>
        <p:spPr bwMode="auto">
          <a:xfrm>
            <a:off x="3440113" y="2808288"/>
            <a:ext cx="465137" cy="1412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ΑΛΙΕΙΑΣ</a:t>
            </a:r>
            <a:endParaRPr lang="en-US" sz="300" b="1">
              <a:solidFill>
                <a:srgbClr val="000000"/>
              </a:solidFill>
              <a:latin typeface="Garamond" pitchFamily="18" charset="0"/>
            </a:endParaRPr>
          </a:p>
        </p:txBody>
      </p:sp>
      <p:sp>
        <p:nvSpPr>
          <p:cNvPr id="303" name="AutoShape 8"/>
          <p:cNvSpPr>
            <a:spLocks noChangeArrowheads="1"/>
          </p:cNvSpPr>
          <p:nvPr/>
        </p:nvSpPr>
        <p:spPr bwMode="auto">
          <a:xfrm>
            <a:off x="53975" y="474663"/>
            <a:ext cx="976313" cy="177800"/>
          </a:xfrm>
          <a:prstGeom prst="flowChartAlternateProcess">
            <a:avLst/>
          </a:prstGeom>
          <a:blipFill dpi="0" rotWithShape="1">
            <a:blip r:embed="rId14"/>
            <a:srcRect/>
            <a:tile tx="0" ty="0" sx="100000" sy="100000" flip="none" algn="tl"/>
          </a:blip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400">
                <a:solidFill>
                  <a:srgbClr val="000000"/>
                </a:solidFill>
                <a:latin typeface="Calibri" pitchFamily="34" charset="0"/>
              </a:rPr>
              <a:t>ΓΡΑΦΕΙΟ ΥΠΟΣΤΗΡΙΞΗΣ ΑΝΤ/ΡΧΗ</a:t>
            </a:r>
            <a:endParaRPr lang="en-US" sz="400">
              <a:solidFill>
                <a:srgbClr val="000000"/>
              </a:solidFill>
              <a:latin typeface="Calibri" pitchFamily="34" charset="0"/>
            </a:endParaRPr>
          </a:p>
        </p:txBody>
      </p:sp>
      <p:grpSp>
        <p:nvGrpSpPr>
          <p:cNvPr id="97325" name="AutoShape 3"/>
          <p:cNvGrpSpPr>
            <a:grpSpLocks/>
          </p:cNvGrpSpPr>
          <p:nvPr/>
        </p:nvGrpSpPr>
        <p:grpSpPr bwMode="auto">
          <a:xfrm>
            <a:off x="2038350" y="122238"/>
            <a:ext cx="1119188" cy="304800"/>
            <a:chOff x="1797" y="108"/>
            <a:chExt cx="987" cy="268"/>
          </a:xfrm>
        </p:grpSpPr>
        <p:pic>
          <p:nvPicPr>
            <p:cNvPr id="97723" name="AutoShape 3"/>
            <p:cNvPicPr>
              <a:picLocks noChangeArrowheads="1"/>
            </p:cNvPicPr>
            <p:nvPr/>
          </p:nvPicPr>
          <p:blipFill>
            <a:blip r:embed="rId16"/>
            <a:srcRect/>
            <a:stretch>
              <a:fillRect/>
            </a:stretch>
          </p:blipFill>
          <p:spPr bwMode="auto">
            <a:xfrm>
              <a:off x="1797" y="108"/>
              <a:ext cx="987" cy="268"/>
            </a:xfrm>
            <a:prstGeom prst="rect">
              <a:avLst/>
            </a:prstGeom>
            <a:noFill/>
            <a:ln w="9525">
              <a:noFill/>
              <a:miter lim="800000"/>
              <a:headEnd/>
              <a:tailEnd/>
            </a:ln>
          </p:spPr>
        </p:pic>
        <p:sp>
          <p:nvSpPr>
            <p:cNvPr id="97724" name="Text Box 74"/>
            <p:cNvSpPr txBox="1">
              <a:spLocks noChangeArrowheads="1"/>
            </p:cNvSpPr>
            <p:nvPr/>
          </p:nvSpPr>
          <p:spPr bwMode="auto">
            <a:xfrm>
              <a:off x="1869" y="174"/>
              <a:ext cx="847" cy="141"/>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ΑΝΤΙΠΕΡΙΦΕΡΕΙΑΡΧΗΣ</a:t>
              </a:r>
              <a:endParaRPr lang="en-US" sz="600" b="1">
                <a:solidFill>
                  <a:srgbClr val="000000"/>
                </a:solidFill>
                <a:latin typeface="Garamond" pitchFamily="18" charset="0"/>
              </a:endParaRPr>
            </a:p>
          </p:txBody>
        </p:sp>
      </p:grpSp>
      <p:sp>
        <p:nvSpPr>
          <p:cNvPr id="322" name="AutoShape 8"/>
          <p:cNvSpPr>
            <a:spLocks noChangeArrowheads="1"/>
          </p:cNvSpPr>
          <p:nvPr/>
        </p:nvSpPr>
        <p:spPr bwMode="auto">
          <a:xfrm>
            <a:off x="2109788" y="474663"/>
            <a:ext cx="977900" cy="177800"/>
          </a:xfrm>
          <a:prstGeom prst="flowChartAlternateProcess">
            <a:avLst/>
          </a:prstGeom>
          <a:blipFill dpi="0" rotWithShape="1">
            <a:blip r:embed="rId14"/>
            <a:srcRect/>
            <a:tile tx="0" ty="0" sx="100000" sy="100000" flip="none" algn="tl"/>
          </a:blip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400">
                <a:solidFill>
                  <a:srgbClr val="000000"/>
                </a:solidFill>
                <a:latin typeface="Calibri" pitchFamily="34" charset="0"/>
              </a:rPr>
              <a:t>ΓΡΑΦΕΙΟ ΥΠΟΣΤΗΡΙΞΗΣ ΑΝΤ/ΡΧΗ</a:t>
            </a:r>
            <a:endParaRPr lang="en-US" sz="400">
              <a:solidFill>
                <a:srgbClr val="000000"/>
              </a:solidFill>
              <a:latin typeface="Calibri" pitchFamily="34" charset="0"/>
            </a:endParaRPr>
          </a:p>
        </p:txBody>
      </p:sp>
      <p:cxnSp>
        <p:nvCxnSpPr>
          <p:cNvPr id="339" name="338 - Shape"/>
          <p:cNvCxnSpPr>
            <a:endCxn id="0" idx="0"/>
          </p:cNvCxnSpPr>
          <p:nvPr/>
        </p:nvCxnSpPr>
        <p:spPr>
          <a:xfrm rot="10800000">
            <a:off x="758825" y="263525"/>
            <a:ext cx="4778375" cy="936625"/>
          </a:xfrm>
          <a:prstGeom prst="bentConnector4">
            <a:avLst>
              <a:gd name="adj1" fmla="val 19252"/>
              <a:gd name="adj2" fmla="val 116469"/>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4" name="343 - Shape"/>
          <p:cNvCxnSpPr>
            <a:stCxn id="373762" idx="1"/>
            <a:endCxn id="0" idx="0"/>
          </p:cNvCxnSpPr>
          <p:nvPr/>
        </p:nvCxnSpPr>
        <p:spPr>
          <a:xfrm rot="10800000">
            <a:off x="747713" y="1219200"/>
            <a:ext cx="4789487" cy="100013"/>
          </a:xfrm>
          <a:prstGeom prst="bentConnector4">
            <a:avLst>
              <a:gd name="adj1" fmla="val 22429"/>
              <a:gd name="adj2" fmla="val 251837"/>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8" name="347 - Ευθεία γραμμή σύνδεσης"/>
          <p:cNvCxnSpPr>
            <a:endCxn id="322" idx="0"/>
          </p:cNvCxnSpPr>
          <p:nvPr/>
        </p:nvCxnSpPr>
        <p:spPr>
          <a:xfrm rot="16200000" flipH="1">
            <a:off x="3561556" y="588169"/>
            <a:ext cx="15398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0" name="349 - Ευθεία γραμμή σύνδεσης"/>
          <p:cNvCxnSpPr/>
          <p:nvPr/>
        </p:nvCxnSpPr>
        <p:spPr>
          <a:xfrm rot="5400000">
            <a:off x="2121694" y="588169"/>
            <a:ext cx="15398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2" name="351 - Ευθεία γραμμή σύνδεσης"/>
          <p:cNvCxnSpPr>
            <a:endCxn id="303" idx="0"/>
          </p:cNvCxnSpPr>
          <p:nvPr/>
        </p:nvCxnSpPr>
        <p:spPr>
          <a:xfrm rot="16200000" flipH="1">
            <a:off x="673893" y="580232"/>
            <a:ext cx="16986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53" name="AutoShape 8"/>
          <p:cNvSpPr>
            <a:spLocks noChangeArrowheads="1"/>
          </p:cNvSpPr>
          <p:nvPr/>
        </p:nvSpPr>
        <p:spPr bwMode="auto">
          <a:xfrm>
            <a:off x="46038" y="1195388"/>
            <a:ext cx="976312" cy="176212"/>
          </a:xfrm>
          <a:prstGeom prst="flowChartAlternateProcess">
            <a:avLst/>
          </a:prstGeom>
          <a:blipFill dpi="0" rotWithShape="1">
            <a:blip r:embed="rId14"/>
            <a:srcRect/>
            <a:tile tx="0" ty="0" sx="100000" sy="100000" flip="none" algn="tl"/>
          </a:blip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400">
                <a:solidFill>
                  <a:srgbClr val="000000"/>
                </a:solidFill>
                <a:latin typeface="Calibri" pitchFamily="34" charset="0"/>
              </a:rPr>
              <a:t>ΓΡΑΦΕΙΟ ΥΠΟΣΤΗΡΙΞΗΣ ΑΝΤ/ΡΧΗ</a:t>
            </a:r>
            <a:endParaRPr lang="en-US" sz="400">
              <a:solidFill>
                <a:srgbClr val="000000"/>
              </a:solidFill>
              <a:latin typeface="Calibri" pitchFamily="34" charset="0"/>
            </a:endParaRPr>
          </a:p>
        </p:txBody>
      </p:sp>
      <p:sp>
        <p:nvSpPr>
          <p:cNvPr id="354" name="AutoShape 8"/>
          <p:cNvSpPr>
            <a:spLocks noChangeArrowheads="1"/>
          </p:cNvSpPr>
          <p:nvPr/>
        </p:nvSpPr>
        <p:spPr bwMode="auto">
          <a:xfrm>
            <a:off x="1074738" y="1195388"/>
            <a:ext cx="976312" cy="176212"/>
          </a:xfrm>
          <a:prstGeom prst="flowChartAlternateProcess">
            <a:avLst/>
          </a:prstGeom>
          <a:blipFill dpi="0" rotWithShape="1">
            <a:blip r:embed="rId14"/>
            <a:srcRect/>
            <a:tile tx="0" ty="0" sx="100000" sy="100000" flip="none" algn="tl"/>
          </a:blip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400">
                <a:solidFill>
                  <a:srgbClr val="000000"/>
                </a:solidFill>
                <a:latin typeface="Calibri" pitchFamily="34" charset="0"/>
              </a:rPr>
              <a:t>ΓΡΑΦΕΙΟ ΥΠΟΣΤΗΡΙΞΗΣ ΑΝΤ/ΡΧΗ</a:t>
            </a:r>
            <a:endParaRPr lang="en-US" sz="400">
              <a:solidFill>
                <a:srgbClr val="000000"/>
              </a:solidFill>
              <a:latin typeface="Calibri" pitchFamily="34" charset="0"/>
            </a:endParaRPr>
          </a:p>
        </p:txBody>
      </p:sp>
      <p:sp>
        <p:nvSpPr>
          <p:cNvPr id="355" name="AutoShape 8"/>
          <p:cNvSpPr>
            <a:spLocks noChangeArrowheads="1"/>
          </p:cNvSpPr>
          <p:nvPr/>
        </p:nvSpPr>
        <p:spPr bwMode="auto">
          <a:xfrm>
            <a:off x="2103438" y="1195388"/>
            <a:ext cx="977900" cy="176212"/>
          </a:xfrm>
          <a:prstGeom prst="flowChartAlternateProcess">
            <a:avLst/>
          </a:prstGeom>
          <a:blipFill dpi="0" rotWithShape="1">
            <a:blip r:embed="rId14"/>
            <a:srcRect/>
            <a:tile tx="0" ty="0" sx="100000" sy="100000" flip="none" algn="tl"/>
          </a:blip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400">
                <a:solidFill>
                  <a:srgbClr val="000000"/>
                </a:solidFill>
                <a:latin typeface="Calibri" pitchFamily="34" charset="0"/>
              </a:rPr>
              <a:t>ΓΡΑΦΕΙΟ ΥΠΟΣΤΗΡΙΞΗΣ ΑΝΤ/ΡΧΗ</a:t>
            </a:r>
            <a:endParaRPr lang="en-US" sz="400">
              <a:solidFill>
                <a:srgbClr val="000000"/>
              </a:solidFill>
              <a:latin typeface="Calibri" pitchFamily="34" charset="0"/>
            </a:endParaRPr>
          </a:p>
        </p:txBody>
      </p:sp>
      <p:sp>
        <p:nvSpPr>
          <p:cNvPr id="356" name="AutoShape 8"/>
          <p:cNvSpPr>
            <a:spLocks noChangeArrowheads="1"/>
          </p:cNvSpPr>
          <p:nvPr/>
        </p:nvSpPr>
        <p:spPr bwMode="auto">
          <a:xfrm>
            <a:off x="6062663" y="1298575"/>
            <a:ext cx="976312" cy="176213"/>
          </a:xfrm>
          <a:prstGeom prst="flowChartAlternateProcess">
            <a:avLst/>
          </a:prstGeom>
          <a:blipFill dpi="0" rotWithShape="1">
            <a:blip r:embed="rId14"/>
            <a:srcRect/>
            <a:tile tx="0" ty="0" sx="100000" sy="100000" flip="none" algn="tl"/>
          </a:blip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400">
                <a:solidFill>
                  <a:srgbClr val="000000"/>
                </a:solidFill>
                <a:latin typeface="Calibri" pitchFamily="34" charset="0"/>
              </a:rPr>
              <a:t>ΓΡΑΦΕΙΟ ΥΠΟΣΤΗΡΙΞΗΣ ΑΝΤ/ΡΧΗ</a:t>
            </a:r>
            <a:endParaRPr lang="en-US" sz="400">
              <a:solidFill>
                <a:srgbClr val="000000"/>
              </a:solidFill>
              <a:latin typeface="Calibri" pitchFamily="34" charset="0"/>
            </a:endParaRPr>
          </a:p>
        </p:txBody>
      </p:sp>
      <p:cxnSp>
        <p:nvCxnSpPr>
          <p:cNvPr id="365" name="364 - Ευθεία γραμμή σύνδεσης"/>
          <p:cNvCxnSpPr>
            <a:endCxn id="355" idx="0"/>
          </p:cNvCxnSpPr>
          <p:nvPr/>
        </p:nvCxnSpPr>
        <p:spPr>
          <a:xfrm rot="16200000" flipH="1">
            <a:off x="3536156" y="1580357"/>
            <a:ext cx="1857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7" name="366 - Ευθεία γραμμή σύνδεσης"/>
          <p:cNvCxnSpPr>
            <a:endCxn id="354" idx="0"/>
          </p:cNvCxnSpPr>
          <p:nvPr/>
        </p:nvCxnSpPr>
        <p:spPr>
          <a:xfrm rot="16200000" flipH="1">
            <a:off x="2094706" y="1580357"/>
            <a:ext cx="1857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9" name="368 - Ευθεία γραμμή σύνδεσης"/>
          <p:cNvCxnSpPr>
            <a:endCxn id="353" idx="0"/>
          </p:cNvCxnSpPr>
          <p:nvPr/>
        </p:nvCxnSpPr>
        <p:spPr>
          <a:xfrm rot="5400000">
            <a:off x="654844" y="1580357"/>
            <a:ext cx="1857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1" name="370 - Ευθεία γραμμή σύνδεσης"/>
          <p:cNvCxnSpPr>
            <a:endCxn id="356" idx="0"/>
          </p:cNvCxnSpPr>
          <p:nvPr/>
        </p:nvCxnSpPr>
        <p:spPr>
          <a:xfrm rot="5400000">
            <a:off x="9074150" y="1719263"/>
            <a:ext cx="1968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5" name="374 - Γωνιακή σύνδεση"/>
          <p:cNvCxnSpPr>
            <a:stCxn id="140" idx="1"/>
            <a:endCxn id="132" idx="1"/>
          </p:cNvCxnSpPr>
          <p:nvPr/>
        </p:nvCxnSpPr>
        <p:spPr>
          <a:xfrm rot="10800000" flipV="1">
            <a:off x="11080750" y="155575"/>
            <a:ext cx="1588" cy="763588"/>
          </a:xfrm>
          <a:prstGeom prst="bentConnector3">
            <a:avLst>
              <a:gd name="adj1" fmla="val 13499626"/>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2" name="381 - Ευθεία γραμμή σύνδεσης"/>
          <p:cNvCxnSpPr/>
          <p:nvPr/>
        </p:nvCxnSpPr>
        <p:spPr>
          <a:xfrm rot="10800000">
            <a:off x="10937875" y="407988"/>
            <a:ext cx="14287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4" name="383 - Ευθεία γραμμή σύνδεσης"/>
          <p:cNvCxnSpPr/>
          <p:nvPr/>
        </p:nvCxnSpPr>
        <p:spPr>
          <a:xfrm rot="10800000">
            <a:off x="10793413" y="407988"/>
            <a:ext cx="14446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6" name="385 - Γωνιακή σύνδεση"/>
          <p:cNvCxnSpPr>
            <a:stCxn id="373762" idx="0"/>
            <a:endCxn id="0" idx="2"/>
          </p:cNvCxnSpPr>
          <p:nvPr/>
        </p:nvCxnSpPr>
        <p:spPr>
          <a:xfrm rot="5400000" flipH="1" flipV="1">
            <a:off x="8062119" y="-1073943"/>
            <a:ext cx="528637" cy="3924300"/>
          </a:xfrm>
          <a:prstGeom prst="bentConnector3">
            <a:avLst>
              <a:gd name="adj1" fmla="val 47023"/>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1" name="450 - Ευθεία γραμμή σύνδεσης"/>
          <p:cNvCxnSpPr/>
          <p:nvPr/>
        </p:nvCxnSpPr>
        <p:spPr>
          <a:xfrm rot="16200000" flipH="1">
            <a:off x="8423275" y="4230688"/>
            <a:ext cx="2867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86" name="AutoShape 8"/>
          <p:cNvSpPr>
            <a:spLocks noChangeArrowheads="1"/>
          </p:cNvSpPr>
          <p:nvPr/>
        </p:nvSpPr>
        <p:spPr bwMode="auto">
          <a:xfrm>
            <a:off x="5081588" y="2498725"/>
            <a:ext cx="463550" cy="2095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ΤΕΧΝΙΚΩΝ ΕΦΑΡΜΟΓΩΝ</a:t>
            </a:r>
            <a:endParaRPr lang="en-US" sz="300" b="1">
              <a:solidFill>
                <a:srgbClr val="000000"/>
              </a:solidFill>
              <a:latin typeface="Garamond" pitchFamily="18" charset="0"/>
            </a:endParaRPr>
          </a:p>
        </p:txBody>
      </p:sp>
      <p:sp>
        <p:nvSpPr>
          <p:cNvPr id="587" name="AutoShape 8"/>
          <p:cNvSpPr>
            <a:spLocks noChangeArrowheads="1"/>
          </p:cNvSpPr>
          <p:nvPr/>
        </p:nvSpPr>
        <p:spPr bwMode="auto">
          <a:xfrm>
            <a:off x="5081588" y="2741613"/>
            <a:ext cx="463550" cy="21113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ΔΙΟΙΚΗΤΙΚΩΝ ΔΙΑΔΙΚΑΣΙΩΝ</a:t>
            </a:r>
            <a:endParaRPr lang="en-US" sz="300" b="1">
              <a:solidFill>
                <a:srgbClr val="000000"/>
              </a:solidFill>
              <a:latin typeface="Garamond" pitchFamily="18" charset="0"/>
            </a:endParaRPr>
          </a:p>
        </p:txBody>
      </p:sp>
      <p:sp>
        <p:nvSpPr>
          <p:cNvPr id="589" name="AutoShape 8"/>
          <p:cNvSpPr>
            <a:spLocks noChangeArrowheads="1"/>
          </p:cNvSpPr>
          <p:nvPr/>
        </p:nvSpPr>
        <p:spPr bwMode="auto">
          <a:xfrm>
            <a:off x="5943600" y="3057525"/>
            <a:ext cx="411163" cy="1508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ΑΠΑΣΧΟΛΗΣΗΣ</a:t>
            </a:r>
            <a:endParaRPr lang="en-US" sz="300" b="1">
              <a:solidFill>
                <a:srgbClr val="000000"/>
              </a:solidFill>
              <a:latin typeface="Garamond" pitchFamily="18" charset="0"/>
            </a:endParaRPr>
          </a:p>
        </p:txBody>
      </p:sp>
      <p:sp>
        <p:nvSpPr>
          <p:cNvPr id="590" name="AutoShape 8"/>
          <p:cNvSpPr>
            <a:spLocks noChangeArrowheads="1"/>
          </p:cNvSpPr>
          <p:nvPr/>
        </p:nvSpPr>
        <p:spPr bwMode="auto">
          <a:xfrm>
            <a:off x="5946775" y="3227388"/>
            <a:ext cx="407988" cy="150812"/>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ΕΜΠΟΡΙΟΥ</a:t>
            </a:r>
            <a:endParaRPr lang="en-US" sz="300" b="1">
              <a:solidFill>
                <a:srgbClr val="000000"/>
              </a:solidFill>
              <a:latin typeface="Garamond" pitchFamily="18" charset="0"/>
            </a:endParaRPr>
          </a:p>
        </p:txBody>
      </p:sp>
      <p:sp>
        <p:nvSpPr>
          <p:cNvPr id="591" name="AutoShape 8"/>
          <p:cNvSpPr>
            <a:spLocks noChangeArrowheads="1"/>
          </p:cNvSpPr>
          <p:nvPr/>
        </p:nvSpPr>
        <p:spPr bwMode="auto">
          <a:xfrm>
            <a:off x="5943600" y="3390900"/>
            <a:ext cx="411163" cy="14763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ΤΟΥΡΙΣΜΟΥ</a:t>
            </a:r>
            <a:endParaRPr lang="en-US" sz="300" b="1">
              <a:solidFill>
                <a:srgbClr val="000000"/>
              </a:solidFill>
              <a:latin typeface="Garamond" pitchFamily="18" charset="0"/>
            </a:endParaRPr>
          </a:p>
        </p:txBody>
      </p:sp>
      <p:cxnSp>
        <p:nvCxnSpPr>
          <p:cNvPr id="606" name="605 - Ευθεία γραμμή σύνδεσης"/>
          <p:cNvCxnSpPr/>
          <p:nvPr/>
        </p:nvCxnSpPr>
        <p:spPr>
          <a:xfrm>
            <a:off x="8248650" y="4618038"/>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7" name="606 - Ευθεία γραμμή σύνδεσης"/>
          <p:cNvCxnSpPr/>
          <p:nvPr/>
        </p:nvCxnSpPr>
        <p:spPr>
          <a:xfrm>
            <a:off x="8248650" y="437991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97352" name="AutoShape 18"/>
          <p:cNvGrpSpPr>
            <a:grpSpLocks/>
          </p:cNvGrpSpPr>
          <p:nvPr/>
        </p:nvGrpSpPr>
        <p:grpSpPr bwMode="auto">
          <a:xfrm>
            <a:off x="8216900" y="996950"/>
            <a:ext cx="957263" cy="541338"/>
            <a:chOff x="7246" y="879"/>
            <a:chExt cx="845" cy="477"/>
          </a:xfrm>
        </p:grpSpPr>
        <p:pic>
          <p:nvPicPr>
            <p:cNvPr id="97721" name="AutoShape 18"/>
            <p:cNvPicPr>
              <a:picLocks noChangeArrowheads="1"/>
            </p:cNvPicPr>
            <p:nvPr/>
          </p:nvPicPr>
          <p:blipFill>
            <a:blip r:embed="rId17"/>
            <a:srcRect/>
            <a:stretch>
              <a:fillRect/>
            </a:stretch>
          </p:blipFill>
          <p:spPr bwMode="auto">
            <a:xfrm>
              <a:off x="7246" y="879"/>
              <a:ext cx="845" cy="477"/>
            </a:xfrm>
            <a:prstGeom prst="rect">
              <a:avLst/>
            </a:prstGeom>
            <a:noFill/>
            <a:ln w="9525">
              <a:noFill/>
              <a:miter lim="800000"/>
              <a:headEnd/>
              <a:tailEnd/>
            </a:ln>
          </p:spPr>
        </p:pic>
        <p:sp>
          <p:nvSpPr>
            <p:cNvPr id="97722" name="Text Box 103"/>
            <p:cNvSpPr txBox="1">
              <a:spLocks noChangeArrowheads="1"/>
            </p:cNvSpPr>
            <p:nvPr/>
          </p:nvSpPr>
          <p:spPr bwMode="auto">
            <a:xfrm>
              <a:off x="7325" y="955"/>
              <a:ext cx="690" cy="328"/>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Αυτοτελές Γραφείο Τύπου &amp; Δημοσίων Σχέσεων</a:t>
              </a:r>
            </a:p>
          </p:txBody>
        </p:sp>
      </p:grpSp>
      <p:sp>
        <p:nvSpPr>
          <p:cNvPr id="691" name="AutoShape 8"/>
          <p:cNvSpPr>
            <a:spLocks noChangeArrowheads="1"/>
          </p:cNvSpPr>
          <p:nvPr/>
        </p:nvSpPr>
        <p:spPr bwMode="auto">
          <a:xfrm>
            <a:off x="6423025" y="2559050"/>
            <a:ext cx="412750" cy="2571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ΑΔΕΙΩΝ ΚΥΚΛΟΦΟΡΙΑΣ</a:t>
            </a:r>
            <a:endParaRPr lang="en-US" sz="300" b="1">
              <a:solidFill>
                <a:srgbClr val="000000"/>
              </a:solidFill>
              <a:latin typeface="Calibri" pitchFamily="34" charset="0"/>
            </a:endParaRPr>
          </a:p>
        </p:txBody>
      </p:sp>
      <p:sp>
        <p:nvSpPr>
          <p:cNvPr id="693" name="AutoShape 8"/>
          <p:cNvSpPr>
            <a:spLocks noChangeArrowheads="1"/>
          </p:cNvSpPr>
          <p:nvPr/>
        </p:nvSpPr>
        <p:spPr bwMode="auto">
          <a:xfrm>
            <a:off x="6423025" y="3006725"/>
            <a:ext cx="411163" cy="3079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ΧΟΡΗΓΗΣΗΣ ΑΔΕΙΩΝ ΟΔΗΓΗΣΗΣ</a:t>
            </a:r>
            <a:endParaRPr lang="en-US" sz="300" b="1">
              <a:solidFill>
                <a:srgbClr val="000000"/>
              </a:solidFill>
              <a:latin typeface="Garamond" pitchFamily="18" charset="0"/>
            </a:endParaRPr>
          </a:p>
        </p:txBody>
      </p:sp>
      <p:sp>
        <p:nvSpPr>
          <p:cNvPr id="694" name="AutoShape 8"/>
          <p:cNvSpPr>
            <a:spLocks noChangeArrowheads="1"/>
          </p:cNvSpPr>
          <p:nvPr/>
        </p:nvSpPr>
        <p:spPr bwMode="auto">
          <a:xfrm>
            <a:off x="6423025" y="3333750"/>
            <a:ext cx="411163" cy="1539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ΚΤΕΟ</a:t>
            </a:r>
            <a:endParaRPr lang="en-US" sz="300" b="1">
              <a:solidFill>
                <a:srgbClr val="000000"/>
              </a:solidFill>
              <a:latin typeface="Garamond" pitchFamily="18" charset="0"/>
            </a:endParaRPr>
          </a:p>
        </p:txBody>
      </p:sp>
      <p:cxnSp>
        <p:nvCxnSpPr>
          <p:cNvPr id="695" name="694 - Ευθεία γραμμή σύνδεσης"/>
          <p:cNvCxnSpPr/>
          <p:nvPr/>
        </p:nvCxnSpPr>
        <p:spPr>
          <a:xfrm>
            <a:off x="9569450" y="376872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7" name="696 - Ευθεία γραμμή σύνδεσης"/>
          <p:cNvCxnSpPr/>
          <p:nvPr/>
        </p:nvCxnSpPr>
        <p:spPr>
          <a:xfrm>
            <a:off x="9569450" y="4422775"/>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24" name="AutoShape 8"/>
          <p:cNvSpPr>
            <a:spLocks noChangeArrowheads="1"/>
          </p:cNvSpPr>
          <p:nvPr/>
        </p:nvSpPr>
        <p:spPr bwMode="auto">
          <a:xfrm>
            <a:off x="7245350" y="2563813"/>
            <a:ext cx="412750" cy="2555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 ΑΔΕΙΩΝ ΚΥΚΛΟΦΟΡΙΑΣ</a:t>
            </a:r>
            <a:endParaRPr lang="en-US" sz="300" b="1">
              <a:solidFill>
                <a:srgbClr val="000000"/>
              </a:solidFill>
              <a:latin typeface="Garamond" pitchFamily="18" charset="0"/>
            </a:endParaRPr>
          </a:p>
        </p:txBody>
      </p:sp>
      <p:sp>
        <p:nvSpPr>
          <p:cNvPr id="726" name="AutoShape 8"/>
          <p:cNvSpPr>
            <a:spLocks noChangeArrowheads="1"/>
          </p:cNvSpPr>
          <p:nvPr/>
        </p:nvSpPr>
        <p:spPr bwMode="auto">
          <a:xfrm>
            <a:off x="7245350" y="3008313"/>
            <a:ext cx="412750" cy="3079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ΧΟΡΗΓΗΣΗΣ ΑΔΕΙΩΝ ΟΔΗΓΗΣΗΣ</a:t>
            </a:r>
            <a:endParaRPr lang="en-US" sz="300" b="1">
              <a:solidFill>
                <a:srgbClr val="000000"/>
              </a:solidFill>
              <a:latin typeface="Garamond" pitchFamily="18" charset="0"/>
            </a:endParaRPr>
          </a:p>
        </p:txBody>
      </p:sp>
      <p:sp>
        <p:nvSpPr>
          <p:cNvPr id="727" name="AutoShape 8"/>
          <p:cNvSpPr>
            <a:spLocks noChangeArrowheads="1"/>
          </p:cNvSpPr>
          <p:nvPr/>
        </p:nvSpPr>
        <p:spPr bwMode="auto">
          <a:xfrm>
            <a:off x="7245350" y="3332163"/>
            <a:ext cx="412750" cy="1539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ΚΤΕΟ</a:t>
            </a:r>
            <a:endParaRPr lang="en-US" sz="300" b="1">
              <a:solidFill>
                <a:srgbClr val="000000"/>
              </a:solidFill>
              <a:latin typeface="Garamond" pitchFamily="18" charset="0"/>
            </a:endParaRPr>
          </a:p>
        </p:txBody>
      </p:sp>
      <p:cxnSp>
        <p:nvCxnSpPr>
          <p:cNvPr id="728" name="727 - Ευθεία γραμμή σύνδεσης"/>
          <p:cNvCxnSpPr/>
          <p:nvPr/>
        </p:nvCxnSpPr>
        <p:spPr>
          <a:xfrm>
            <a:off x="10072688" y="3771900"/>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0" name="729 - Ευθεία γραμμή σύνδεσης"/>
          <p:cNvCxnSpPr/>
          <p:nvPr/>
        </p:nvCxnSpPr>
        <p:spPr>
          <a:xfrm>
            <a:off x="10071100" y="4419600"/>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8" name="827 - Ευθεία γραμμή σύνδεσης"/>
          <p:cNvCxnSpPr>
            <a:stCxn id="181" idx="3"/>
            <a:endCxn id="183" idx="1"/>
          </p:cNvCxnSpPr>
          <p:nvPr/>
        </p:nvCxnSpPr>
        <p:spPr>
          <a:xfrm>
            <a:off x="11615738" y="3089275"/>
            <a:ext cx="257175" cy="317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42" name="AutoShape 8"/>
          <p:cNvSpPr>
            <a:spLocks noChangeArrowheads="1"/>
          </p:cNvSpPr>
          <p:nvPr/>
        </p:nvSpPr>
        <p:spPr bwMode="auto">
          <a:xfrm>
            <a:off x="7704138" y="2417763"/>
            <a:ext cx="520700" cy="290512"/>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8"/>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ΥΓΕΙΟΝΟΜΙΚΟΥ ΕΛΕΓΧΟΥ &amp; ΠΕΡΙΒΑΛΛΟΝΤΙΚΗΣ ΥΓΙΙΕΙΝΗΣ</a:t>
            </a:r>
            <a:endParaRPr lang="en-US" sz="300" b="1">
              <a:solidFill>
                <a:srgbClr val="000000"/>
              </a:solidFill>
              <a:latin typeface="Garamond" pitchFamily="18" charset="0"/>
            </a:endParaRPr>
          </a:p>
        </p:txBody>
      </p:sp>
      <p:sp>
        <p:nvSpPr>
          <p:cNvPr id="843" name="AutoShape 8"/>
          <p:cNvSpPr>
            <a:spLocks noChangeArrowheads="1"/>
          </p:cNvSpPr>
          <p:nvPr/>
        </p:nvSpPr>
        <p:spPr bwMode="auto">
          <a:xfrm>
            <a:off x="7704138" y="2732088"/>
            <a:ext cx="520700" cy="1793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ΕΠΑΓΓΕΛΜΑΤΩΝ &amp; ΥΠΗΡΕΣΙΩΝ ΥΓΕΙΑΣ</a:t>
            </a:r>
            <a:endParaRPr lang="en-US" sz="300" b="1">
              <a:solidFill>
                <a:srgbClr val="000000"/>
              </a:solidFill>
              <a:latin typeface="Garamond" pitchFamily="18" charset="0"/>
            </a:endParaRPr>
          </a:p>
        </p:txBody>
      </p:sp>
      <p:cxnSp>
        <p:nvCxnSpPr>
          <p:cNvPr id="379" name="378 - Ευθεία γραμμή σύνδεσης"/>
          <p:cNvCxnSpPr/>
          <p:nvPr/>
        </p:nvCxnSpPr>
        <p:spPr>
          <a:xfrm rot="5400000" flipH="1" flipV="1">
            <a:off x="2113757" y="1143794"/>
            <a:ext cx="14446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0" name="379 - Ευθεία γραμμή σύνδεσης"/>
          <p:cNvCxnSpPr/>
          <p:nvPr/>
        </p:nvCxnSpPr>
        <p:spPr>
          <a:xfrm rot="5400000" flipH="1" flipV="1">
            <a:off x="3558381" y="1135857"/>
            <a:ext cx="14446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97368" name="AutoShape 3"/>
          <p:cNvGrpSpPr>
            <a:grpSpLocks/>
          </p:cNvGrpSpPr>
          <p:nvPr/>
        </p:nvGrpSpPr>
        <p:grpSpPr bwMode="auto">
          <a:xfrm>
            <a:off x="2028825" y="809625"/>
            <a:ext cx="1119188" cy="314325"/>
            <a:chOff x="1789" y="714"/>
            <a:chExt cx="987" cy="277"/>
          </a:xfrm>
        </p:grpSpPr>
        <p:pic>
          <p:nvPicPr>
            <p:cNvPr id="97719" name="AutoShape 3"/>
            <p:cNvPicPr>
              <a:picLocks noChangeArrowheads="1"/>
            </p:cNvPicPr>
            <p:nvPr/>
          </p:nvPicPr>
          <p:blipFill>
            <a:blip r:embed="rId18"/>
            <a:srcRect/>
            <a:stretch>
              <a:fillRect/>
            </a:stretch>
          </p:blipFill>
          <p:spPr bwMode="auto">
            <a:xfrm>
              <a:off x="1789" y="714"/>
              <a:ext cx="987" cy="277"/>
            </a:xfrm>
            <a:prstGeom prst="rect">
              <a:avLst/>
            </a:prstGeom>
            <a:noFill/>
            <a:ln w="9525">
              <a:noFill/>
              <a:miter lim="800000"/>
              <a:headEnd/>
              <a:tailEnd/>
            </a:ln>
          </p:spPr>
        </p:pic>
        <p:sp>
          <p:nvSpPr>
            <p:cNvPr id="97720" name="Text Box 121"/>
            <p:cNvSpPr txBox="1">
              <a:spLocks noChangeArrowheads="1"/>
            </p:cNvSpPr>
            <p:nvPr/>
          </p:nvSpPr>
          <p:spPr bwMode="auto">
            <a:xfrm>
              <a:off x="1863" y="780"/>
              <a:ext cx="846" cy="149"/>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ΑΝΤ/ΡΧΗΣ Π.Ε. ΚΟΖΑΝΗΣ</a:t>
              </a:r>
              <a:endParaRPr lang="en-US" sz="600" b="1">
                <a:solidFill>
                  <a:srgbClr val="000000"/>
                </a:solidFill>
                <a:latin typeface="Garamond" pitchFamily="18" charset="0"/>
              </a:endParaRPr>
            </a:p>
          </p:txBody>
        </p:sp>
      </p:grpSp>
      <p:cxnSp>
        <p:nvCxnSpPr>
          <p:cNvPr id="411" name="410 - Ευθεία γραμμή σύνδεσης"/>
          <p:cNvCxnSpPr/>
          <p:nvPr/>
        </p:nvCxnSpPr>
        <p:spPr>
          <a:xfrm>
            <a:off x="10864850" y="661988"/>
            <a:ext cx="2159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8" name="427 - Ευθεία γραμμή σύνδεσης"/>
          <p:cNvCxnSpPr/>
          <p:nvPr/>
        </p:nvCxnSpPr>
        <p:spPr>
          <a:xfrm rot="5400000" flipH="1" flipV="1">
            <a:off x="2129632" y="184944"/>
            <a:ext cx="14446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7" name="436 - Ευθεία γραμμή σύνδεσης"/>
          <p:cNvCxnSpPr/>
          <p:nvPr/>
        </p:nvCxnSpPr>
        <p:spPr>
          <a:xfrm rot="5400000" flipH="1" flipV="1">
            <a:off x="3566319" y="184944"/>
            <a:ext cx="14446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08" name="AutoShape 8"/>
          <p:cNvSpPr>
            <a:spLocks noChangeArrowheads="1"/>
          </p:cNvSpPr>
          <p:nvPr/>
        </p:nvSpPr>
        <p:spPr bwMode="auto">
          <a:xfrm>
            <a:off x="8537575" y="2460625"/>
            <a:ext cx="560388" cy="14922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ΚΟΙΝΩΝΙΚΗΣ ΑΡΩΓΗΣ</a:t>
            </a:r>
            <a:endParaRPr lang="en-US" sz="300" b="1">
              <a:solidFill>
                <a:srgbClr val="000000"/>
              </a:solidFill>
              <a:latin typeface="Garamond" pitchFamily="18" charset="0"/>
            </a:endParaRPr>
          </a:p>
        </p:txBody>
      </p:sp>
      <p:sp>
        <p:nvSpPr>
          <p:cNvPr id="409" name="AutoShape 8"/>
          <p:cNvSpPr>
            <a:spLocks noChangeArrowheads="1"/>
          </p:cNvSpPr>
          <p:nvPr/>
        </p:nvSpPr>
        <p:spPr bwMode="auto">
          <a:xfrm>
            <a:off x="8532813" y="3032125"/>
            <a:ext cx="565150" cy="2476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ΑΘΛΗΤΙΣΜΟΥ &amp;  ΠΟΛΙΤΙΣΜΟΥ</a:t>
            </a:r>
            <a:endParaRPr lang="en-US" sz="300" b="1">
              <a:solidFill>
                <a:srgbClr val="000000"/>
              </a:solidFill>
              <a:latin typeface="Garamond" pitchFamily="18" charset="0"/>
            </a:endParaRPr>
          </a:p>
        </p:txBody>
      </p:sp>
      <p:sp>
        <p:nvSpPr>
          <p:cNvPr id="412" name="AutoShape 8"/>
          <p:cNvSpPr>
            <a:spLocks noChangeArrowheads="1"/>
          </p:cNvSpPr>
          <p:nvPr/>
        </p:nvSpPr>
        <p:spPr bwMode="auto">
          <a:xfrm>
            <a:off x="7708900" y="4168775"/>
            <a:ext cx="508000" cy="1555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ΠΡΟΛΗΨΗΣ</a:t>
            </a:r>
            <a:endParaRPr lang="en-US" sz="300" b="1">
              <a:solidFill>
                <a:srgbClr val="000000"/>
              </a:solidFill>
              <a:latin typeface="Garamond" pitchFamily="18" charset="0"/>
            </a:endParaRPr>
          </a:p>
        </p:txBody>
      </p:sp>
      <p:sp>
        <p:nvSpPr>
          <p:cNvPr id="413" name="AutoShape 8"/>
          <p:cNvSpPr>
            <a:spLocks noChangeArrowheads="1"/>
          </p:cNvSpPr>
          <p:nvPr/>
        </p:nvSpPr>
        <p:spPr bwMode="auto">
          <a:xfrm>
            <a:off x="7708900" y="4348163"/>
            <a:ext cx="508000" cy="150812"/>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ΠΕΡΙΘΑΛΨΗΣ</a:t>
            </a:r>
            <a:endParaRPr lang="en-US" sz="300" b="1">
              <a:solidFill>
                <a:srgbClr val="000000"/>
              </a:solidFill>
              <a:latin typeface="Garamond" pitchFamily="18" charset="0"/>
            </a:endParaRPr>
          </a:p>
        </p:txBody>
      </p:sp>
      <p:grpSp>
        <p:nvGrpSpPr>
          <p:cNvPr id="97376" name="AutoShape 18"/>
          <p:cNvGrpSpPr>
            <a:grpSpLocks/>
          </p:cNvGrpSpPr>
          <p:nvPr/>
        </p:nvGrpSpPr>
        <p:grpSpPr bwMode="auto">
          <a:xfrm>
            <a:off x="3165475" y="996950"/>
            <a:ext cx="801688" cy="527050"/>
            <a:chOff x="2792" y="879"/>
            <a:chExt cx="706" cy="465"/>
          </a:xfrm>
        </p:grpSpPr>
        <p:pic>
          <p:nvPicPr>
            <p:cNvPr id="97717" name="AutoShape 18"/>
            <p:cNvPicPr>
              <a:picLocks noChangeArrowheads="1"/>
            </p:cNvPicPr>
            <p:nvPr/>
          </p:nvPicPr>
          <p:blipFill>
            <a:blip r:embed="rId19"/>
            <a:srcRect/>
            <a:stretch>
              <a:fillRect/>
            </a:stretch>
          </p:blipFill>
          <p:spPr bwMode="auto">
            <a:xfrm>
              <a:off x="2792" y="879"/>
              <a:ext cx="706" cy="465"/>
            </a:xfrm>
            <a:prstGeom prst="rect">
              <a:avLst/>
            </a:prstGeom>
            <a:noFill/>
            <a:ln w="9525">
              <a:noFill/>
              <a:miter lim="800000"/>
              <a:headEnd/>
              <a:tailEnd/>
            </a:ln>
          </p:spPr>
        </p:pic>
        <p:sp>
          <p:nvSpPr>
            <p:cNvPr id="97718" name="Text Box 131"/>
            <p:cNvSpPr txBox="1">
              <a:spLocks noChangeArrowheads="1"/>
            </p:cNvSpPr>
            <p:nvPr/>
          </p:nvSpPr>
          <p:spPr bwMode="auto">
            <a:xfrm>
              <a:off x="2870" y="955"/>
              <a:ext cx="555" cy="319"/>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Ενδιάμεση Διαχειριστική Αρχή</a:t>
              </a:r>
            </a:p>
            <a:p>
              <a:pPr defTabSz="652463"/>
              <a:endParaRPr lang="en-US" sz="600" b="1">
                <a:solidFill>
                  <a:srgbClr val="000000"/>
                </a:solidFill>
                <a:latin typeface="Garamond" pitchFamily="18" charset="0"/>
              </a:endParaRPr>
            </a:p>
          </p:txBody>
        </p:sp>
      </p:grpSp>
      <p:cxnSp>
        <p:nvCxnSpPr>
          <p:cNvPr id="362" name="361 - Shape"/>
          <p:cNvCxnSpPr/>
          <p:nvPr/>
        </p:nvCxnSpPr>
        <p:spPr>
          <a:xfrm rot="10800000" flipV="1">
            <a:off x="5464175" y="1487488"/>
            <a:ext cx="504825" cy="288925"/>
          </a:xfrm>
          <a:prstGeom prst="bentConnector3">
            <a:avLst>
              <a:gd name="adj1" fmla="val 2152"/>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64" name="AutoShape 8"/>
          <p:cNvSpPr>
            <a:spLocks noChangeArrowheads="1"/>
          </p:cNvSpPr>
          <p:nvPr/>
        </p:nvSpPr>
        <p:spPr bwMode="auto">
          <a:xfrm>
            <a:off x="7704138" y="3181350"/>
            <a:ext cx="520700" cy="18256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ΠΡΟΛΗΨΗΣ &amp; ΠΡΟΑΓΩΓΗΣ ΤΗΣ ΥΓΕΙΑΣ</a:t>
            </a:r>
            <a:endParaRPr lang="en-US" sz="300" b="1">
              <a:solidFill>
                <a:srgbClr val="000000"/>
              </a:solidFill>
              <a:latin typeface="Garamond" pitchFamily="18" charset="0"/>
            </a:endParaRPr>
          </a:p>
        </p:txBody>
      </p:sp>
      <p:cxnSp>
        <p:nvCxnSpPr>
          <p:cNvPr id="366" name="365 - Ευθεία γραμμή σύνδεσης"/>
          <p:cNvCxnSpPr/>
          <p:nvPr/>
        </p:nvCxnSpPr>
        <p:spPr>
          <a:xfrm rot="5400000">
            <a:off x="9833769" y="2237582"/>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8" name="377 - Ευθεία γραμμή σύνδεσης"/>
          <p:cNvCxnSpPr/>
          <p:nvPr/>
        </p:nvCxnSpPr>
        <p:spPr>
          <a:xfrm rot="5400000">
            <a:off x="8014494" y="2237582"/>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3" name="382 - Ευθεία γραμμή σύνδεσης"/>
          <p:cNvCxnSpPr/>
          <p:nvPr/>
        </p:nvCxnSpPr>
        <p:spPr>
          <a:xfrm rot="5400000">
            <a:off x="5920581" y="2231232"/>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5" name="394 - Ευθεία γραμμή σύνδεσης"/>
          <p:cNvCxnSpPr>
            <a:stCxn id="169" idx="3"/>
            <a:endCxn id="170" idx="1"/>
          </p:cNvCxnSpPr>
          <p:nvPr/>
        </p:nvCxnSpPr>
        <p:spPr>
          <a:xfrm>
            <a:off x="9783763" y="3197225"/>
            <a:ext cx="14446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58" name="AutoShape 6"/>
          <p:cNvSpPr>
            <a:spLocks noChangeArrowheads="1"/>
          </p:cNvSpPr>
          <p:nvPr/>
        </p:nvSpPr>
        <p:spPr bwMode="auto">
          <a:xfrm>
            <a:off x="5086350" y="2076450"/>
            <a:ext cx="617538" cy="36036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ΒΙΟΜΗΧΑΝΙΑΣ, ΕΝΕΡΓΕΙΑΣ &amp; ΦΥΣΙΚΩΝ ΠΟΡΩΝ</a:t>
            </a:r>
            <a:endParaRPr lang="en-US" sz="400" b="1">
              <a:solidFill>
                <a:srgbClr val="000000"/>
              </a:solidFill>
              <a:latin typeface="Garamond" pitchFamily="18" charset="0"/>
            </a:endParaRPr>
          </a:p>
        </p:txBody>
      </p:sp>
      <p:sp>
        <p:nvSpPr>
          <p:cNvPr id="662" name="AutoShape 6"/>
          <p:cNvSpPr>
            <a:spLocks noChangeArrowheads="1"/>
          </p:cNvSpPr>
          <p:nvPr/>
        </p:nvSpPr>
        <p:spPr bwMode="auto">
          <a:xfrm>
            <a:off x="5084763" y="2974975"/>
            <a:ext cx="566737" cy="30956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ΑΝΑΠΤΥΞΗΣ Π.Ε. ΓΡΕΒΕΝΩΝ</a:t>
            </a:r>
            <a:endParaRPr lang="en-US" sz="400" b="1">
              <a:solidFill>
                <a:srgbClr val="000000"/>
              </a:solidFill>
              <a:latin typeface="Garamond" pitchFamily="18" charset="0"/>
            </a:endParaRPr>
          </a:p>
        </p:txBody>
      </p:sp>
      <p:cxnSp>
        <p:nvCxnSpPr>
          <p:cNvPr id="668" name="667 - Ευθεία γραμμή σύνδεσης"/>
          <p:cNvCxnSpPr/>
          <p:nvPr/>
        </p:nvCxnSpPr>
        <p:spPr>
          <a:xfrm>
            <a:off x="7767638" y="364807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3" name="672 - Shape"/>
          <p:cNvCxnSpPr>
            <a:stCxn id="165" idx="2"/>
            <a:endCxn id="591" idx="1"/>
          </p:cNvCxnSpPr>
          <p:nvPr/>
        </p:nvCxnSpPr>
        <p:spPr>
          <a:xfrm rot="5400000">
            <a:off x="7777956" y="4120357"/>
            <a:ext cx="1273175" cy="185738"/>
          </a:xfrm>
          <a:prstGeom prst="bentConnector4">
            <a:avLst>
              <a:gd name="adj1" fmla="val 3115"/>
              <a:gd name="adj2" fmla="val 134387"/>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7" name="676 - Shape"/>
          <p:cNvCxnSpPr>
            <a:stCxn id="658" idx="2"/>
            <a:endCxn id="587" idx="3"/>
          </p:cNvCxnSpPr>
          <p:nvPr/>
        </p:nvCxnSpPr>
        <p:spPr>
          <a:xfrm rot="16200000" flipH="1">
            <a:off x="7370762" y="3594101"/>
            <a:ext cx="574675" cy="209550"/>
          </a:xfrm>
          <a:prstGeom prst="bentConnector4">
            <a:avLst>
              <a:gd name="adj1" fmla="val 7276"/>
              <a:gd name="adj2" fmla="val 136364"/>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98" name="AutoShape 8"/>
          <p:cNvSpPr>
            <a:spLocks noChangeArrowheads="1"/>
          </p:cNvSpPr>
          <p:nvPr/>
        </p:nvSpPr>
        <p:spPr bwMode="auto">
          <a:xfrm>
            <a:off x="5086350" y="3706813"/>
            <a:ext cx="463550" cy="163512"/>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ΕΠΑΓΓΕΛΜΑΤΟΣ</a:t>
            </a:r>
            <a:endParaRPr lang="en-US" sz="300" b="1">
              <a:solidFill>
                <a:srgbClr val="000000"/>
              </a:solidFill>
              <a:latin typeface="Calibri" pitchFamily="34" charset="0"/>
            </a:endParaRPr>
          </a:p>
        </p:txBody>
      </p:sp>
      <p:sp>
        <p:nvSpPr>
          <p:cNvPr id="699" name="AutoShape 8"/>
          <p:cNvSpPr>
            <a:spLocks noChangeArrowheads="1"/>
          </p:cNvSpPr>
          <p:nvPr/>
        </p:nvSpPr>
        <p:spPr bwMode="auto">
          <a:xfrm>
            <a:off x="5086350" y="3348038"/>
            <a:ext cx="463550" cy="33813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ΧΟΡΗΓΗΣΗΣ ΑΔΕΙΩΝ ΑΝΑΠΤΥΞΗΣ, ΕΝΕΡΓΕΙΑΣ &amp; ΦΥΣΙΚΩΝ ΠΟΡΩΝ</a:t>
            </a:r>
            <a:endParaRPr lang="en-US" sz="300" b="1">
              <a:solidFill>
                <a:srgbClr val="000000"/>
              </a:solidFill>
              <a:latin typeface="Calibri" pitchFamily="34" charset="0"/>
            </a:endParaRPr>
          </a:p>
        </p:txBody>
      </p:sp>
      <p:sp>
        <p:nvSpPr>
          <p:cNvPr id="700" name="AutoShape 8"/>
          <p:cNvSpPr>
            <a:spLocks noChangeArrowheads="1"/>
          </p:cNvSpPr>
          <p:nvPr/>
        </p:nvSpPr>
        <p:spPr bwMode="auto">
          <a:xfrm>
            <a:off x="5086350" y="3887788"/>
            <a:ext cx="463550" cy="2349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 ΕΜΠΟΡΙΟΥ &amp; ΤΟΥΡΙΣΜΟΥ</a:t>
            </a:r>
            <a:endParaRPr lang="en-US" sz="300" b="1">
              <a:solidFill>
                <a:srgbClr val="000000"/>
              </a:solidFill>
              <a:latin typeface="Calibri" pitchFamily="34" charset="0"/>
            </a:endParaRPr>
          </a:p>
        </p:txBody>
      </p:sp>
      <p:cxnSp>
        <p:nvCxnSpPr>
          <p:cNvPr id="701" name="700 - Ευθεία γραμμή σύνδεσης"/>
          <p:cNvCxnSpPr/>
          <p:nvPr/>
        </p:nvCxnSpPr>
        <p:spPr>
          <a:xfrm>
            <a:off x="7769225" y="4930775"/>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6" name="705 - Ευθεία γραμμή σύνδεσης"/>
          <p:cNvCxnSpPr/>
          <p:nvPr/>
        </p:nvCxnSpPr>
        <p:spPr>
          <a:xfrm>
            <a:off x="7767638" y="5302250"/>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7" name="716 - Ευθεία γραμμή σύνδεσης"/>
          <p:cNvCxnSpPr/>
          <p:nvPr/>
        </p:nvCxnSpPr>
        <p:spPr>
          <a:xfrm flipV="1">
            <a:off x="7910513" y="4375150"/>
            <a:ext cx="14446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7" name="766 - Ευθεία γραμμή σύνδεσης"/>
          <p:cNvCxnSpPr/>
          <p:nvPr/>
        </p:nvCxnSpPr>
        <p:spPr>
          <a:xfrm>
            <a:off x="7767638" y="5607050"/>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68" name="AutoShape 8"/>
          <p:cNvSpPr>
            <a:spLocks noChangeArrowheads="1"/>
          </p:cNvSpPr>
          <p:nvPr/>
        </p:nvSpPr>
        <p:spPr bwMode="auto">
          <a:xfrm>
            <a:off x="5086350" y="4483100"/>
            <a:ext cx="463550" cy="2317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ΓΡΑΜΜΑΤΕΙΑΚΗΣ ΥΠΟΣΤΗΡΙΞΗΣ</a:t>
            </a:r>
            <a:endParaRPr lang="en-US" sz="300" b="1">
              <a:solidFill>
                <a:srgbClr val="000000"/>
              </a:solidFill>
              <a:latin typeface="Calibri" pitchFamily="34" charset="0"/>
            </a:endParaRPr>
          </a:p>
        </p:txBody>
      </p:sp>
      <p:cxnSp>
        <p:nvCxnSpPr>
          <p:cNvPr id="787" name="786 - Shape"/>
          <p:cNvCxnSpPr>
            <a:stCxn id="662" idx="2"/>
            <a:endCxn id="768" idx="3"/>
          </p:cNvCxnSpPr>
          <p:nvPr/>
        </p:nvCxnSpPr>
        <p:spPr>
          <a:xfrm rot="16200000" flipH="1">
            <a:off x="6723062" y="5391151"/>
            <a:ext cx="1838325" cy="254000"/>
          </a:xfrm>
          <a:prstGeom prst="bentConnector4">
            <a:avLst>
              <a:gd name="adj1" fmla="val 2589"/>
              <a:gd name="adj2" fmla="val 130000"/>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30" name="AutoShape 8"/>
          <p:cNvSpPr>
            <a:spLocks noChangeArrowheads="1"/>
          </p:cNvSpPr>
          <p:nvPr/>
        </p:nvSpPr>
        <p:spPr bwMode="auto">
          <a:xfrm>
            <a:off x="4572000" y="2362200"/>
            <a:ext cx="461963" cy="1841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ΥΓΕΙΑΣ ΤΩΝ ΖΩΩΝ</a:t>
            </a:r>
            <a:endParaRPr lang="en-US" sz="300" b="1">
              <a:solidFill>
                <a:srgbClr val="000000"/>
              </a:solidFill>
              <a:latin typeface="Garamond" pitchFamily="18" charset="0"/>
            </a:endParaRPr>
          </a:p>
        </p:txBody>
      </p:sp>
      <p:sp>
        <p:nvSpPr>
          <p:cNvPr id="831" name="AutoShape 8"/>
          <p:cNvSpPr>
            <a:spLocks noChangeArrowheads="1"/>
          </p:cNvSpPr>
          <p:nvPr/>
        </p:nvSpPr>
        <p:spPr bwMode="auto">
          <a:xfrm>
            <a:off x="4572000" y="2563813"/>
            <a:ext cx="461963" cy="2047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ΚΤΗΝΙΑΤΡΙΚΗΣ ΔΗΜΟΣΙΑΣ ΥΓΕΙΑΣ</a:t>
            </a:r>
            <a:endParaRPr lang="en-US" sz="300" b="1">
              <a:solidFill>
                <a:srgbClr val="000000"/>
              </a:solidFill>
            </a:endParaRPr>
          </a:p>
        </p:txBody>
      </p:sp>
      <p:sp>
        <p:nvSpPr>
          <p:cNvPr id="832" name="AutoShape 8"/>
          <p:cNvSpPr>
            <a:spLocks noChangeArrowheads="1"/>
          </p:cNvSpPr>
          <p:nvPr/>
        </p:nvSpPr>
        <p:spPr bwMode="auto">
          <a:xfrm>
            <a:off x="4572000" y="2787650"/>
            <a:ext cx="461963" cy="2301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ΚΤΗΝΙΑΤΡΙΚΗΣ ΑΝΤΙΛΗΨΗΣ</a:t>
            </a:r>
            <a:r>
              <a:rPr lang="en-US" sz="300" b="1">
                <a:solidFill>
                  <a:srgbClr val="000000"/>
                </a:solidFill>
                <a:latin typeface="Calibri" pitchFamily="34" charset="0"/>
              </a:rPr>
              <a:t> </a:t>
            </a:r>
            <a:r>
              <a:rPr lang="el-GR" sz="300" b="1">
                <a:solidFill>
                  <a:srgbClr val="000000"/>
                </a:solidFill>
                <a:latin typeface="Calibri" pitchFamily="34" charset="0"/>
              </a:rPr>
              <a:t>ΦΑΡΜΑΚΩΝ</a:t>
            </a:r>
            <a:endParaRPr lang="en-US" sz="300" b="1">
              <a:solidFill>
                <a:srgbClr val="000000"/>
              </a:solidFill>
              <a:latin typeface="Garamond" pitchFamily="18" charset="0"/>
            </a:endParaRPr>
          </a:p>
        </p:txBody>
      </p:sp>
      <p:cxnSp>
        <p:nvCxnSpPr>
          <p:cNvPr id="836" name="835 - Ευθεία γραμμή σύνδεσης"/>
          <p:cNvCxnSpPr/>
          <p:nvPr/>
        </p:nvCxnSpPr>
        <p:spPr>
          <a:xfrm>
            <a:off x="6329363" y="3433763"/>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7" name="836 - Ευθεία γραμμή σύνδεσης"/>
          <p:cNvCxnSpPr/>
          <p:nvPr/>
        </p:nvCxnSpPr>
        <p:spPr>
          <a:xfrm>
            <a:off x="5473700" y="3449638"/>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8" name="837 - Ευθεία γραμμή σύνδεσης"/>
          <p:cNvCxnSpPr/>
          <p:nvPr/>
        </p:nvCxnSpPr>
        <p:spPr>
          <a:xfrm>
            <a:off x="5473700" y="3754438"/>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9" name="838 - Ευθεία γραμμή σύνδεσης"/>
          <p:cNvCxnSpPr/>
          <p:nvPr/>
        </p:nvCxnSpPr>
        <p:spPr>
          <a:xfrm>
            <a:off x="6329363" y="3725863"/>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41" name="AutoShape 6"/>
          <p:cNvSpPr>
            <a:spLocks noChangeArrowheads="1"/>
          </p:cNvSpPr>
          <p:nvPr/>
        </p:nvSpPr>
        <p:spPr bwMode="auto">
          <a:xfrm>
            <a:off x="4443413" y="3070225"/>
            <a:ext cx="588962" cy="35401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ΑΓΡΟΤΙΚΗΣ</a:t>
            </a:r>
            <a:br>
              <a:rPr lang="el-GR" sz="400" b="1">
                <a:solidFill>
                  <a:srgbClr val="000000"/>
                </a:solidFill>
                <a:latin typeface="Calibri" pitchFamily="34" charset="0"/>
              </a:rPr>
            </a:br>
            <a:r>
              <a:rPr lang="el-GR" sz="400" b="1">
                <a:solidFill>
                  <a:srgbClr val="000000"/>
                </a:solidFill>
                <a:latin typeface="Calibri" pitchFamily="34" charset="0"/>
              </a:rPr>
              <a:t>ΟΙΚΟΝΟΜΙΑΣ &amp; ΚΤΗΝΙΑΤΡΙΚΗΣ Π.Ε. ΓΡΕΒΕΝΩΝ</a:t>
            </a:r>
            <a:endParaRPr lang="en-US" sz="400" b="1">
              <a:solidFill>
                <a:srgbClr val="000000"/>
              </a:solidFill>
              <a:latin typeface="Garamond" pitchFamily="18" charset="0"/>
            </a:endParaRPr>
          </a:p>
        </p:txBody>
      </p:sp>
      <p:sp>
        <p:nvSpPr>
          <p:cNvPr id="851" name="AutoShape 6"/>
          <p:cNvSpPr>
            <a:spLocks noChangeArrowheads="1"/>
          </p:cNvSpPr>
          <p:nvPr/>
        </p:nvSpPr>
        <p:spPr bwMode="auto">
          <a:xfrm>
            <a:off x="3435350" y="3821113"/>
            <a:ext cx="588963" cy="354012"/>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ΑΓΡΟΤΙΚΗΣ</a:t>
            </a:r>
            <a:br>
              <a:rPr lang="el-GR" sz="400" b="1">
                <a:solidFill>
                  <a:srgbClr val="000000"/>
                </a:solidFill>
                <a:latin typeface="Calibri" pitchFamily="34" charset="0"/>
              </a:rPr>
            </a:br>
            <a:r>
              <a:rPr lang="el-GR" sz="400" b="1">
                <a:solidFill>
                  <a:srgbClr val="000000"/>
                </a:solidFill>
                <a:latin typeface="Calibri" pitchFamily="34" charset="0"/>
              </a:rPr>
              <a:t>ΟΙΚΟΝΟΜΙΑΣ &amp; ΚΤΗΝΙΑΤΡΙΚΗΣ Π.Ε. ΚΑΣΤΟΡΙΑΣ</a:t>
            </a:r>
            <a:endParaRPr lang="en-US" sz="400" b="1">
              <a:solidFill>
                <a:srgbClr val="000000"/>
              </a:solidFill>
              <a:latin typeface="Garamond" pitchFamily="18" charset="0"/>
            </a:endParaRPr>
          </a:p>
        </p:txBody>
      </p:sp>
      <p:sp>
        <p:nvSpPr>
          <p:cNvPr id="859" name="AutoShape 6"/>
          <p:cNvSpPr>
            <a:spLocks noChangeArrowheads="1"/>
          </p:cNvSpPr>
          <p:nvPr/>
        </p:nvSpPr>
        <p:spPr bwMode="auto">
          <a:xfrm>
            <a:off x="4441825" y="2063750"/>
            <a:ext cx="588963" cy="23336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ΚΤΗΝΙΑΤΡΙΚΗΣ</a:t>
            </a:r>
            <a:endParaRPr lang="en-US" sz="400" b="1">
              <a:solidFill>
                <a:srgbClr val="000000"/>
              </a:solidFill>
              <a:latin typeface="Garamond" pitchFamily="18" charset="0"/>
            </a:endParaRPr>
          </a:p>
        </p:txBody>
      </p:sp>
      <p:cxnSp>
        <p:nvCxnSpPr>
          <p:cNvPr id="881" name="880 - Shape"/>
          <p:cNvCxnSpPr>
            <a:stCxn id="859" idx="2"/>
            <a:endCxn id="832" idx="1"/>
          </p:cNvCxnSpPr>
          <p:nvPr/>
        </p:nvCxnSpPr>
        <p:spPr>
          <a:xfrm rot="5400000">
            <a:off x="6091237" y="3525838"/>
            <a:ext cx="849313" cy="230188"/>
          </a:xfrm>
          <a:prstGeom prst="bentConnector4">
            <a:avLst>
              <a:gd name="adj1" fmla="val 5364"/>
              <a:gd name="adj2" fmla="val 130315"/>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4" name="883 - Shape"/>
          <p:cNvCxnSpPr>
            <a:stCxn id="156" idx="2"/>
            <a:endCxn id="294" idx="3"/>
          </p:cNvCxnSpPr>
          <p:nvPr/>
        </p:nvCxnSpPr>
        <p:spPr>
          <a:xfrm rot="16200000" flipH="1">
            <a:off x="4941887" y="3503613"/>
            <a:ext cx="815975" cy="234950"/>
          </a:xfrm>
          <a:prstGeom prst="bentConnector4">
            <a:avLst>
              <a:gd name="adj1" fmla="val 5658"/>
              <a:gd name="adj2" fmla="val 132728"/>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37" name="AutoShape 8"/>
          <p:cNvSpPr>
            <a:spLocks noChangeArrowheads="1"/>
          </p:cNvSpPr>
          <p:nvPr/>
        </p:nvSpPr>
        <p:spPr bwMode="auto">
          <a:xfrm>
            <a:off x="3449638" y="4241800"/>
            <a:ext cx="465137" cy="2397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ΠΟΙΟΤΙΚΟΥ &amp; ΦΥΤΟΫΓΕΙΟΝΟΜΙΚΟΥ ΕΛΕΓΧΟΥ</a:t>
            </a:r>
            <a:endParaRPr lang="en-US" sz="300" b="1">
              <a:solidFill>
                <a:srgbClr val="000000"/>
              </a:solidFill>
              <a:latin typeface="Garamond" pitchFamily="18" charset="0"/>
            </a:endParaRPr>
          </a:p>
        </p:txBody>
      </p:sp>
      <p:sp>
        <p:nvSpPr>
          <p:cNvPr id="938" name="AutoShape 8"/>
          <p:cNvSpPr>
            <a:spLocks noChangeArrowheads="1"/>
          </p:cNvSpPr>
          <p:nvPr/>
        </p:nvSpPr>
        <p:spPr bwMode="auto">
          <a:xfrm>
            <a:off x="3449638" y="4498975"/>
            <a:ext cx="465137" cy="17303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ΦΥΤΙΚΗΣ &amp; ΖΩΙΚΗΣ ΠΑΡΑΓΩΓΗΣ</a:t>
            </a:r>
            <a:endParaRPr lang="en-US" sz="300" b="1">
              <a:solidFill>
                <a:srgbClr val="000000"/>
              </a:solidFill>
            </a:endParaRPr>
          </a:p>
        </p:txBody>
      </p:sp>
      <p:sp>
        <p:nvSpPr>
          <p:cNvPr id="940" name="AutoShape 8"/>
          <p:cNvSpPr>
            <a:spLocks noChangeArrowheads="1"/>
          </p:cNvSpPr>
          <p:nvPr/>
        </p:nvSpPr>
        <p:spPr bwMode="auto">
          <a:xfrm>
            <a:off x="3449638" y="4691063"/>
            <a:ext cx="465137" cy="1412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ΚΤΗΝΙΑΤΡΙΚΗΣ</a:t>
            </a:r>
            <a:endParaRPr lang="en-US" sz="300" b="1">
              <a:solidFill>
                <a:srgbClr val="000000"/>
              </a:solidFill>
              <a:latin typeface="Garamond" pitchFamily="18" charset="0"/>
            </a:endParaRPr>
          </a:p>
        </p:txBody>
      </p:sp>
      <p:cxnSp>
        <p:nvCxnSpPr>
          <p:cNvPr id="941" name="940 - Ευθεία γραμμή σύνδεσης"/>
          <p:cNvCxnSpPr/>
          <p:nvPr/>
        </p:nvCxnSpPr>
        <p:spPr>
          <a:xfrm>
            <a:off x="5483225" y="6111875"/>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2" name="941 - Ευθεία γραμμή σύνδεσης"/>
          <p:cNvCxnSpPr/>
          <p:nvPr/>
        </p:nvCxnSpPr>
        <p:spPr>
          <a:xfrm>
            <a:off x="5483225" y="6423025"/>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3" name="942 - Ευθεία γραμμή σύνδεσης"/>
          <p:cNvCxnSpPr/>
          <p:nvPr/>
        </p:nvCxnSpPr>
        <p:spPr>
          <a:xfrm>
            <a:off x="5481638" y="6670675"/>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70" name="AutoShape 8"/>
          <p:cNvSpPr>
            <a:spLocks noChangeArrowheads="1"/>
          </p:cNvSpPr>
          <p:nvPr/>
        </p:nvSpPr>
        <p:spPr bwMode="auto">
          <a:xfrm>
            <a:off x="992188" y="3175000"/>
            <a:ext cx="514350" cy="25082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ΚΙΝΗΤΡΩΝ ΠΕΡΙΦΕΡΕΙΑΚΗΣ ΑΝΑΠΤΥΞΗΣ</a:t>
            </a:r>
            <a:endParaRPr lang="en-US" sz="600" b="1">
              <a:solidFill>
                <a:srgbClr val="000000"/>
              </a:solidFill>
              <a:latin typeface="Garamond" pitchFamily="18" charset="0"/>
            </a:endParaRPr>
          </a:p>
        </p:txBody>
      </p:sp>
      <p:sp>
        <p:nvSpPr>
          <p:cNvPr id="971" name="AutoShape 8"/>
          <p:cNvSpPr>
            <a:spLocks noChangeArrowheads="1"/>
          </p:cNvSpPr>
          <p:nvPr/>
        </p:nvSpPr>
        <p:spPr bwMode="auto">
          <a:xfrm>
            <a:off x="1795463" y="3406775"/>
            <a:ext cx="461962" cy="20320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ΣΥΛΛΟΓΙΚΩΝ ΟΡΓΑΝΩΝ</a:t>
            </a:r>
            <a:endParaRPr lang="en-US" sz="600" b="1">
              <a:solidFill>
                <a:srgbClr val="000000"/>
              </a:solidFill>
              <a:latin typeface="Garamond" pitchFamily="18" charset="0"/>
            </a:endParaRPr>
          </a:p>
        </p:txBody>
      </p:sp>
      <p:sp>
        <p:nvSpPr>
          <p:cNvPr id="972" name="AutoShape 8"/>
          <p:cNvSpPr>
            <a:spLocks noChangeArrowheads="1"/>
          </p:cNvSpPr>
          <p:nvPr/>
        </p:nvSpPr>
        <p:spPr bwMode="auto">
          <a:xfrm>
            <a:off x="2878138" y="3041650"/>
            <a:ext cx="461962" cy="2571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ΥΠΟΣΤΗΡΙΞΗΣ ΠΕΡΙΦΕΡΕΙΑΚΩΝ ΣΥΣΤΗΜΑΤΩΝ</a:t>
            </a:r>
            <a:endParaRPr lang="en-US" sz="300" b="1">
              <a:solidFill>
                <a:srgbClr val="000000"/>
              </a:solidFill>
              <a:latin typeface="Garamond" pitchFamily="18" charset="0"/>
            </a:endParaRPr>
          </a:p>
        </p:txBody>
      </p:sp>
      <p:sp>
        <p:nvSpPr>
          <p:cNvPr id="973" name="AutoShape 8"/>
          <p:cNvSpPr>
            <a:spLocks noChangeArrowheads="1"/>
          </p:cNvSpPr>
          <p:nvPr/>
        </p:nvSpPr>
        <p:spPr bwMode="auto">
          <a:xfrm>
            <a:off x="2878138" y="3325813"/>
            <a:ext cx="461962" cy="3079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ΣΧΕΔΙΑΣΜΟΥ ΗΛΕΚΤΡΟΝΙΚΩΝ ΥΠΗΡΕΣΙΩΝ ΓΙΑ ΤΟΝ ΠΟΛΙΤΗ</a:t>
            </a:r>
            <a:endParaRPr lang="en-US" sz="300" b="1">
              <a:solidFill>
                <a:srgbClr val="000000"/>
              </a:solidFill>
              <a:latin typeface="Garamond" pitchFamily="18" charset="0"/>
            </a:endParaRPr>
          </a:p>
        </p:txBody>
      </p:sp>
      <p:cxnSp>
        <p:nvCxnSpPr>
          <p:cNvPr id="974" name="973 - Ευθεία γραμμή σύνδεσης"/>
          <p:cNvCxnSpPr/>
          <p:nvPr/>
        </p:nvCxnSpPr>
        <p:spPr>
          <a:xfrm>
            <a:off x="3952875" y="3683000"/>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6" name="975 - Ευθεία γραμμή σύνδεσης"/>
          <p:cNvCxnSpPr/>
          <p:nvPr/>
        </p:nvCxnSpPr>
        <p:spPr>
          <a:xfrm>
            <a:off x="3952875" y="4025900"/>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7" name="976 - Ευθεία γραμμή σύνδεσης"/>
          <p:cNvCxnSpPr/>
          <p:nvPr/>
        </p:nvCxnSpPr>
        <p:spPr>
          <a:xfrm>
            <a:off x="3952875" y="4427538"/>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8" name="977 - Ευθεία γραμμή σύνδεσης"/>
          <p:cNvCxnSpPr/>
          <p:nvPr/>
        </p:nvCxnSpPr>
        <p:spPr>
          <a:xfrm>
            <a:off x="1311275" y="3833813"/>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9" name="978 - Ευθεία γραμμή σύνδεσης"/>
          <p:cNvCxnSpPr/>
          <p:nvPr/>
        </p:nvCxnSpPr>
        <p:spPr>
          <a:xfrm>
            <a:off x="1312863" y="4227513"/>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0" name="979 - Ευθεία γραμμή σύνδεσης"/>
          <p:cNvCxnSpPr/>
          <p:nvPr/>
        </p:nvCxnSpPr>
        <p:spPr>
          <a:xfrm>
            <a:off x="1312863" y="4614863"/>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2" name="981 - Shape"/>
          <p:cNvCxnSpPr>
            <a:stCxn id="271" idx="2"/>
            <a:endCxn id="973" idx="1"/>
          </p:cNvCxnSpPr>
          <p:nvPr/>
        </p:nvCxnSpPr>
        <p:spPr>
          <a:xfrm rot="5400000">
            <a:off x="3423444" y="4055269"/>
            <a:ext cx="1422400" cy="211138"/>
          </a:xfrm>
          <a:prstGeom prst="bentConnector4">
            <a:avLst>
              <a:gd name="adj1" fmla="val 4486"/>
              <a:gd name="adj2" fmla="val 139162"/>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03" name="AutoShape 6"/>
          <p:cNvSpPr>
            <a:spLocks noChangeArrowheads="1"/>
          </p:cNvSpPr>
          <p:nvPr/>
        </p:nvSpPr>
        <p:spPr bwMode="auto">
          <a:xfrm>
            <a:off x="1795463" y="2882900"/>
            <a:ext cx="514350" cy="269875"/>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ΔΙΟΙΚΗΣΗΣ</a:t>
            </a:r>
            <a:br>
              <a:rPr lang="el-GR" sz="400" b="1">
                <a:solidFill>
                  <a:srgbClr val="000000"/>
                </a:solidFill>
                <a:latin typeface="Calibri" pitchFamily="34" charset="0"/>
              </a:rPr>
            </a:br>
            <a:r>
              <a:rPr lang="el-GR" sz="400" b="1">
                <a:solidFill>
                  <a:srgbClr val="000000"/>
                </a:solidFill>
                <a:latin typeface="Calibri" pitchFamily="34" charset="0"/>
              </a:rPr>
              <a:t/>
            </a:r>
            <a:br>
              <a:rPr lang="el-GR" sz="400" b="1">
                <a:solidFill>
                  <a:srgbClr val="000000"/>
                </a:solidFill>
                <a:latin typeface="Calibri" pitchFamily="34" charset="0"/>
              </a:rPr>
            </a:br>
            <a:endParaRPr lang="en-US" sz="400" b="1">
              <a:solidFill>
                <a:srgbClr val="000000"/>
              </a:solidFill>
              <a:latin typeface="Garamond" pitchFamily="18" charset="0"/>
            </a:endParaRPr>
          </a:p>
        </p:txBody>
      </p:sp>
      <p:cxnSp>
        <p:nvCxnSpPr>
          <p:cNvPr id="1004" name="1003 - Ευθεία γραμμή σύνδεσης"/>
          <p:cNvCxnSpPr/>
          <p:nvPr/>
        </p:nvCxnSpPr>
        <p:spPr>
          <a:xfrm>
            <a:off x="3943350" y="5792788"/>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06" name="1005 - Ευθεία γραμμή σύνδεσης"/>
          <p:cNvCxnSpPr/>
          <p:nvPr/>
        </p:nvCxnSpPr>
        <p:spPr>
          <a:xfrm>
            <a:off x="3940175" y="6203950"/>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16" name="AutoShape 8"/>
          <p:cNvSpPr>
            <a:spLocks noChangeArrowheads="1"/>
          </p:cNvSpPr>
          <p:nvPr/>
        </p:nvSpPr>
        <p:spPr bwMode="auto">
          <a:xfrm>
            <a:off x="1795463" y="3224213"/>
            <a:ext cx="461962" cy="1555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ΠΡΟΣΩΠΙΚΟΥ</a:t>
            </a:r>
            <a:endParaRPr lang="en-US" sz="600" b="1">
              <a:solidFill>
                <a:srgbClr val="000000"/>
              </a:solidFill>
              <a:latin typeface="Garamond" pitchFamily="18" charset="0"/>
            </a:endParaRPr>
          </a:p>
        </p:txBody>
      </p:sp>
      <p:sp>
        <p:nvSpPr>
          <p:cNvPr id="1018" name="AutoShape 8"/>
          <p:cNvSpPr>
            <a:spLocks noChangeArrowheads="1"/>
          </p:cNvSpPr>
          <p:nvPr/>
        </p:nvSpPr>
        <p:spPr bwMode="auto">
          <a:xfrm>
            <a:off x="1795463" y="3636963"/>
            <a:ext cx="461962" cy="1555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ΓΡΑΜΜΑΤΕΙΑΣ</a:t>
            </a:r>
            <a:endParaRPr lang="en-US" sz="600" b="1">
              <a:solidFill>
                <a:srgbClr val="000000"/>
              </a:solidFill>
              <a:latin typeface="Garamond" pitchFamily="18" charset="0"/>
            </a:endParaRPr>
          </a:p>
        </p:txBody>
      </p:sp>
      <p:sp>
        <p:nvSpPr>
          <p:cNvPr id="387" name="AutoShape 8"/>
          <p:cNvSpPr>
            <a:spLocks noChangeArrowheads="1"/>
          </p:cNvSpPr>
          <p:nvPr/>
        </p:nvSpPr>
        <p:spPr bwMode="auto">
          <a:xfrm>
            <a:off x="7705725" y="3387725"/>
            <a:ext cx="519113" cy="18256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ΦΑΡΜΑΚΩΝ &amp; ΦΑΡΜΑΚΕΙΩΝ</a:t>
            </a:r>
            <a:endParaRPr lang="en-US" sz="300" b="1">
              <a:solidFill>
                <a:srgbClr val="000000"/>
              </a:solidFill>
              <a:latin typeface="Garamond" pitchFamily="18" charset="0"/>
            </a:endParaRPr>
          </a:p>
        </p:txBody>
      </p:sp>
      <p:sp>
        <p:nvSpPr>
          <p:cNvPr id="392" name="AutoShape 8"/>
          <p:cNvSpPr>
            <a:spLocks noChangeArrowheads="1"/>
          </p:cNvSpPr>
          <p:nvPr/>
        </p:nvSpPr>
        <p:spPr bwMode="auto">
          <a:xfrm>
            <a:off x="7705725" y="2935288"/>
            <a:ext cx="519113" cy="220662"/>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ΔΗΜΟΣΙΑΣ ΥΓΙΙΕΙΝΗΣ &amp; ΤΑΞΙΔΙΩΤΙΚΗΣ ΙΑΤΡΙΚΗΣ</a:t>
            </a:r>
            <a:endParaRPr lang="en-US" sz="300" b="1">
              <a:solidFill>
                <a:srgbClr val="000000"/>
              </a:solidFill>
              <a:latin typeface="Garamond" pitchFamily="18" charset="0"/>
            </a:endParaRPr>
          </a:p>
        </p:txBody>
      </p:sp>
      <p:cxnSp>
        <p:nvCxnSpPr>
          <p:cNvPr id="393" name="392 - Ευθεία γραμμή σύνδεσης"/>
          <p:cNvCxnSpPr/>
          <p:nvPr/>
        </p:nvCxnSpPr>
        <p:spPr>
          <a:xfrm>
            <a:off x="11518900" y="359092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4" name="393 - Ευθεία γραμμή σύνδεσης"/>
          <p:cNvCxnSpPr/>
          <p:nvPr/>
        </p:nvCxnSpPr>
        <p:spPr>
          <a:xfrm>
            <a:off x="11518900" y="395446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7" name="396 - Ευθεία γραμμή σύνδεσης"/>
          <p:cNvCxnSpPr/>
          <p:nvPr/>
        </p:nvCxnSpPr>
        <p:spPr>
          <a:xfrm>
            <a:off x="11518900" y="4262438"/>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9" name="398 - Ευθεία γραμμή σύνδεσης"/>
          <p:cNvCxnSpPr/>
          <p:nvPr/>
        </p:nvCxnSpPr>
        <p:spPr>
          <a:xfrm>
            <a:off x="11518900" y="458311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6" name="405 - Shape"/>
          <p:cNvCxnSpPr>
            <a:stCxn id="181" idx="2"/>
            <a:endCxn id="387" idx="3"/>
          </p:cNvCxnSpPr>
          <p:nvPr/>
        </p:nvCxnSpPr>
        <p:spPr>
          <a:xfrm rot="16200000" flipH="1">
            <a:off x="10562432" y="3918743"/>
            <a:ext cx="1593850" cy="309563"/>
          </a:xfrm>
          <a:prstGeom prst="bentConnector4">
            <a:avLst>
              <a:gd name="adj1" fmla="val 3840"/>
              <a:gd name="adj2" fmla="val 126667"/>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43" name="AutoShape 8"/>
          <p:cNvSpPr>
            <a:spLocks noChangeArrowheads="1"/>
          </p:cNvSpPr>
          <p:nvPr/>
        </p:nvSpPr>
        <p:spPr bwMode="auto">
          <a:xfrm>
            <a:off x="8542338" y="2628900"/>
            <a:ext cx="555625" cy="2047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ΚΟΙΝΩΝΙΚΩΝ ΥΠΗΡΕΣΙΩΝ</a:t>
            </a:r>
            <a:endParaRPr lang="en-US" sz="300" b="1">
              <a:solidFill>
                <a:srgbClr val="000000"/>
              </a:solidFill>
              <a:latin typeface="Garamond" pitchFamily="18" charset="0"/>
            </a:endParaRPr>
          </a:p>
        </p:txBody>
      </p:sp>
      <p:cxnSp>
        <p:nvCxnSpPr>
          <p:cNvPr id="463" name="462 - Ευθεία γραμμή σύνδεσης"/>
          <p:cNvCxnSpPr/>
          <p:nvPr/>
        </p:nvCxnSpPr>
        <p:spPr>
          <a:xfrm>
            <a:off x="11512550" y="594677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5" name="464 - Ευθεία γραμμή σύνδεσης"/>
          <p:cNvCxnSpPr/>
          <p:nvPr/>
        </p:nvCxnSpPr>
        <p:spPr>
          <a:xfrm>
            <a:off x="11512550" y="619442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69" name="AutoShape 8"/>
          <p:cNvSpPr>
            <a:spLocks noChangeArrowheads="1"/>
          </p:cNvSpPr>
          <p:nvPr/>
        </p:nvSpPr>
        <p:spPr bwMode="auto">
          <a:xfrm>
            <a:off x="8537575" y="2854325"/>
            <a:ext cx="560388" cy="16033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ΚΟΙΝΩΝΙΚΗΣ ΕΡΓΑΣΙΑΣ</a:t>
            </a:r>
            <a:endParaRPr lang="en-US" sz="300" b="1">
              <a:solidFill>
                <a:srgbClr val="000000"/>
              </a:solidFill>
              <a:latin typeface="Garamond" pitchFamily="18" charset="0"/>
            </a:endParaRPr>
          </a:p>
        </p:txBody>
      </p:sp>
      <p:sp>
        <p:nvSpPr>
          <p:cNvPr id="494" name="AutoShape 8"/>
          <p:cNvSpPr>
            <a:spLocks noChangeArrowheads="1"/>
          </p:cNvSpPr>
          <p:nvPr/>
        </p:nvSpPr>
        <p:spPr bwMode="auto">
          <a:xfrm>
            <a:off x="7708900" y="4525963"/>
            <a:ext cx="515938" cy="214312"/>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ΚΟΙΝΩΝΙΚΗΣ ΑΛΛΗΛΕΓΓΥΗΣ</a:t>
            </a:r>
            <a:endParaRPr lang="en-US" sz="300" b="1">
              <a:solidFill>
                <a:srgbClr val="000000"/>
              </a:solidFill>
              <a:latin typeface="Garamond" pitchFamily="18" charset="0"/>
            </a:endParaRPr>
          </a:p>
        </p:txBody>
      </p:sp>
      <p:cxnSp>
        <p:nvCxnSpPr>
          <p:cNvPr id="498" name="497 - Ευθεία γραμμή σύνδεσης"/>
          <p:cNvCxnSpPr/>
          <p:nvPr/>
        </p:nvCxnSpPr>
        <p:spPr>
          <a:xfrm>
            <a:off x="11872913" y="354806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9" name="498 - Ευθεία γραμμή σύνδεσης"/>
          <p:cNvCxnSpPr/>
          <p:nvPr/>
        </p:nvCxnSpPr>
        <p:spPr>
          <a:xfrm>
            <a:off x="11879263" y="3822700"/>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0" name="499 - Ευθεία γραμμή σύνδεσης"/>
          <p:cNvCxnSpPr/>
          <p:nvPr/>
        </p:nvCxnSpPr>
        <p:spPr>
          <a:xfrm>
            <a:off x="11872913" y="410527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9" name="568 - Γωνιακή σύνδεση"/>
          <p:cNvCxnSpPr>
            <a:stCxn id="998" idx="3"/>
          </p:cNvCxnSpPr>
          <p:nvPr/>
        </p:nvCxnSpPr>
        <p:spPr>
          <a:xfrm flipV="1">
            <a:off x="11658600" y="2803525"/>
            <a:ext cx="71438" cy="4229100"/>
          </a:xfrm>
          <a:prstGeom prst="bentConnector2">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2" name="591 - Ευθεία γραμμή σύνδεσης"/>
          <p:cNvCxnSpPr/>
          <p:nvPr/>
        </p:nvCxnSpPr>
        <p:spPr>
          <a:xfrm rot="5400000">
            <a:off x="6002337" y="1841501"/>
            <a:ext cx="7207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4" name="603 - Ευθεία γραμμή σύνδεσης"/>
          <p:cNvCxnSpPr/>
          <p:nvPr/>
        </p:nvCxnSpPr>
        <p:spPr>
          <a:xfrm rot="5400000">
            <a:off x="9123363" y="800100"/>
            <a:ext cx="1968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9" name="608 - Γωνιακή σύνδεση"/>
          <p:cNvCxnSpPr>
            <a:endCxn id="0" idx="1"/>
          </p:cNvCxnSpPr>
          <p:nvPr/>
        </p:nvCxnSpPr>
        <p:spPr>
          <a:xfrm>
            <a:off x="6761163" y="1487488"/>
            <a:ext cx="576262" cy="217487"/>
          </a:xfrm>
          <a:prstGeom prst="bentConnector3">
            <a:avLst>
              <a:gd name="adj1" fmla="val -1588"/>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9" name="618 - Shape"/>
          <p:cNvCxnSpPr/>
          <p:nvPr/>
        </p:nvCxnSpPr>
        <p:spPr>
          <a:xfrm>
            <a:off x="7192963" y="1192213"/>
            <a:ext cx="5040312" cy="295275"/>
          </a:xfrm>
          <a:prstGeom prst="bentConnector3">
            <a:avLst>
              <a:gd name="adj1" fmla="val 99888"/>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1" name="620 - Ευθεία γραμμή σύνδεσης"/>
          <p:cNvCxnSpPr/>
          <p:nvPr/>
        </p:nvCxnSpPr>
        <p:spPr>
          <a:xfrm rot="5400000" flipH="1" flipV="1">
            <a:off x="9106694" y="1264444"/>
            <a:ext cx="14446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03" name="AutoShape 8"/>
          <p:cNvSpPr>
            <a:spLocks noChangeArrowheads="1"/>
          </p:cNvSpPr>
          <p:nvPr/>
        </p:nvSpPr>
        <p:spPr bwMode="auto">
          <a:xfrm>
            <a:off x="1085850" y="474663"/>
            <a:ext cx="976313" cy="177800"/>
          </a:xfrm>
          <a:prstGeom prst="flowChartAlternateProcess">
            <a:avLst/>
          </a:prstGeom>
          <a:blipFill dpi="0" rotWithShape="1">
            <a:blip r:embed="rId14"/>
            <a:srcRect/>
            <a:tile tx="0" ty="0" sx="100000" sy="100000" flip="none" algn="tl"/>
          </a:blip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400">
                <a:solidFill>
                  <a:srgbClr val="000000"/>
                </a:solidFill>
                <a:latin typeface="Calibri" pitchFamily="34" charset="0"/>
              </a:rPr>
              <a:t>ΓΡΑΦΕΙΟ ΥΠΟΣΤΗΡΙΞΗΣ ΑΝΤ/ΡΧΗ</a:t>
            </a:r>
            <a:endParaRPr lang="en-US" sz="400">
              <a:solidFill>
                <a:srgbClr val="000000"/>
              </a:solidFill>
              <a:latin typeface="Calibri" pitchFamily="34" charset="0"/>
            </a:endParaRPr>
          </a:p>
        </p:txBody>
      </p:sp>
      <p:grpSp>
        <p:nvGrpSpPr>
          <p:cNvPr id="97453" name="AutoShape 3"/>
          <p:cNvGrpSpPr>
            <a:grpSpLocks/>
          </p:cNvGrpSpPr>
          <p:nvPr/>
        </p:nvGrpSpPr>
        <p:grpSpPr bwMode="auto">
          <a:xfrm>
            <a:off x="3390900" y="1554163"/>
            <a:ext cx="1716088" cy="500062"/>
            <a:chOff x="2991" y="1371"/>
            <a:chExt cx="1513" cy="441"/>
          </a:xfrm>
        </p:grpSpPr>
        <p:pic>
          <p:nvPicPr>
            <p:cNvPr id="97715" name="AutoShape 3"/>
            <p:cNvPicPr>
              <a:picLocks noChangeArrowheads="1"/>
            </p:cNvPicPr>
            <p:nvPr/>
          </p:nvPicPr>
          <p:blipFill>
            <a:blip r:embed="rId20"/>
            <a:srcRect/>
            <a:stretch>
              <a:fillRect/>
            </a:stretch>
          </p:blipFill>
          <p:spPr bwMode="auto">
            <a:xfrm>
              <a:off x="2991" y="1371"/>
              <a:ext cx="1513" cy="441"/>
            </a:xfrm>
            <a:prstGeom prst="rect">
              <a:avLst/>
            </a:prstGeom>
            <a:noFill/>
            <a:ln w="9525">
              <a:noFill/>
              <a:miter lim="800000"/>
              <a:headEnd/>
              <a:tailEnd/>
            </a:ln>
          </p:spPr>
        </p:pic>
        <p:sp>
          <p:nvSpPr>
            <p:cNvPr id="97716" name="Text Box 210"/>
            <p:cNvSpPr txBox="1">
              <a:spLocks noChangeArrowheads="1"/>
            </p:cNvSpPr>
            <p:nvPr/>
          </p:nvSpPr>
          <p:spPr bwMode="auto">
            <a:xfrm>
              <a:off x="3077" y="1445"/>
              <a:ext cx="1347" cy="297"/>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ΓΕΝΙΚΗ Δ/ΝΣΗ</a:t>
              </a:r>
              <a:br>
                <a:rPr lang="el-GR" sz="600" b="1">
                  <a:solidFill>
                    <a:srgbClr val="000000"/>
                  </a:solidFill>
                  <a:latin typeface="Calibri" pitchFamily="34" charset="0"/>
                </a:rPr>
              </a:br>
              <a:r>
                <a:rPr lang="el-GR" sz="600" b="1">
                  <a:solidFill>
                    <a:srgbClr val="000000"/>
                  </a:solidFill>
                  <a:latin typeface="Calibri" pitchFamily="34" charset="0"/>
                </a:rPr>
                <a:t>ΠΕΡΙΦΕΡΕΙΑΚΗΣ ΑΓΡΟΤΙΚΗΣ ΟΙΚΟΝΟΜΙΑΣ &amp; ΚΤΗΝΙΑΤΡΙΚΗΣ</a:t>
              </a:r>
              <a:endParaRPr lang="en-US" sz="800" b="1">
                <a:solidFill>
                  <a:srgbClr val="000000"/>
                </a:solidFill>
                <a:latin typeface="Garamond" pitchFamily="18" charset="0"/>
              </a:endParaRPr>
            </a:p>
          </p:txBody>
        </p:sp>
      </p:grpSp>
      <p:cxnSp>
        <p:nvCxnSpPr>
          <p:cNvPr id="603" name="602 - Shape"/>
          <p:cNvCxnSpPr>
            <a:stCxn id="184" idx="2"/>
            <a:endCxn id="494" idx="3"/>
          </p:cNvCxnSpPr>
          <p:nvPr/>
        </p:nvCxnSpPr>
        <p:spPr>
          <a:xfrm rot="16200000" flipH="1">
            <a:off x="10958513" y="5929312"/>
            <a:ext cx="814388" cy="296863"/>
          </a:xfrm>
          <a:prstGeom prst="bentConnector4">
            <a:avLst>
              <a:gd name="adj1" fmla="val 9612"/>
              <a:gd name="adj2" fmla="val 126133"/>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2" name="611 - Shape"/>
          <p:cNvCxnSpPr>
            <a:stCxn id="183" idx="2"/>
            <a:endCxn id="409" idx="1"/>
          </p:cNvCxnSpPr>
          <p:nvPr/>
        </p:nvCxnSpPr>
        <p:spPr>
          <a:xfrm rot="5400000">
            <a:off x="11576844" y="3690144"/>
            <a:ext cx="1096963" cy="358775"/>
          </a:xfrm>
          <a:prstGeom prst="bentConnector4">
            <a:avLst>
              <a:gd name="adj1" fmla="val 5620"/>
              <a:gd name="adj2" fmla="val 117649"/>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2" name="491 - Ευθεία γραμμή σύνδεσης"/>
          <p:cNvCxnSpPr/>
          <p:nvPr/>
        </p:nvCxnSpPr>
        <p:spPr>
          <a:xfrm>
            <a:off x="9567863" y="4781550"/>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3" name="492 - Ευθεία γραμμή σύνδεσης"/>
          <p:cNvCxnSpPr/>
          <p:nvPr/>
        </p:nvCxnSpPr>
        <p:spPr>
          <a:xfrm>
            <a:off x="10069513" y="477202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95" name="AutoShape 8"/>
          <p:cNvSpPr>
            <a:spLocks noChangeArrowheads="1"/>
          </p:cNvSpPr>
          <p:nvPr/>
        </p:nvSpPr>
        <p:spPr bwMode="auto">
          <a:xfrm>
            <a:off x="6423025" y="2835275"/>
            <a:ext cx="412750" cy="1555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ΤΕΧΝΙΚΟ</a:t>
            </a:r>
            <a:br>
              <a:rPr lang="el-GR" sz="300" b="1">
                <a:solidFill>
                  <a:srgbClr val="000000"/>
                </a:solidFill>
                <a:latin typeface="Calibri" pitchFamily="34" charset="0"/>
              </a:rPr>
            </a:br>
            <a:r>
              <a:rPr lang="el-GR" sz="300" b="1">
                <a:solidFill>
                  <a:srgbClr val="000000"/>
                </a:solidFill>
                <a:latin typeface="Calibri" pitchFamily="34" charset="0"/>
              </a:rPr>
              <a:t>ΤΜΗΜΑ</a:t>
            </a:r>
            <a:endParaRPr lang="en-US" sz="300" b="1">
              <a:solidFill>
                <a:srgbClr val="000000"/>
              </a:solidFill>
              <a:latin typeface="Garamond" pitchFamily="18" charset="0"/>
            </a:endParaRPr>
          </a:p>
        </p:txBody>
      </p:sp>
      <p:sp>
        <p:nvSpPr>
          <p:cNvPr id="496" name="AutoShape 8"/>
          <p:cNvSpPr>
            <a:spLocks noChangeArrowheads="1"/>
          </p:cNvSpPr>
          <p:nvPr/>
        </p:nvSpPr>
        <p:spPr bwMode="auto">
          <a:xfrm>
            <a:off x="7246938" y="2840038"/>
            <a:ext cx="411162" cy="1539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ΤΕΧΝΙΚΟ</a:t>
            </a:r>
            <a:br>
              <a:rPr lang="el-GR" sz="300" b="1">
                <a:solidFill>
                  <a:srgbClr val="000000"/>
                </a:solidFill>
                <a:latin typeface="Calibri" pitchFamily="34" charset="0"/>
              </a:rPr>
            </a:br>
            <a:r>
              <a:rPr lang="el-GR" sz="300" b="1">
                <a:solidFill>
                  <a:srgbClr val="000000"/>
                </a:solidFill>
                <a:latin typeface="Calibri" pitchFamily="34" charset="0"/>
              </a:rPr>
              <a:t>ΤΜΗΜΑ</a:t>
            </a:r>
            <a:endParaRPr lang="en-US" sz="300" b="1">
              <a:solidFill>
                <a:srgbClr val="000000"/>
              </a:solidFill>
              <a:latin typeface="Garamond" pitchFamily="18" charset="0"/>
            </a:endParaRPr>
          </a:p>
        </p:txBody>
      </p:sp>
      <p:cxnSp>
        <p:nvCxnSpPr>
          <p:cNvPr id="501" name="500 - Ευθεία γραμμή σύνδεσης"/>
          <p:cNvCxnSpPr/>
          <p:nvPr/>
        </p:nvCxnSpPr>
        <p:spPr>
          <a:xfrm>
            <a:off x="9569450" y="4084638"/>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2" name="501 - Ευθεία γραμμή σύνδεσης"/>
          <p:cNvCxnSpPr/>
          <p:nvPr/>
        </p:nvCxnSpPr>
        <p:spPr>
          <a:xfrm>
            <a:off x="10071100" y="408146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05" name="AutoShape 8"/>
          <p:cNvSpPr>
            <a:spLocks noChangeArrowheads="1"/>
          </p:cNvSpPr>
          <p:nvPr/>
        </p:nvSpPr>
        <p:spPr bwMode="auto">
          <a:xfrm>
            <a:off x="6423025" y="3500438"/>
            <a:ext cx="412750" cy="23653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ΓΡΑΜΜΑΤΕΙΑΚΗΣ ΥΠΟΣΤΗΡΙΞΗΣ</a:t>
            </a:r>
            <a:endParaRPr lang="en-US" sz="300" b="1">
              <a:solidFill>
                <a:srgbClr val="000000"/>
              </a:solidFill>
              <a:latin typeface="Calibri" pitchFamily="34" charset="0"/>
            </a:endParaRPr>
          </a:p>
        </p:txBody>
      </p:sp>
      <p:sp>
        <p:nvSpPr>
          <p:cNvPr id="508" name="AutoShape 8"/>
          <p:cNvSpPr>
            <a:spLocks noChangeArrowheads="1"/>
          </p:cNvSpPr>
          <p:nvPr/>
        </p:nvSpPr>
        <p:spPr bwMode="auto">
          <a:xfrm>
            <a:off x="7246938" y="3503613"/>
            <a:ext cx="411162" cy="23653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ΓΡΑΜΜΑΤΕΙΑΚΗΣ ΥΠΟΣΤΗΡΙΞΗΣ</a:t>
            </a:r>
            <a:endParaRPr lang="en-US" sz="300" b="1">
              <a:solidFill>
                <a:srgbClr val="000000"/>
              </a:solidFill>
              <a:latin typeface="Calibri" pitchFamily="34" charset="0"/>
            </a:endParaRPr>
          </a:p>
        </p:txBody>
      </p:sp>
      <p:cxnSp>
        <p:nvCxnSpPr>
          <p:cNvPr id="523" name="522 - Shape"/>
          <p:cNvCxnSpPr>
            <a:stCxn id="169" idx="2"/>
            <a:endCxn id="505" idx="3"/>
          </p:cNvCxnSpPr>
          <p:nvPr/>
        </p:nvCxnSpPr>
        <p:spPr>
          <a:xfrm rot="16200000" flipH="1">
            <a:off x="8687594" y="4185444"/>
            <a:ext cx="1582737" cy="180975"/>
          </a:xfrm>
          <a:prstGeom prst="bentConnector4">
            <a:avLst>
              <a:gd name="adj1" fmla="val 2910"/>
              <a:gd name="adj2" fmla="val 141922"/>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9" name="528 - Shape"/>
          <p:cNvCxnSpPr>
            <a:stCxn id="170" idx="2"/>
            <a:endCxn id="508" idx="1"/>
          </p:cNvCxnSpPr>
          <p:nvPr/>
        </p:nvCxnSpPr>
        <p:spPr>
          <a:xfrm rot="5400000">
            <a:off x="9441657" y="4188619"/>
            <a:ext cx="1587500" cy="179387"/>
          </a:xfrm>
          <a:prstGeom prst="bentConnector4">
            <a:avLst>
              <a:gd name="adj1" fmla="val 3652"/>
              <a:gd name="adj2" fmla="val 142666"/>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97466" name="AutoShape 18"/>
          <p:cNvGrpSpPr>
            <a:grpSpLocks/>
          </p:cNvGrpSpPr>
          <p:nvPr/>
        </p:nvGrpSpPr>
        <p:grpSpPr bwMode="auto">
          <a:xfrm>
            <a:off x="7280275" y="1009650"/>
            <a:ext cx="854075" cy="528638"/>
            <a:chOff x="6420" y="891"/>
            <a:chExt cx="753" cy="465"/>
          </a:xfrm>
        </p:grpSpPr>
        <p:pic>
          <p:nvPicPr>
            <p:cNvPr id="97713" name="AutoShape 18"/>
            <p:cNvPicPr>
              <a:picLocks noChangeArrowheads="1"/>
            </p:cNvPicPr>
            <p:nvPr/>
          </p:nvPicPr>
          <p:blipFill>
            <a:blip r:embed="rId21"/>
            <a:srcRect/>
            <a:stretch>
              <a:fillRect/>
            </a:stretch>
          </p:blipFill>
          <p:spPr bwMode="auto">
            <a:xfrm>
              <a:off x="6420" y="891"/>
              <a:ext cx="753" cy="465"/>
            </a:xfrm>
            <a:prstGeom prst="rect">
              <a:avLst/>
            </a:prstGeom>
            <a:noFill/>
            <a:ln w="9525">
              <a:noFill/>
              <a:miter lim="800000"/>
              <a:headEnd/>
              <a:tailEnd/>
            </a:ln>
          </p:spPr>
        </p:pic>
        <p:sp>
          <p:nvSpPr>
            <p:cNvPr id="97714" name="Text Box 225"/>
            <p:cNvSpPr txBox="1">
              <a:spLocks noChangeArrowheads="1"/>
            </p:cNvSpPr>
            <p:nvPr/>
          </p:nvSpPr>
          <p:spPr bwMode="auto">
            <a:xfrm>
              <a:off x="6499" y="964"/>
              <a:ext cx="600" cy="319"/>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Αυτοτελές Τμήμα Πολιτικής Προστασίας</a:t>
              </a:r>
            </a:p>
            <a:p>
              <a:pPr defTabSz="652463"/>
              <a:endParaRPr lang="en-US" sz="600" b="1">
                <a:solidFill>
                  <a:srgbClr val="000000"/>
                </a:solidFill>
                <a:latin typeface="Garamond" pitchFamily="18" charset="0"/>
              </a:endParaRPr>
            </a:p>
          </p:txBody>
        </p:sp>
      </p:grpSp>
      <p:cxnSp>
        <p:nvCxnSpPr>
          <p:cNvPr id="446" name="445 - Ευθεία γραμμή σύνδεσης"/>
          <p:cNvCxnSpPr/>
          <p:nvPr/>
        </p:nvCxnSpPr>
        <p:spPr>
          <a:xfrm rot="5400000">
            <a:off x="8093075" y="860426"/>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97468" name="AutoShape 18"/>
          <p:cNvGrpSpPr>
            <a:grpSpLocks/>
          </p:cNvGrpSpPr>
          <p:nvPr/>
        </p:nvGrpSpPr>
        <p:grpSpPr bwMode="auto">
          <a:xfrm>
            <a:off x="5376863" y="174625"/>
            <a:ext cx="854075" cy="474663"/>
            <a:chOff x="4742" y="154"/>
            <a:chExt cx="753" cy="418"/>
          </a:xfrm>
        </p:grpSpPr>
        <p:pic>
          <p:nvPicPr>
            <p:cNvPr id="97711" name="AutoShape 18"/>
            <p:cNvPicPr>
              <a:picLocks noChangeArrowheads="1"/>
            </p:cNvPicPr>
            <p:nvPr/>
          </p:nvPicPr>
          <p:blipFill>
            <a:blip r:embed="rId22"/>
            <a:srcRect/>
            <a:stretch>
              <a:fillRect/>
            </a:stretch>
          </p:blipFill>
          <p:spPr bwMode="auto">
            <a:xfrm>
              <a:off x="4742" y="154"/>
              <a:ext cx="753" cy="418"/>
            </a:xfrm>
            <a:prstGeom prst="rect">
              <a:avLst/>
            </a:prstGeom>
            <a:noFill/>
            <a:ln w="9525">
              <a:noFill/>
              <a:miter lim="800000"/>
              <a:headEnd/>
              <a:tailEnd/>
            </a:ln>
          </p:spPr>
        </p:pic>
        <p:sp>
          <p:nvSpPr>
            <p:cNvPr id="97712" name="Text Box 229"/>
            <p:cNvSpPr txBox="1">
              <a:spLocks noChangeArrowheads="1"/>
            </p:cNvSpPr>
            <p:nvPr/>
          </p:nvSpPr>
          <p:spPr bwMode="auto">
            <a:xfrm>
              <a:off x="4818" y="227"/>
              <a:ext cx="605" cy="278"/>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Αυτοτελές Τμήμα ΠΑΜ - ΠΣΕΑ</a:t>
              </a:r>
            </a:p>
            <a:p>
              <a:pPr defTabSz="652463"/>
              <a:endParaRPr lang="en-US" sz="600" b="1">
                <a:solidFill>
                  <a:srgbClr val="000000"/>
                </a:solidFill>
                <a:latin typeface="Garamond" pitchFamily="18" charset="0"/>
              </a:endParaRPr>
            </a:p>
          </p:txBody>
        </p:sp>
      </p:grpSp>
      <p:cxnSp>
        <p:nvCxnSpPr>
          <p:cNvPr id="452" name="451 - Ευθεία γραμμή σύνδεσης"/>
          <p:cNvCxnSpPr/>
          <p:nvPr/>
        </p:nvCxnSpPr>
        <p:spPr>
          <a:xfrm flipV="1">
            <a:off x="11736388" y="6638925"/>
            <a:ext cx="14287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97470" name="AutoShape 3"/>
          <p:cNvGrpSpPr>
            <a:grpSpLocks/>
          </p:cNvGrpSpPr>
          <p:nvPr/>
        </p:nvGrpSpPr>
        <p:grpSpPr bwMode="auto">
          <a:xfrm>
            <a:off x="-30163" y="1546225"/>
            <a:ext cx="1641476" cy="661988"/>
            <a:chOff x="-27" y="1363"/>
            <a:chExt cx="1448" cy="584"/>
          </a:xfrm>
        </p:grpSpPr>
        <p:pic>
          <p:nvPicPr>
            <p:cNvPr id="97709" name="AutoShape 3"/>
            <p:cNvPicPr>
              <a:picLocks noChangeArrowheads="1"/>
            </p:cNvPicPr>
            <p:nvPr/>
          </p:nvPicPr>
          <p:blipFill>
            <a:blip r:embed="rId23"/>
            <a:srcRect/>
            <a:stretch>
              <a:fillRect/>
            </a:stretch>
          </p:blipFill>
          <p:spPr bwMode="auto">
            <a:xfrm>
              <a:off x="-27" y="1363"/>
              <a:ext cx="1448" cy="584"/>
            </a:xfrm>
            <a:prstGeom prst="rect">
              <a:avLst/>
            </a:prstGeom>
            <a:noFill/>
            <a:ln w="9525">
              <a:noFill/>
              <a:miter lim="800000"/>
              <a:headEnd/>
              <a:tailEnd/>
            </a:ln>
          </p:spPr>
        </p:pic>
        <p:sp>
          <p:nvSpPr>
            <p:cNvPr id="97710" name="Text Box 233"/>
            <p:cNvSpPr txBox="1">
              <a:spLocks noChangeArrowheads="1"/>
            </p:cNvSpPr>
            <p:nvPr/>
          </p:nvSpPr>
          <p:spPr bwMode="auto">
            <a:xfrm>
              <a:off x="63" y="1448"/>
              <a:ext cx="1270" cy="419"/>
            </a:xfrm>
            <a:prstGeom prst="rect">
              <a:avLst/>
            </a:prstGeom>
            <a:noFill/>
            <a:ln w="9525">
              <a:noFill/>
              <a:miter lim="800000"/>
              <a:headEnd/>
              <a:tailEnd/>
            </a:ln>
          </p:spPr>
          <p:txBody>
            <a:bodyPr lIns="65298" tIns="32649" rIns="65298" bIns="32649"/>
            <a:lstStyle/>
            <a:p>
              <a:pPr algn="ctr" defTabSz="652463">
                <a:spcAft>
                  <a:spcPts val="713"/>
                </a:spcAft>
              </a:pPr>
              <a:r>
                <a:rPr lang="el-GR" sz="600" b="1">
                  <a:solidFill>
                    <a:srgbClr val="000000"/>
                  </a:solidFill>
                  <a:latin typeface="Calibri" pitchFamily="34" charset="0"/>
                </a:rPr>
                <a:t>ΓΕΝΙΚΗ Δ/ΝΣΗ</a:t>
              </a:r>
              <a:br>
                <a:rPr lang="el-GR" sz="600" b="1">
                  <a:solidFill>
                    <a:srgbClr val="000000"/>
                  </a:solidFill>
                  <a:latin typeface="Calibri" pitchFamily="34" charset="0"/>
                </a:rPr>
              </a:br>
              <a:r>
                <a:rPr lang="el-GR" sz="600" b="1">
                  <a:solidFill>
                    <a:srgbClr val="000000"/>
                  </a:solidFill>
                  <a:latin typeface="Calibri" pitchFamily="34" charset="0"/>
                </a:rPr>
                <a:t>ΑΝΑΠΤΥΞΙΑΚΟΥ ΠΡΟΓΡΑΜΜΑΤΙΣΜΟΥ, ΠΕΡΙΒΑΛΛΟΝΤΟΣ &amp; ΥΠΟΔΟΜΩΝ</a:t>
              </a:r>
              <a:endParaRPr lang="en-US" sz="800" b="1">
                <a:solidFill>
                  <a:srgbClr val="000000"/>
                </a:solidFill>
                <a:latin typeface="Garamond" pitchFamily="18" charset="0"/>
              </a:endParaRPr>
            </a:p>
          </p:txBody>
        </p:sp>
      </p:grpSp>
      <p:sp>
        <p:nvSpPr>
          <p:cNvPr id="471" name="AutoShape 6"/>
          <p:cNvSpPr>
            <a:spLocks noChangeArrowheads="1"/>
          </p:cNvSpPr>
          <p:nvPr/>
        </p:nvSpPr>
        <p:spPr bwMode="auto">
          <a:xfrm>
            <a:off x="46038" y="2193925"/>
            <a:ext cx="617537" cy="36036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ΠΕΡΙΒΑΛΛΟΝΤΟΣ &amp; ΧΩΡΙΚΟΥ ΣΧΕΔΙΑΣΜΟΥ</a:t>
            </a:r>
            <a:endParaRPr lang="en-US" sz="400" b="1">
              <a:solidFill>
                <a:srgbClr val="000000"/>
              </a:solidFill>
              <a:latin typeface="Garamond" pitchFamily="18" charset="0"/>
            </a:endParaRPr>
          </a:p>
        </p:txBody>
      </p:sp>
      <p:sp>
        <p:nvSpPr>
          <p:cNvPr id="472" name="AutoShape 6"/>
          <p:cNvSpPr>
            <a:spLocks noChangeArrowheads="1"/>
          </p:cNvSpPr>
          <p:nvPr/>
        </p:nvSpPr>
        <p:spPr bwMode="auto">
          <a:xfrm>
            <a:off x="984250" y="3683000"/>
            <a:ext cx="514350" cy="257175"/>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ΤΕΧΝΙΚΩΝ</a:t>
            </a:r>
            <a:br>
              <a:rPr lang="el-GR" sz="400" b="1">
                <a:solidFill>
                  <a:srgbClr val="000000"/>
                </a:solidFill>
                <a:latin typeface="Calibri" pitchFamily="34" charset="0"/>
              </a:rPr>
            </a:br>
            <a:r>
              <a:rPr lang="el-GR" sz="400" b="1">
                <a:solidFill>
                  <a:srgbClr val="000000"/>
                </a:solidFill>
                <a:latin typeface="Calibri" pitchFamily="34" charset="0"/>
              </a:rPr>
              <a:t>ΕΡΓΩΝ</a:t>
            </a:r>
            <a:endParaRPr lang="en-US" sz="400" b="1">
              <a:solidFill>
                <a:srgbClr val="000000"/>
              </a:solidFill>
              <a:latin typeface="Garamond" pitchFamily="18" charset="0"/>
            </a:endParaRPr>
          </a:p>
        </p:txBody>
      </p:sp>
      <p:sp>
        <p:nvSpPr>
          <p:cNvPr id="473" name="AutoShape 8"/>
          <p:cNvSpPr>
            <a:spLocks noChangeArrowheads="1"/>
          </p:cNvSpPr>
          <p:nvPr/>
        </p:nvSpPr>
        <p:spPr bwMode="auto">
          <a:xfrm>
            <a:off x="1020763" y="4002088"/>
            <a:ext cx="461962" cy="2047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ΣΥΓΚΟΙΝΩΝΙΑΚΩΝ ΕΡΓΩΝ</a:t>
            </a:r>
            <a:endParaRPr lang="en-US" sz="300" b="1">
              <a:solidFill>
                <a:srgbClr val="000000"/>
              </a:solidFill>
              <a:latin typeface="Garamond" pitchFamily="18" charset="0"/>
            </a:endParaRPr>
          </a:p>
        </p:txBody>
      </p:sp>
      <p:sp>
        <p:nvSpPr>
          <p:cNvPr id="475" name="AutoShape 8"/>
          <p:cNvSpPr>
            <a:spLocks noChangeArrowheads="1"/>
          </p:cNvSpPr>
          <p:nvPr/>
        </p:nvSpPr>
        <p:spPr bwMode="auto">
          <a:xfrm>
            <a:off x="1022350" y="4451350"/>
            <a:ext cx="463550" cy="2047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ΔΟΜΩΝ ΠΕΡΙΒΑΛΛΟΝΤΟΣ</a:t>
            </a:r>
            <a:endParaRPr lang="en-US" sz="300" b="1">
              <a:solidFill>
                <a:srgbClr val="000000"/>
              </a:solidFill>
              <a:latin typeface="Garamond" pitchFamily="18" charset="0"/>
            </a:endParaRPr>
          </a:p>
        </p:txBody>
      </p:sp>
      <p:sp>
        <p:nvSpPr>
          <p:cNvPr id="485" name="AutoShape 8"/>
          <p:cNvSpPr>
            <a:spLocks noChangeArrowheads="1"/>
          </p:cNvSpPr>
          <p:nvPr/>
        </p:nvSpPr>
        <p:spPr bwMode="auto">
          <a:xfrm>
            <a:off x="46038" y="2601913"/>
            <a:ext cx="512762" cy="2047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ΧΩΡΙΚΟΥ ΣΧΕΔΙΑΣΜΟΥ</a:t>
            </a:r>
            <a:endParaRPr lang="en-US" sz="300" b="1">
              <a:solidFill>
                <a:srgbClr val="000000"/>
              </a:solidFill>
              <a:latin typeface="Garamond" pitchFamily="18" charset="0"/>
            </a:endParaRPr>
          </a:p>
        </p:txBody>
      </p:sp>
      <p:sp>
        <p:nvSpPr>
          <p:cNvPr id="486" name="AutoShape 8"/>
          <p:cNvSpPr>
            <a:spLocks noChangeArrowheads="1"/>
          </p:cNvSpPr>
          <p:nvPr/>
        </p:nvSpPr>
        <p:spPr bwMode="auto">
          <a:xfrm>
            <a:off x="47625" y="2843213"/>
            <a:ext cx="512763" cy="20320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ΠΕΡΙΒΑΛΛΟΝΤΟΣ</a:t>
            </a:r>
            <a:endParaRPr lang="en-US" sz="300" b="1">
              <a:solidFill>
                <a:srgbClr val="000000"/>
              </a:solidFill>
              <a:latin typeface="Garamond" pitchFamily="18" charset="0"/>
            </a:endParaRPr>
          </a:p>
        </p:txBody>
      </p:sp>
      <p:cxnSp>
        <p:nvCxnSpPr>
          <p:cNvPr id="488" name="487 - Ευθεία γραμμή σύνδεσης"/>
          <p:cNvCxnSpPr/>
          <p:nvPr/>
        </p:nvCxnSpPr>
        <p:spPr>
          <a:xfrm>
            <a:off x="782638" y="3786188"/>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1" name="490 - Ευθεία γραμμή σύνδεσης"/>
          <p:cNvCxnSpPr/>
          <p:nvPr/>
        </p:nvCxnSpPr>
        <p:spPr>
          <a:xfrm rot="5400000">
            <a:off x="3490912" y="2232026"/>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0" name="509 - Ευθεία γραμμή σύνδεσης"/>
          <p:cNvCxnSpPr/>
          <p:nvPr/>
        </p:nvCxnSpPr>
        <p:spPr>
          <a:xfrm>
            <a:off x="788988" y="412432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1" name="510 - Ευθεία γραμμή σύνδεσης"/>
          <p:cNvCxnSpPr/>
          <p:nvPr/>
        </p:nvCxnSpPr>
        <p:spPr>
          <a:xfrm>
            <a:off x="782638" y="481647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12" name="AutoShape 8"/>
          <p:cNvSpPr>
            <a:spLocks noChangeArrowheads="1"/>
          </p:cNvSpPr>
          <p:nvPr/>
        </p:nvSpPr>
        <p:spPr bwMode="auto">
          <a:xfrm>
            <a:off x="1020763" y="4224338"/>
            <a:ext cx="461962" cy="2063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ΕΡΓΑΣΤΗΡΙΩΝ</a:t>
            </a:r>
            <a:endParaRPr lang="en-US" sz="300" b="1">
              <a:solidFill>
                <a:srgbClr val="000000"/>
              </a:solidFill>
              <a:latin typeface="Garamond" pitchFamily="18" charset="0"/>
            </a:endParaRPr>
          </a:p>
        </p:txBody>
      </p:sp>
      <p:sp>
        <p:nvSpPr>
          <p:cNvPr id="513" name="AutoShape 8"/>
          <p:cNvSpPr>
            <a:spLocks noChangeArrowheads="1"/>
          </p:cNvSpPr>
          <p:nvPr/>
        </p:nvSpPr>
        <p:spPr bwMode="auto">
          <a:xfrm>
            <a:off x="46038" y="3316288"/>
            <a:ext cx="512762" cy="2428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ΠΕΡΙΒΑΛΛΟΝΤΟΣ Π.Ε. ΓΡΕΒΕΝΩΝ</a:t>
            </a:r>
            <a:endParaRPr lang="en-US" sz="300" b="1">
              <a:solidFill>
                <a:srgbClr val="000000"/>
              </a:solidFill>
              <a:latin typeface="Garamond" pitchFamily="18" charset="0"/>
            </a:endParaRPr>
          </a:p>
        </p:txBody>
      </p:sp>
      <p:cxnSp>
        <p:nvCxnSpPr>
          <p:cNvPr id="517" name="516 - Ευθεία γραμμή σύνδεσης"/>
          <p:cNvCxnSpPr/>
          <p:nvPr/>
        </p:nvCxnSpPr>
        <p:spPr>
          <a:xfrm>
            <a:off x="782638" y="5207000"/>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22" name="AutoShape 8"/>
          <p:cNvSpPr>
            <a:spLocks noChangeArrowheads="1"/>
          </p:cNvSpPr>
          <p:nvPr/>
        </p:nvSpPr>
        <p:spPr bwMode="auto">
          <a:xfrm>
            <a:off x="46038" y="3589338"/>
            <a:ext cx="512762" cy="2555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ΠΕΡΙΒΑΛΛΟΝΤΟΣ Π.Ε.  ΚΑΣΤΟΡΙΑΣ</a:t>
            </a:r>
            <a:endParaRPr lang="en-US" sz="300" b="1">
              <a:solidFill>
                <a:srgbClr val="000000"/>
              </a:solidFill>
              <a:latin typeface="Garamond" pitchFamily="18" charset="0"/>
            </a:endParaRPr>
          </a:p>
        </p:txBody>
      </p:sp>
      <p:cxnSp>
        <p:nvCxnSpPr>
          <p:cNvPr id="524" name="523 - Ευθεία γραμμή σύνδεσης"/>
          <p:cNvCxnSpPr/>
          <p:nvPr/>
        </p:nvCxnSpPr>
        <p:spPr>
          <a:xfrm>
            <a:off x="782638" y="558006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30" name="AutoShape 8"/>
          <p:cNvSpPr>
            <a:spLocks noChangeArrowheads="1"/>
          </p:cNvSpPr>
          <p:nvPr/>
        </p:nvSpPr>
        <p:spPr bwMode="auto">
          <a:xfrm>
            <a:off x="46038" y="3876675"/>
            <a:ext cx="512762" cy="2301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ΠΕΡΙΒΑΛΛΟΝΤΟΣ Π.Ε. ΚΟΖΑΝΗΣ</a:t>
            </a:r>
            <a:endParaRPr lang="en-US" sz="300" b="1">
              <a:solidFill>
                <a:srgbClr val="000000"/>
              </a:solidFill>
              <a:latin typeface="Garamond" pitchFamily="18" charset="0"/>
            </a:endParaRPr>
          </a:p>
        </p:txBody>
      </p:sp>
      <p:sp>
        <p:nvSpPr>
          <p:cNvPr id="550" name="AutoShape 8"/>
          <p:cNvSpPr>
            <a:spLocks noChangeArrowheads="1"/>
          </p:cNvSpPr>
          <p:nvPr/>
        </p:nvSpPr>
        <p:spPr bwMode="auto">
          <a:xfrm>
            <a:off x="46038" y="4137025"/>
            <a:ext cx="512762" cy="2397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ΠΕΡΙΒΑΛΛΟΝΤΟΣ Π.Ε. ΦΛΩΡΙΝΑΣ</a:t>
            </a:r>
            <a:endParaRPr lang="en-US" sz="300" b="1">
              <a:solidFill>
                <a:srgbClr val="000000"/>
              </a:solidFill>
              <a:latin typeface="Garamond" pitchFamily="18" charset="0"/>
            </a:endParaRPr>
          </a:p>
        </p:txBody>
      </p:sp>
      <p:cxnSp>
        <p:nvCxnSpPr>
          <p:cNvPr id="557" name="556 - Ευθεία γραμμή σύνδεσης"/>
          <p:cNvCxnSpPr/>
          <p:nvPr/>
        </p:nvCxnSpPr>
        <p:spPr>
          <a:xfrm>
            <a:off x="1352550" y="574516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1" name="570 - Ευθεία γραμμή σύνδεσης"/>
          <p:cNvCxnSpPr/>
          <p:nvPr/>
        </p:nvCxnSpPr>
        <p:spPr>
          <a:xfrm>
            <a:off x="1352550" y="6053138"/>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4" name="583 - Shape"/>
          <p:cNvCxnSpPr>
            <a:stCxn id="155" idx="2"/>
            <a:endCxn id="286" idx="1"/>
          </p:cNvCxnSpPr>
          <p:nvPr/>
        </p:nvCxnSpPr>
        <p:spPr>
          <a:xfrm rot="5400000">
            <a:off x="3305969" y="6257132"/>
            <a:ext cx="1647825" cy="211137"/>
          </a:xfrm>
          <a:prstGeom prst="bentConnector4">
            <a:avLst>
              <a:gd name="adj1" fmla="val 3658"/>
              <a:gd name="adj2" fmla="val 139096"/>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11" name="AutoShape 8"/>
          <p:cNvSpPr>
            <a:spLocks noChangeArrowheads="1"/>
          </p:cNvSpPr>
          <p:nvPr/>
        </p:nvSpPr>
        <p:spPr bwMode="auto">
          <a:xfrm>
            <a:off x="46038" y="3079750"/>
            <a:ext cx="512762" cy="2047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ΥΔΡΟΟΙΚΟΝΟΜΙΑΣ</a:t>
            </a:r>
            <a:endParaRPr lang="en-US" sz="300" b="1">
              <a:solidFill>
                <a:srgbClr val="000000"/>
              </a:solidFill>
              <a:latin typeface="Garamond" pitchFamily="18" charset="0"/>
            </a:endParaRPr>
          </a:p>
        </p:txBody>
      </p:sp>
      <p:cxnSp>
        <p:nvCxnSpPr>
          <p:cNvPr id="613" name="612 - Ευθεία γραμμή σύνδεσης"/>
          <p:cNvCxnSpPr/>
          <p:nvPr/>
        </p:nvCxnSpPr>
        <p:spPr>
          <a:xfrm>
            <a:off x="785813" y="445611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5" name="614 - Shape"/>
          <p:cNvCxnSpPr>
            <a:stCxn id="471" idx="2"/>
            <a:endCxn id="550" idx="3"/>
          </p:cNvCxnSpPr>
          <p:nvPr/>
        </p:nvCxnSpPr>
        <p:spPr>
          <a:xfrm rot="16200000" flipH="1">
            <a:off x="-551656" y="4625182"/>
            <a:ext cx="2382837" cy="285750"/>
          </a:xfrm>
          <a:prstGeom prst="bentConnector4">
            <a:avLst>
              <a:gd name="adj1" fmla="val 1447"/>
              <a:gd name="adj2" fmla="val 128809"/>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4" name="623 - Shape"/>
          <p:cNvCxnSpPr>
            <a:stCxn id="373766" idx="2"/>
            <a:endCxn id="275" idx="1"/>
          </p:cNvCxnSpPr>
          <p:nvPr/>
        </p:nvCxnSpPr>
        <p:spPr>
          <a:xfrm rot="5400000">
            <a:off x="826294" y="4150519"/>
            <a:ext cx="1387475" cy="252413"/>
          </a:xfrm>
          <a:prstGeom prst="bentConnector4">
            <a:avLst>
              <a:gd name="adj1" fmla="val 2689"/>
              <a:gd name="adj2" fmla="val 135369"/>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2" name="631 - Shape"/>
          <p:cNvCxnSpPr>
            <a:stCxn id="472" idx="2"/>
            <a:endCxn id="475" idx="1"/>
          </p:cNvCxnSpPr>
          <p:nvPr/>
        </p:nvCxnSpPr>
        <p:spPr>
          <a:xfrm rot="5400000">
            <a:off x="1155700" y="5792788"/>
            <a:ext cx="858837" cy="306388"/>
          </a:xfrm>
          <a:prstGeom prst="bentConnector4">
            <a:avLst>
              <a:gd name="adj1" fmla="val 5378"/>
              <a:gd name="adj2" fmla="val 129015"/>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36" name="AutoShape 6"/>
          <p:cNvSpPr>
            <a:spLocks noChangeArrowheads="1"/>
          </p:cNvSpPr>
          <p:nvPr/>
        </p:nvSpPr>
        <p:spPr bwMode="auto">
          <a:xfrm>
            <a:off x="46038" y="4457700"/>
            <a:ext cx="514350" cy="358775"/>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ΤΕΧΝΙΚΩΝ</a:t>
            </a:r>
            <a:br>
              <a:rPr lang="el-GR" sz="400" b="1">
                <a:solidFill>
                  <a:srgbClr val="000000"/>
                </a:solidFill>
                <a:latin typeface="Calibri" pitchFamily="34" charset="0"/>
              </a:rPr>
            </a:br>
            <a:r>
              <a:rPr lang="el-GR" sz="400" b="1">
                <a:solidFill>
                  <a:srgbClr val="000000"/>
                </a:solidFill>
                <a:latin typeface="Calibri" pitchFamily="34" charset="0"/>
              </a:rPr>
              <a:t>ΕΡΓΩΝ Π.Ε. ΓΡΕΒΕΝΩΝ</a:t>
            </a:r>
            <a:endParaRPr lang="en-US" sz="400" b="1">
              <a:solidFill>
                <a:srgbClr val="000000"/>
              </a:solidFill>
              <a:latin typeface="Garamond" pitchFamily="18" charset="0"/>
            </a:endParaRPr>
          </a:p>
        </p:txBody>
      </p:sp>
      <p:sp>
        <p:nvSpPr>
          <p:cNvPr id="637" name="AutoShape 8"/>
          <p:cNvSpPr>
            <a:spLocks noChangeArrowheads="1"/>
          </p:cNvSpPr>
          <p:nvPr/>
        </p:nvSpPr>
        <p:spPr bwMode="auto">
          <a:xfrm>
            <a:off x="49213" y="4875213"/>
            <a:ext cx="461962" cy="2063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ΣΥΓΚΟΙΝΩΝΙΑΚΩΝ ΕΡΓΩΝ</a:t>
            </a:r>
            <a:endParaRPr lang="en-US" sz="300" b="1">
              <a:solidFill>
                <a:srgbClr val="000000"/>
              </a:solidFill>
              <a:latin typeface="Garamond" pitchFamily="18" charset="0"/>
            </a:endParaRPr>
          </a:p>
        </p:txBody>
      </p:sp>
      <p:sp>
        <p:nvSpPr>
          <p:cNvPr id="638" name="AutoShape 8"/>
          <p:cNvSpPr>
            <a:spLocks noChangeArrowheads="1"/>
          </p:cNvSpPr>
          <p:nvPr/>
        </p:nvSpPr>
        <p:spPr bwMode="auto">
          <a:xfrm>
            <a:off x="47625" y="5324475"/>
            <a:ext cx="461963" cy="2063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ΔΟΜΩΝ ΠΕΡΙΒΑΛΛΟΝΤΟΣ</a:t>
            </a:r>
            <a:endParaRPr lang="en-US" sz="300" b="1">
              <a:solidFill>
                <a:srgbClr val="000000"/>
              </a:solidFill>
              <a:latin typeface="Garamond" pitchFamily="18" charset="0"/>
            </a:endParaRPr>
          </a:p>
        </p:txBody>
      </p:sp>
      <p:sp>
        <p:nvSpPr>
          <p:cNvPr id="639" name="AutoShape 8"/>
          <p:cNvSpPr>
            <a:spLocks noChangeArrowheads="1"/>
          </p:cNvSpPr>
          <p:nvPr/>
        </p:nvSpPr>
        <p:spPr bwMode="auto">
          <a:xfrm>
            <a:off x="49213" y="5099050"/>
            <a:ext cx="461962" cy="2047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ΕΡΓΑΣΤΗΡΙΩΝ</a:t>
            </a:r>
            <a:endParaRPr lang="en-US" sz="300" b="1">
              <a:solidFill>
                <a:srgbClr val="000000"/>
              </a:solidFill>
              <a:latin typeface="Garamond" pitchFamily="18" charset="0"/>
            </a:endParaRPr>
          </a:p>
        </p:txBody>
      </p:sp>
      <p:cxnSp>
        <p:nvCxnSpPr>
          <p:cNvPr id="640" name="639 - Ευθεία γραμμή σύνδεσης"/>
          <p:cNvCxnSpPr/>
          <p:nvPr/>
        </p:nvCxnSpPr>
        <p:spPr>
          <a:xfrm>
            <a:off x="720725" y="696912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1" name="640 - Ευθεία γραμμή σύνδεσης"/>
          <p:cNvCxnSpPr/>
          <p:nvPr/>
        </p:nvCxnSpPr>
        <p:spPr>
          <a:xfrm>
            <a:off x="720725" y="7277100"/>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4" name="643 - Shape"/>
          <p:cNvCxnSpPr>
            <a:stCxn id="636" idx="2"/>
            <a:endCxn id="638" idx="3"/>
          </p:cNvCxnSpPr>
          <p:nvPr/>
        </p:nvCxnSpPr>
        <p:spPr>
          <a:xfrm rot="16200000" flipH="1">
            <a:off x="142081" y="7025482"/>
            <a:ext cx="854075" cy="290512"/>
          </a:xfrm>
          <a:prstGeom prst="bentConnector4">
            <a:avLst>
              <a:gd name="adj1" fmla="val 4244"/>
              <a:gd name="adj2" fmla="val 127321"/>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48" name="AutoShape 6"/>
          <p:cNvSpPr>
            <a:spLocks noChangeArrowheads="1"/>
          </p:cNvSpPr>
          <p:nvPr/>
        </p:nvSpPr>
        <p:spPr bwMode="auto">
          <a:xfrm>
            <a:off x="1057275" y="4681538"/>
            <a:ext cx="515938" cy="360362"/>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ΤΕΧΝΙΚΩΝ</a:t>
            </a:r>
            <a:br>
              <a:rPr lang="el-GR" sz="400" b="1">
                <a:solidFill>
                  <a:srgbClr val="000000"/>
                </a:solidFill>
                <a:latin typeface="Calibri" pitchFamily="34" charset="0"/>
              </a:rPr>
            </a:br>
            <a:r>
              <a:rPr lang="el-GR" sz="400" b="1">
                <a:solidFill>
                  <a:srgbClr val="000000"/>
                </a:solidFill>
                <a:latin typeface="Calibri" pitchFamily="34" charset="0"/>
              </a:rPr>
              <a:t>ΕΡΓΩΝ Π.Ε. ΚΑΣΤΟΡΙΑΣ</a:t>
            </a:r>
            <a:endParaRPr lang="en-US" sz="400" b="1">
              <a:solidFill>
                <a:srgbClr val="000000"/>
              </a:solidFill>
              <a:latin typeface="Garamond" pitchFamily="18" charset="0"/>
            </a:endParaRPr>
          </a:p>
        </p:txBody>
      </p:sp>
      <p:sp>
        <p:nvSpPr>
          <p:cNvPr id="649" name="AutoShape 8"/>
          <p:cNvSpPr>
            <a:spLocks noChangeArrowheads="1"/>
          </p:cNvSpPr>
          <p:nvPr/>
        </p:nvSpPr>
        <p:spPr bwMode="auto">
          <a:xfrm>
            <a:off x="817563" y="5100638"/>
            <a:ext cx="461962" cy="2047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ΣΥΓΚΟΙΝΩΝΙΑΚΩΝ ΕΡΓΩΝ</a:t>
            </a:r>
            <a:endParaRPr lang="en-US" sz="300" b="1">
              <a:solidFill>
                <a:srgbClr val="000000"/>
              </a:solidFill>
              <a:latin typeface="Garamond" pitchFamily="18" charset="0"/>
            </a:endParaRPr>
          </a:p>
        </p:txBody>
      </p:sp>
      <p:sp>
        <p:nvSpPr>
          <p:cNvPr id="650" name="AutoShape 8"/>
          <p:cNvSpPr>
            <a:spLocks noChangeArrowheads="1"/>
          </p:cNvSpPr>
          <p:nvPr/>
        </p:nvSpPr>
        <p:spPr bwMode="auto">
          <a:xfrm>
            <a:off x="1085850" y="5351463"/>
            <a:ext cx="463550" cy="2063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ΔΟΜΩΝ ΠΕΡΙΒΑΛΛΟΝΤΟΣ</a:t>
            </a:r>
            <a:endParaRPr lang="en-US" sz="300" b="1">
              <a:solidFill>
                <a:srgbClr val="000000"/>
              </a:solidFill>
              <a:latin typeface="Garamond" pitchFamily="18" charset="0"/>
            </a:endParaRPr>
          </a:p>
        </p:txBody>
      </p:sp>
      <p:sp>
        <p:nvSpPr>
          <p:cNvPr id="651" name="AutoShape 8"/>
          <p:cNvSpPr>
            <a:spLocks noChangeArrowheads="1"/>
          </p:cNvSpPr>
          <p:nvPr/>
        </p:nvSpPr>
        <p:spPr bwMode="auto">
          <a:xfrm>
            <a:off x="1344613" y="5100638"/>
            <a:ext cx="377825" cy="2047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ΕΡΓΑΣΤΗΡΙΩΝ</a:t>
            </a:r>
            <a:endParaRPr lang="en-US" sz="300" b="1">
              <a:solidFill>
                <a:srgbClr val="000000"/>
              </a:solidFill>
              <a:latin typeface="Garamond" pitchFamily="18" charset="0"/>
            </a:endParaRPr>
          </a:p>
        </p:txBody>
      </p:sp>
      <p:sp>
        <p:nvSpPr>
          <p:cNvPr id="659" name="AutoShape 6"/>
          <p:cNvSpPr>
            <a:spLocks noChangeArrowheads="1"/>
          </p:cNvSpPr>
          <p:nvPr/>
        </p:nvSpPr>
        <p:spPr bwMode="auto">
          <a:xfrm>
            <a:off x="46038" y="5708650"/>
            <a:ext cx="514350" cy="36036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ΤΕΧΝΙΚΩΝ</a:t>
            </a:r>
            <a:br>
              <a:rPr lang="el-GR" sz="400" b="1">
                <a:solidFill>
                  <a:srgbClr val="000000"/>
                </a:solidFill>
                <a:latin typeface="Calibri" pitchFamily="34" charset="0"/>
              </a:rPr>
            </a:br>
            <a:r>
              <a:rPr lang="el-GR" sz="400" b="1">
                <a:solidFill>
                  <a:srgbClr val="000000"/>
                </a:solidFill>
                <a:latin typeface="Calibri" pitchFamily="34" charset="0"/>
              </a:rPr>
              <a:t>ΕΡΓΩΝ Π.Ε. ΚΟΖΑΝΗΣ</a:t>
            </a:r>
            <a:endParaRPr lang="en-US" sz="400" b="1">
              <a:solidFill>
                <a:srgbClr val="000000"/>
              </a:solidFill>
              <a:latin typeface="Garamond" pitchFamily="18" charset="0"/>
            </a:endParaRPr>
          </a:p>
        </p:txBody>
      </p:sp>
      <p:sp>
        <p:nvSpPr>
          <p:cNvPr id="664" name="AutoShape 8"/>
          <p:cNvSpPr>
            <a:spLocks noChangeArrowheads="1"/>
          </p:cNvSpPr>
          <p:nvPr/>
        </p:nvSpPr>
        <p:spPr bwMode="auto">
          <a:xfrm>
            <a:off x="49213" y="6127750"/>
            <a:ext cx="461962" cy="2047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ΣΥΓΚΟΙΝΩΝΙΑΚΩΝ ΕΡΓΩΝ</a:t>
            </a:r>
            <a:endParaRPr lang="en-US" sz="300" b="1">
              <a:solidFill>
                <a:srgbClr val="000000"/>
              </a:solidFill>
              <a:latin typeface="Garamond" pitchFamily="18" charset="0"/>
            </a:endParaRPr>
          </a:p>
        </p:txBody>
      </p:sp>
      <p:sp>
        <p:nvSpPr>
          <p:cNvPr id="665" name="AutoShape 8"/>
          <p:cNvSpPr>
            <a:spLocks noChangeArrowheads="1"/>
          </p:cNvSpPr>
          <p:nvPr/>
        </p:nvSpPr>
        <p:spPr bwMode="auto">
          <a:xfrm>
            <a:off x="47625" y="6577013"/>
            <a:ext cx="461963" cy="2047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ΔΟΜΩΝ ΠΕΡΙΒΑΛΛΟΝΤΟΣ</a:t>
            </a:r>
            <a:endParaRPr lang="en-US" sz="300" b="1">
              <a:solidFill>
                <a:srgbClr val="000000"/>
              </a:solidFill>
              <a:latin typeface="Garamond" pitchFamily="18" charset="0"/>
            </a:endParaRPr>
          </a:p>
        </p:txBody>
      </p:sp>
      <p:sp>
        <p:nvSpPr>
          <p:cNvPr id="666" name="AutoShape 8"/>
          <p:cNvSpPr>
            <a:spLocks noChangeArrowheads="1"/>
          </p:cNvSpPr>
          <p:nvPr/>
        </p:nvSpPr>
        <p:spPr bwMode="auto">
          <a:xfrm>
            <a:off x="49213" y="6351588"/>
            <a:ext cx="461962" cy="2047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ΕΡΓΑΣΤΗΡΙΩΝ</a:t>
            </a:r>
            <a:endParaRPr lang="en-US" sz="300" b="1">
              <a:solidFill>
                <a:srgbClr val="000000"/>
              </a:solidFill>
              <a:latin typeface="Garamond" pitchFamily="18" charset="0"/>
            </a:endParaRPr>
          </a:p>
        </p:txBody>
      </p:sp>
      <p:cxnSp>
        <p:nvCxnSpPr>
          <p:cNvPr id="667" name="666 - Ευθεία γραμμή σύνδεσης"/>
          <p:cNvCxnSpPr/>
          <p:nvPr/>
        </p:nvCxnSpPr>
        <p:spPr>
          <a:xfrm>
            <a:off x="720725" y="872172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9" name="668 - Ευθεία γραμμή σύνδεσης"/>
          <p:cNvCxnSpPr/>
          <p:nvPr/>
        </p:nvCxnSpPr>
        <p:spPr>
          <a:xfrm>
            <a:off x="720725" y="9029700"/>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0" name="669 - Shape"/>
          <p:cNvCxnSpPr>
            <a:stCxn id="659" idx="2"/>
            <a:endCxn id="665" idx="3"/>
          </p:cNvCxnSpPr>
          <p:nvPr/>
        </p:nvCxnSpPr>
        <p:spPr>
          <a:xfrm rot="16200000" flipH="1">
            <a:off x="141287" y="8778876"/>
            <a:ext cx="855663" cy="290512"/>
          </a:xfrm>
          <a:prstGeom prst="bentConnector4">
            <a:avLst>
              <a:gd name="adj1" fmla="val 4244"/>
              <a:gd name="adj2" fmla="val 127321"/>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71" name="AutoShape 6"/>
          <p:cNvSpPr>
            <a:spLocks noChangeArrowheads="1"/>
          </p:cNvSpPr>
          <p:nvPr/>
        </p:nvSpPr>
        <p:spPr bwMode="auto">
          <a:xfrm>
            <a:off x="938213" y="5705475"/>
            <a:ext cx="515937" cy="36036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ΤΕΧΝΙΚΩΝ</a:t>
            </a:r>
            <a:br>
              <a:rPr lang="el-GR" sz="400" b="1">
                <a:solidFill>
                  <a:srgbClr val="000000"/>
                </a:solidFill>
                <a:latin typeface="Calibri" pitchFamily="34" charset="0"/>
              </a:rPr>
            </a:br>
            <a:r>
              <a:rPr lang="el-GR" sz="400" b="1">
                <a:solidFill>
                  <a:srgbClr val="000000"/>
                </a:solidFill>
                <a:latin typeface="Calibri" pitchFamily="34" charset="0"/>
              </a:rPr>
              <a:t>ΕΡΓΩΝ Π.Ε. ΦΛΩΡΙΝΑΣ</a:t>
            </a:r>
            <a:endParaRPr lang="en-US" sz="400" b="1">
              <a:solidFill>
                <a:srgbClr val="000000"/>
              </a:solidFill>
              <a:latin typeface="Garamond" pitchFamily="18" charset="0"/>
            </a:endParaRPr>
          </a:p>
        </p:txBody>
      </p:sp>
      <p:sp>
        <p:nvSpPr>
          <p:cNvPr id="672" name="AutoShape 8"/>
          <p:cNvSpPr>
            <a:spLocks noChangeArrowheads="1"/>
          </p:cNvSpPr>
          <p:nvPr/>
        </p:nvSpPr>
        <p:spPr bwMode="auto">
          <a:xfrm>
            <a:off x="984250" y="6122988"/>
            <a:ext cx="461963" cy="2047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ΣΥΓΚΟΙΝΩΝΙΑΚΩΝ ΕΡΓΩΝ</a:t>
            </a:r>
            <a:endParaRPr lang="en-US" sz="300" b="1">
              <a:solidFill>
                <a:srgbClr val="000000"/>
              </a:solidFill>
              <a:latin typeface="Garamond" pitchFamily="18" charset="0"/>
            </a:endParaRPr>
          </a:p>
        </p:txBody>
      </p:sp>
      <p:sp>
        <p:nvSpPr>
          <p:cNvPr id="674" name="AutoShape 8"/>
          <p:cNvSpPr>
            <a:spLocks noChangeArrowheads="1"/>
          </p:cNvSpPr>
          <p:nvPr/>
        </p:nvSpPr>
        <p:spPr bwMode="auto">
          <a:xfrm>
            <a:off x="982663" y="6572250"/>
            <a:ext cx="463550" cy="2047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ΔΟΜΩΝ ΠΕΡΙΒΑΛΛΟΝΤΟΣ</a:t>
            </a:r>
            <a:endParaRPr lang="en-US" sz="300" b="1">
              <a:solidFill>
                <a:srgbClr val="000000"/>
              </a:solidFill>
              <a:latin typeface="Garamond" pitchFamily="18" charset="0"/>
            </a:endParaRPr>
          </a:p>
        </p:txBody>
      </p:sp>
      <p:sp>
        <p:nvSpPr>
          <p:cNvPr id="675" name="AutoShape 8"/>
          <p:cNvSpPr>
            <a:spLocks noChangeArrowheads="1"/>
          </p:cNvSpPr>
          <p:nvPr/>
        </p:nvSpPr>
        <p:spPr bwMode="auto">
          <a:xfrm>
            <a:off x="984250" y="6346825"/>
            <a:ext cx="461963" cy="2047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ΕΡΓΑΣΤΗΡΙΩΝ</a:t>
            </a:r>
            <a:endParaRPr lang="en-US" sz="300" b="1">
              <a:solidFill>
                <a:srgbClr val="000000"/>
              </a:solidFill>
              <a:latin typeface="Garamond" pitchFamily="18" charset="0"/>
            </a:endParaRPr>
          </a:p>
        </p:txBody>
      </p:sp>
      <p:cxnSp>
        <p:nvCxnSpPr>
          <p:cNvPr id="676" name="675 - Ευθεία γραμμή σύνδεσης"/>
          <p:cNvCxnSpPr/>
          <p:nvPr/>
        </p:nvCxnSpPr>
        <p:spPr>
          <a:xfrm>
            <a:off x="1300163" y="871537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8" name="677 - Ευθεία γραμμή σύνδεσης"/>
          <p:cNvCxnSpPr/>
          <p:nvPr/>
        </p:nvCxnSpPr>
        <p:spPr>
          <a:xfrm>
            <a:off x="1300163" y="9023350"/>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9" name="678 - Shape"/>
          <p:cNvCxnSpPr>
            <a:stCxn id="671" idx="2"/>
            <a:endCxn id="674" idx="1"/>
          </p:cNvCxnSpPr>
          <p:nvPr/>
        </p:nvCxnSpPr>
        <p:spPr>
          <a:xfrm rot="5400000">
            <a:off x="1098550" y="8769351"/>
            <a:ext cx="854075" cy="298450"/>
          </a:xfrm>
          <a:prstGeom prst="bentConnector4">
            <a:avLst>
              <a:gd name="adj1" fmla="val 4244"/>
              <a:gd name="adj2" fmla="val 127099"/>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85" name="AutoShape 8"/>
          <p:cNvSpPr>
            <a:spLocks noChangeArrowheads="1"/>
          </p:cNvSpPr>
          <p:nvPr/>
        </p:nvSpPr>
        <p:spPr bwMode="auto">
          <a:xfrm>
            <a:off x="2871788" y="4560888"/>
            <a:ext cx="461962" cy="2047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 ΠΡΟΣΟΔΩΝ &amp; ΠΕΡΙΟΥΣΙΑΣ</a:t>
            </a:r>
            <a:endParaRPr lang="en-US" sz="600" b="1">
              <a:solidFill>
                <a:srgbClr val="000000"/>
              </a:solidFill>
              <a:latin typeface="Garamond" pitchFamily="18" charset="0"/>
            </a:endParaRPr>
          </a:p>
        </p:txBody>
      </p:sp>
      <p:cxnSp>
        <p:nvCxnSpPr>
          <p:cNvPr id="686" name="685 - Ευθεία γραμμή σύνδεσης"/>
          <p:cNvCxnSpPr/>
          <p:nvPr/>
        </p:nvCxnSpPr>
        <p:spPr>
          <a:xfrm>
            <a:off x="3941763" y="6526213"/>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87" name="AutoShape 8"/>
          <p:cNvSpPr>
            <a:spLocks noChangeArrowheads="1"/>
          </p:cNvSpPr>
          <p:nvPr/>
        </p:nvSpPr>
        <p:spPr bwMode="auto">
          <a:xfrm>
            <a:off x="2874963" y="4791075"/>
            <a:ext cx="461962" cy="2047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ΠΡΟΜΗΘΕΙΩΝ</a:t>
            </a:r>
            <a:endParaRPr lang="en-US" sz="600" b="1">
              <a:solidFill>
                <a:srgbClr val="000000"/>
              </a:solidFill>
              <a:latin typeface="Garamond" pitchFamily="18" charset="0"/>
            </a:endParaRPr>
          </a:p>
        </p:txBody>
      </p:sp>
      <p:cxnSp>
        <p:nvCxnSpPr>
          <p:cNvPr id="688" name="687 - Ευθεία γραμμή σύνδεσης"/>
          <p:cNvCxnSpPr/>
          <p:nvPr/>
        </p:nvCxnSpPr>
        <p:spPr>
          <a:xfrm>
            <a:off x="3946525" y="6848475"/>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35" name="AutoShape 6"/>
          <p:cNvSpPr>
            <a:spLocks noChangeArrowheads="1"/>
          </p:cNvSpPr>
          <p:nvPr/>
        </p:nvSpPr>
        <p:spPr bwMode="auto">
          <a:xfrm>
            <a:off x="1793875" y="5303838"/>
            <a:ext cx="566738" cy="269875"/>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 ΔΙΟΙΚΗΤΙΚΟΥ – ΟΙΚΟΝΟΜΙΚΟΥ Π.Ε. ΚΑΣΤΟΡΙΑΣ</a:t>
            </a:r>
            <a:br>
              <a:rPr lang="el-GR" sz="400" b="1">
                <a:solidFill>
                  <a:srgbClr val="000000"/>
                </a:solidFill>
                <a:latin typeface="Calibri" pitchFamily="34" charset="0"/>
              </a:rPr>
            </a:br>
            <a:r>
              <a:rPr lang="el-GR" sz="400" b="1">
                <a:solidFill>
                  <a:srgbClr val="000000"/>
                </a:solidFill>
                <a:latin typeface="Calibri" pitchFamily="34" charset="0"/>
              </a:rPr>
              <a:t/>
            </a:r>
            <a:br>
              <a:rPr lang="el-GR" sz="400" b="1">
                <a:solidFill>
                  <a:srgbClr val="000000"/>
                </a:solidFill>
                <a:latin typeface="Calibri" pitchFamily="34" charset="0"/>
              </a:rPr>
            </a:br>
            <a:endParaRPr lang="en-US" sz="400" b="1">
              <a:solidFill>
                <a:srgbClr val="000000"/>
              </a:solidFill>
              <a:latin typeface="Garamond" pitchFamily="18" charset="0"/>
            </a:endParaRPr>
          </a:p>
        </p:txBody>
      </p:sp>
      <p:sp>
        <p:nvSpPr>
          <p:cNvPr id="736" name="AutoShape 8"/>
          <p:cNvSpPr>
            <a:spLocks noChangeArrowheads="1"/>
          </p:cNvSpPr>
          <p:nvPr/>
        </p:nvSpPr>
        <p:spPr bwMode="auto">
          <a:xfrm>
            <a:off x="1795463" y="5654675"/>
            <a:ext cx="461962" cy="2143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ΠΡΟΣΩΠΙΚΟΥ &amp; ΜΙΣΘΟΔΟΣΙΑΣ</a:t>
            </a:r>
            <a:endParaRPr lang="en-US" sz="600" b="1">
              <a:solidFill>
                <a:srgbClr val="000000"/>
              </a:solidFill>
              <a:latin typeface="Garamond" pitchFamily="18" charset="0"/>
            </a:endParaRPr>
          </a:p>
        </p:txBody>
      </p:sp>
      <p:sp>
        <p:nvSpPr>
          <p:cNvPr id="737" name="AutoShape 8"/>
          <p:cNvSpPr>
            <a:spLocks noChangeArrowheads="1"/>
          </p:cNvSpPr>
          <p:nvPr/>
        </p:nvSpPr>
        <p:spPr bwMode="auto">
          <a:xfrm>
            <a:off x="1803400" y="6556375"/>
            <a:ext cx="463550" cy="1539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ΓΡΑΜΜΑΤΕΙΑΣ</a:t>
            </a:r>
            <a:endParaRPr lang="en-US" sz="600" b="1">
              <a:solidFill>
                <a:srgbClr val="000000"/>
              </a:solidFill>
              <a:latin typeface="Garamond" pitchFamily="18" charset="0"/>
            </a:endParaRPr>
          </a:p>
        </p:txBody>
      </p:sp>
      <p:sp>
        <p:nvSpPr>
          <p:cNvPr id="738" name="AutoShape 8"/>
          <p:cNvSpPr>
            <a:spLocks noChangeArrowheads="1"/>
          </p:cNvSpPr>
          <p:nvPr/>
        </p:nvSpPr>
        <p:spPr bwMode="auto">
          <a:xfrm>
            <a:off x="1795463" y="5899150"/>
            <a:ext cx="461962" cy="19843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ΛΟΓΙΣΤΙΚΗΣ ΔΙΑΧΕΙΡΙΣΗΣ</a:t>
            </a:r>
            <a:endParaRPr lang="en-US" sz="600" b="1">
              <a:solidFill>
                <a:srgbClr val="000000"/>
              </a:solidFill>
              <a:latin typeface="Garamond" pitchFamily="18" charset="0"/>
            </a:endParaRPr>
          </a:p>
        </p:txBody>
      </p:sp>
      <p:sp>
        <p:nvSpPr>
          <p:cNvPr id="739" name="AutoShape 8"/>
          <p:cNvSpPr>
            <a:spLocks noChangeArrowheads="1"/>
          </p:cNvSpPr>
          <p:nvPr/>
        </p:nvSpPr>
        <p:spPr bwMode="auto">
          <a:xfrm>
            <a:off x="1795463" y="6126163"/>
            <a:ext cx="461962" cy="195262"/>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ΤΑΜΕΙΑΚΗΣ ΥΠΗΡΕΣΙΑΣ</a:t>
            </a:r>
            <a:endParaRPr lang="en-US" sz="600" b="1">
              <a:solidFill>
                <a:srgbClr val="000000"/>
              </a:solidFill>
              <a:latin typeface="Garamond" pitchFamily="18" charset="0"/>
            </a:endParaRPr>
          </a:p>
        </p:txBody>
      </p:sp>
      <p:sp>
        <p:nvSpPr>
          <p:cNvPr id="740" name="AutoShape 8"/>
          <p:cNvSpPr>
            <a:spLocks noChangeArrowheads="1"/>
          </p:cNvSpPr>
          <p:nvPr/>
        </p:nvSpPr>
        <p:spPr bwMode="auto">
          <a:xfrm>
            <a:off x="1800225" y="6340475"/>
            <a:ext cx="463550" cy="19526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 ΠΡΟΜΗΘΕΙΩΝ</a:t>
            </a:r>
            <a:endParaRPr lang="en-US" sz="600" b="1">
              <a:solidFill>
                <a:srgbClr val="000000"/>
              </a:solidFill>
              <a:latin typeface="Garamond" pitchFamily="18" charset="0"/>
            </a:endParaRPr>
          </a:p>
        </p:txBody>
      </p:sp>
      <p:cxnSp>
        <p:nvCxnSpPr>
          <p:cNvPr id="771" name="770 - Ευθεία γραμμή σύνδεσης"/>
          <p:cNvCxnSpPr>
            <a:stCxn id="283" idx="3"/>
            <a:endCxn id="282" idx="1"/>
          </p:cNvCxnSpPr>
          <p:nvPr/>
        </p:nvCxnSpPr>
        <p:spPr>
          <a:xfrm>
            <a:off x="2871788" y="3648075"/>
            <a:ext cx="11906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2" name="781 - Ευθεία γραμμή σύνδεσης"/>
          <p:cNvCxnSpPr>
            <a:stCxn id="273" idx="2"/>
          </p:cNvCxnSpPr>
          <p:nvPr/>
        </p:nvCxnSpPr>
        <p:spPr>
          <a:xfrm rot="5400000">
            <a:off x="2791619" y="3507582"/>
            <a:ext cx="28098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84" name="AutoShape 6"/>
          <p:cNvSpPr>
            <a:spLocks noChangeArrowheads="1"/>
          </p:cNvSpPr>
          <p:nvPr/>
        </p:nvSpPr>
        <p:spPr bwMode="auto">
          <a:xfrm>
            <a:off x="2771775" y="5280025"/>
            <a:ext cx="565150" cy="27146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 ΔΙΟΙΚΗΤΙΚΟΥ – ΟΙΚΟΝΟΜΙΚΟΥ Π.Ε. ΦΛΩΡΙΝΑΣ</a:t>
            </a:r>
            <a:br>
              <a:rPr lang="el-GR" sz="400" b="1">
                <a:solidFill>
                  <a:srgbClr val="000000"/>
                </a:solidFill>
                <a:latin typeface="Calibri" pitchFamily="34" charset="0"/>
              </a:rPr>
            </a:br>
            <a:r>
              <a:rPr lang="el-GR" sz="400" b="1">
                <a:solidFill>
                  <a:srgbClr val="000000"/>
                </a:solidFill>
                <a:latin typeface="Calibri" pitchFamily="34" charset="0"/>
              </a:rPr>
              <a:t/>
            </a:r>
            <a:br>
              <a:rPr lang="el-GR" sz="400" b="1">
                <a:solidFill>
                  <a:srgbClr val="000000"/>
                </a:solidFill>
                <a:latin typeface="Calibri" pitchFamily="34" charset="0"/>
              </a:rPr>
            </a:br>
            <a:endParaRPr lang="en-US" sz="400" b="1">
              <a:solidFill>
                <a:srgbClr val="000000"/>
              </a:solidFill>
              <a:latin typeface="Garamond" pitchFamily="18" charset="0"/>
            </a:endParaRPr>
          </a:p>
        </p:txBody>
      </p:sp>
      <p:sp>
        <p:nvSpPr>
          <p:cNvPr id="786" name="AutoShape 8"/>
          <p:cNvSpPr>
            <a:spLocks noChangeArrowheads="1"/>
          </p:cNvSpPr>
          <p:nvPr/>
        </p:nvSpPr>
        <p:spPr bwMode="auto">
          <a:xfrm>
            <a:off x="2874963" y="5632450"/>
            <a:ext cx="461962" cy="2143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ΠΡΟΣΩΠΙΚΟΥ &amp; ΜΙΣΘΟΔΟΣΙΑΣ</a:t>
            </a:r>
            <a:endParaRPr lang="en-US" sz="600" b="1">
              <a:solidFill>
                <a:srgbClr val="000000"/>
              </a:solidFill>
              <a:latin typeface="Garamond" pitchFamily="18" charset="0"/>
            </a:endParaRPr>
          </a:p>
        </p:txBody>
      </p:sp>
      <p:sp>
        <p:nvSpPr>
          <p:cNvPr id="788" name="AutoShape 8"/>
          <p:cNvSpPr>
            <a:spLocks noChangeArrowheads="1"/>
          </p:cNvSpPr>
          <p:nvPr/>
        </p:nvSpPr>
        <p:spPr bwMode="auto">
          <a:xfrm>
            <a:off x="2874963" y="6538913"/>
            <a:ext cx="461962" cy="1539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ΓΡΑΜΜΑΤΕΙΑΣ</a:t>
            </a:r>
            <a:endParaRPr lang="en-US" sz="600" b="1">
              <a:solidFill>
                <a:srgbClr val="000000"/>
              </a:solidFill>
              <a:latin typeface="Garamond" pitchFamily="18" charset="0"/>
            </a:endParaRPr>
          </a:p>
        </p:txBody>
      </p:sp>
      <p:sp>
        <p:nvSpPr>
          <p:cNvPr id="789" name="AutoShape 8"/>
          <p:cNvSpPr>
            <a:spLocks noChangeArrowheads="1"/>
          </p:cNvSpPr>
          <p:nvPr/>
        </p:nvSpPr>
        <p:spPr bwMode="auto">
          <a:xfrm>
            <a:off x="2874963" y="5872163"/>
            <a:ext cx="461962" cy="19843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ΛΟΓΙΣΤΙΚΗΣ ΔΙΑΧΕΙΡΙΣΗΣ</a:t>
            </a:r>
            <a:endParaRPr lang="en-US" sz="600" b="1">
              <a:solidFill>
                <a:srgbClr val="000000"/>
              </a:solidFill>
              <a:latin typeface="Garamond" pitchFamily="18" charset="0"/>
            </a:endParaRPr>
          </a:p>
        </p:txBody>
      </p:sp>
      <p:sp>
        <p:nvSpPr>
          <p:cNvPr id="790" name="AutoShape 8"/>
          <p:cNvSpPr>
            <a:spLocks noChangeArrowheads="1"/>
          </p:cNvSpPr>
          <p:nvPr/>
        </p:nvSpPr>
        <p:spPr bwMode="auto">
          <a:xfrm>
            <a:off x="2874963" y="6094413"/>
            <a:ext cx="461962" cy="1968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ΤΑΜΕΙΑΚΗΣ ΥΠΗΡΕΣΙΑΣ</a:t>
            </a:r>
            <a:endParaRPr lang="en-US" sz="600" b="1">
              <a:solidFill>
                <a:srgbClr val="000000"/>
              </a:solidFill>
              <a:latin typeface="Garamond" pitchFamily="18" charset="0"/>
            </a:endParaRPr>
          </a:p>
        </p:txBody>
      </p:sp>
      <p:sp>
        <p:nvSpPr>
          <p:cNvPr id="809" name="AutoShape 8"/>
          <p:cNvSpPr>
            <a:spLocks noChangeArrowheads="1"/>
          </p:cNvSpPr>
          <p:nvPr/>
        </p:nvSpPr>
        <p:spPr bwMode="auto">
          <a:xfrm>
            <a:off x="2874963" y="6318250"/>
            <a:ext cx="461962" cy="1968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 ΠΡΟΜΗΘΕΙΩΝ</a:t>
            </a:r>
            <a:endParaRPr lang="en-US" sz="600" b="1">
              <a:solidFill>
                <a:srgbClr val="000000"/>
              </a:solidFill>
              <a:latin typeface="Garamond" pitchFamily="18" charset="0"/>
            </a:endParaRPr>
          </a:p>
        </p:txBody>
      </p:sp>
      <p:cxnSp>
        <p:nvCxnSpPr>
          <p:cNvPr id="861" name="860 - Γωνιακή σύνδεση"/>
          <p:cNvCxnSpPr>
            <a:stCxn id="659" idx="0"/>
            <a:endCxn id="671" idx="0"/>
          </p:cNvCxnSpPr>
          <p:nvPr/>
        </p:nvCxnSpPr>
        <p:spPr>
          <a:xfrm rot="5400000" flipH="1" flipV="1">
            <a:off x="1046163" y="7364413"/>
            <a:ext cx="6350" cy="1250950"/>
          </a:xfrm>
          <a:prstGeom prst="bentConnector3">
            <a:avLst>
              <a:gd name="adj1" fmla="val 1471402"/>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4" name="863 - Ευθεία γραμμή σύνδεσης"/>
          <p:cNvCxnSpPr/>
          <p:nvPr/>
        </p:nvCxnSpPr>
        <p:spPr>
          <a:xfrm rot="5400000">
            <a:off x="-1440656" y="5441156"/>
            <a:ext cx="4895850" cy="142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6" name="865 - Ευθεία γραμμή σύνδεσης"/>
          <p:cNvCxnSpPr>
            <a:stCxn id="471" idx="3"/>
            <a:endCxn id="373766" idx="1"/>
          </p:cNvCxnSpPr>
          <p:nvPr/>
        </p:nvCxnSpPr>
        <p:spPr>
          <a:xfrm>
            <a:off x="928688" y="3324225"/>
            <a:ext cx="215900" cy="317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0" name="879 - Ευθεία γραμμή σύνδεσης"/>
          <p:cNvCxnSpPr/>
          <p:nvPr/>
        </p:nvCxnSpPr>
        <p:spPr>
          <a:xfrm rot="10800000">
            <a:off x="1012825" y="5329238"/>
            <a:ext cx="36036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8" name="897 - Ευθεία γραμμή σύνδεσης"/>
          <p:cNvCxnSpPr>
            <a:stCxn id="648" idx="2"/>
            <a:endCxn id="650" idx="0"/>
          </p:cNvCxnSpPr>
          <p:nvPr/>
        </p:nvCxnSpPr>
        <p:spPr>
          <a:xfrm rot="16200000" flipH="1">
            <a:off x="1625600" y="7273925"/>
            <a:ext cx="434975" cy="317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0" name="899 - Ευθεία γραμμή σύνδεσης"/>
          <p:cNvCxnSpPr>
            <a:stCxn id="649" idx="3"/>
            <a:endCxn id="651" idx="1"/>
          </p:cNvCxnSpPr>
          <p:nvPr/>
        </p:nvCxnSpPr>
        <p:spPr>
          <a:xfrm>
            <a:off x="1792288" y="7285038"/>
            <a:ext cx="9048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4" name="953 - Ευθεία γραμμή σύνδεσης"/>
          <p:cNvCxnSpPr/>
          <p:nvPr/>
        </p:nvCxnSpPr>
        <p:spPr>
          <a:xfrm>
            <a:off x="3338513" y="3152775"/>
            <a:ext cx="5032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98" name="AutoShape 6"/>
          <p:cNvSpPr>
            <a:spLocks noChangeArrowheads="1"/>
          </p:cNvSpPr>
          <p:nvPr/>
        </p:nvSpPr>
        <p:spPr bwMode="auto">
          <a:xfrm>
            <a:off x="7708900" y="4818063"/>
            <a:ext cx="619125" cy="411162"/>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ΔΗΜΟΣΙΑΣ ΥΓΕΙΑΣ &amp; ΚΟΙΝΩΝΙΚΗΣ ΜΕΡΙΜΝΑΣ Π.Ε. ΦΛΩΡΙΝΑΣ</a:t>
            </a:r>
            <a:endParaRPr lang="en-US" sz="400" b="1">
              <a:solidFill>
                <a:srgbClr val="000000"/>
              </a:solidFill>
              <a:latin typeface="Garamond" pitchFamily="18" charset="0"/>
            </a:endParaRPr>
          </a:p>
        </p:txBody>
      </p:sp>
      <p:sp>
        <p:nvSpPr>
          <p:cNvPr id="999" name="AutoShape 8"/>
          <p:cNvSpPr>
            <a:spLocks noChangeArrowheads="1"/>
          </p:cNvSpPr>
          <p:nvPr/>
        </p:nvSpPr>
        <p:spPr bwMode="auto">
          <a:xfrm>
            <a:off x="7716838" y="5313363"/>
            <a:ext cx="508000" cy="1539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ΠΡΟΛΗΨΗΣ</a:t>
            </a:r>
            <a:endParaRPr lang="en-US" sz="300" b="1">
              <a:solidFill>
                <a:srgbClr val="000000"/>
              </a:solidFill>
              <a:latin typeface="Garamond" pitchFamily="18" charset="0"/>
            </a:endParaRPr>
          </a:p>
        </p:txBody>
      </p:sp>
      <p:sp>
        <p:nvSpPr>
          <p:cNvPr id="1000" name="AutoShape 8"/>
          <p:cNvSpPr>
            <a:spLocks noChangeArrowheads="1"/>
          </p:cNvSpPr>
          <p:nvPr/>
        </p:nvSpPr>
        <p:spPr bwMode="auto">
          <a:xfrm>
            <a:off x="7716838" y="5499100"/>
            <a:ext cx="508000" cy="1508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ΠΕΡΙΘΑΛΨΗΣ</a:t>
            </a:r>
            <a:endParaRPr lang="en-US" sz="300" b="1">
              <a:solidFill>
                <a:srgbClr val="000000"/>
              </a:solidFill>
              <a:latin typeface="Garamond" pitchFamily="18" charset="0"/>
            </a:endParaRPr>
          </a:p>
        </p:txBody>
      </p:sp>
      <p:cxnSp>
        <p:nvCxnSpPr>
          <p:cNvPr id="1001" name="1000 - Ευθεία γραμμή σύνδεσης"/>
          <p:cNvCxnSpPr/>
          <p:nvPr/>
        </p:nvCxnSpPr>
        <p:spPr>
          <a:xfrm>
            <a:off x="11515725" y="754856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02" name="1001 - Ευθεία γραμμή σύνδεσης"/>
          <p:cNvCxnSpPr/>
          <p:nvPr/>
        </p:nvCxnSpPr>
        <p:spPr>
          <a:xfrm>
            <a:off x="11515725" y="7805738"/>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07" name="AutoShape 8"/>
          <p:cNvSpPr>
            <a:spLocks noChangeArrowheads="1"/>
          </p:cNvSpPr>
          <p:nvPr/>
        </p:nvSpPr>
        <p:spPr bwMode="auto">
          <a:xfrm>
            <a:off x="7716838" y="5683250"/>
            <a:ext cx="514350" cy="2143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ΚΟΙΝΩΝΙΚΗΣ ΑΛΛΗΛΕΓΓΥΗΣ</a:t>
            </a:r>
            <a:endParaRPr lang="en-US" sz="300" b="1">
              <a:solidFill>
                <a:srgbClr val="000000"/>
              </a:solidFill>
              <a:latin typeface="Garamond" pitchFamily="18" charset="0"/>
            </a:endParaRPr>
          </a:p>
        </p:txBody>
      </p:sp>
      <p:cxnSp>
        <p:nvCxnSpPr>
          <p:cNvPr id="1008" name="1007 - Shape"/>
          <p:cNvCxnSpPr>
            <a:stCxn id="998" idx="2"/>
            <a:endCxn id="1007" idx="3"/>
          </p:cNvCxnSpPr>
          <p:nvPr/>
        </p:nvCxnSpPr>
        <p:spPr>
          <a:xfrm rot="16200000" flipH="1">
            <a:off x="10982325" y="7566025"/>
            <a:ext cx="785813" cy="296863"/>
          </a:xfrm>
          <a:prstGeom prst="bentConnector4">
            <a:avLst>
              <a:gd name="adj1" fmla="val 7338"/>
              <a:gd name="adj2" fmla="val 124000"/>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19" name="AutoShape 6"/>
          <p:cNvSpPr>
            <a:spLocks noChangeArrowheads="1"/>
          </p:cNvSpPr>
          <p:nvPr/>
        </p:nvSpPr>
        <p:spPr bwMode="auto">
          <a:xfrm>
            <a:off x="8489950" y="3378200"/>
            <a:ext cx="617538" cy="41116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ΔΗΜΟΣΙΑΣ ΥΓΕΙΑΣ &amp; ΚΟΙΝΩΝΙΚΗΣ ΜΕΡΙΜΝΑΣ Π.Ε. ΓΡΕΒΕΝΩΝ</a:t>
            </a:r>
            <a:endParaRPr lang="en-US" sz="400" b="1">
              <a:solidFill>
                <a:srgbClr val="000000"/>
              </a:solidFill>
              <a:latin typeface="Garamond" pitchFamily="18" charset="0"/>
            </a:endParaRPr>
          </a:p>
        </p:txBody>
      </p:sp>
      <p:sp>
        <p:nvSpPr>
          <p:cNvPr id="1020" name="AutoShape 8"/>
          <p:cNvSpPr>
            <a:spLocks noChangeArrowheads="1"/>
          </p:cNvSpPr>
          <p:nvPr/>
        </p:nvSpPr>
        <p:spPr bwMode="auto">
          <a:xfrm>
            <a:off x="8589963" y="3908425"/>
            <a:ext cx="508000" cy="1539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ΠΡΟΛΗΨΗΣ</a:t>
            </a:r>
            <a:endParaRPr lang="en-US" sz="300" b="1">
              <a:solidFill>
                <a:srgbClr val="000000"/>
              </a:solidFill>
              <a:latin typeface="Garamond" pitchFamily="18" charset="0"/>
            </a:endParaRPr>
          </a:p>
        </p:txBody>
      </p:sp>
      <p:sp>
        <p:nvSpPr>
          <p:cNvPr id="1021" name="AutoShape 8"/>
          <p:cNvSpPr>
            <a:spLocks noChangeArrowheads="1"/>
          </p:cNvSpPr>
          <p:nvPr/>
        </p:nvSpPr>
        <p:spPr bwMode="auto">
          <a:xfrm>
            <a:off x="8589963" y="4081463"/>
            <a:ext cx="508000" cy="14922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ΠΕΡΙΘΑΛΨΗΣ</a:t>
            </a:r>
            <a:endParaRPr lang="en-US" sz="300" b="1">
              <a:solidFill>
                <a:srgbClr val="000000"/>
              </a:solidFill>
              <a:latin typeface="Garamond" pitchFamily="18" charset="0"/>
            </a:endParaRPr>
          </a:p>
        </p:txBody>
      </p:sp>
      <p:cxnSp>
        <p:nvCxnSpPr>
          <p:cNvPr id="1022" name="1021 - Ευθεία γραμμή σύνδεσης"/>
          <p:cNvCxnSpPr/>
          <p:nvPr/>
        </p:nvCxnSpPr>
        <p:spPr>
          <a:xfrm>
            <a:off x="11945938" y="5581650"/>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23" name="1022 - Ευθεία γραμμή σύνδεσης"/>
          <p:cNvCxnSpPr/>
          <p:nvPr/>
        </p:nvCxnSpPr>
        <p:spPr>
          <a:xfrm>
            <a:off x="11945938" y="581977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24" name="AutoShape 8"/>
          <p:cNvSpPr>
            <a:spLocks noChangeArrowheads="1"/>
          </p:cNvSpPr>
          <p:nvPr/>
        </p:nvSpPr>
        <p:spPr bwMode="auto">
          <a:xfrm>
            <a:off x="8589963" y="4251325"/>
            <a:ext cx="514350" cy="2143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ΚΟΙΝΩΝΙΚΗΣ ΑΛΛΗΛΕΓΓΥΗΣ</a:t>
            </a:r>
            <a:endParaRPr lang="en-US" sz="300" b="1">
              <a:solidFill>
                <a:srgbClr val="000000"/>
              </a:solidFill>
              <a:latin typeface="Garamond" pitchFamily="18" charset="0"/>
            </a:endParaRPr>
          </a:p>
        </p:txBody>
      </p:sp>
      <p:cxnSp>
        <p:nvCxnSpPr>
          <p:cNvPr id="1027" name="1026 - Shape"/>
          <p:cNvCxnSpPr>
            <a:stCxn id="1019" idx="2"/>
            <a:endCxn id="1024" idx="1"/>
          </p:cNvCxnSpPr>
          <p:nvPr/>
        </p:nvCxnSpPr>
        <p:spPr>
          <a:xfrm rot="5400000">
            <a:off x="11774488" y="5556250"/>
            <a:ext cx="795338" cy="293687"/>
          </a:xfrm>
          <a:prstGeom prst="bentConnector4">
            <a:avLst>
              <a:gd name="adj1" fmla="val 10271"/>
              <a:gd name="adj2" fmla="val 130352"/>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32" name="AutoShape 6"/>
          <p:cNvSpPr>
            <a:spLocks noChangeArrowheads="1"/>
          </p:cNvSpPr>
          <p:nvPr/>
        </p:nvSpPr>
        <p:spPr bwMode="auto">
          <a:xfrm>
            <a:off x="8489950" y="4537075"/>
            <a:ext cx="617538" cy="409575"/>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ΔΗΜΟΣΙΑΣ ΥΓΕΙΑΣ &amp; ΚΟΙΝΩΝΙΚΗΣ ΜΕΡΙΜΝΑΣ Π.Ε. ΚΟΖΑΝΗΣ</a:t>
            </a:r>
            <a:endParaRPr lang="en-US" sz="400" b="1">
              <a:solidFill>
                <a:srgbClr val="000000"/>
              </a:solidFill>
              <a:latin typeface="Garamond" pitchFamily="18" charset="0"/>
            </a:endParaRPr>
          </a:p>
        </p:txBody>
      </p:sp>
      <p:sp>
        <p:nvSpPr>
          <p:cNvPr id="1033" name="AutoShape 8"/>
          <p:cNvSpPr>
            <a:spLocks noChangeArrowheads="1"/>
          </p:cNvSpPr>
          <p:nvPr/>
        </p:nvSpPr>
        <p:spPr bwMode="auto">
          <a:xfrm>
            <a:off x="8589963" y="5032375"/>
            <a:ext cx="508000" cy="1539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ΠΡΟΛΗΨΗΣ</a:t>
            </a:r>
            <a:endParaRPr lang="en-US" sz="300" b="1">
              <a:solidFill>
                <a:srgbClr val="000000"/>
              </a:solidFill>
              <a:latin typeface="Garamond" pitchFamily="18" charset="0"/>
            </a:endParaRPr>
          </a:p>
        </p:txBody>
      </p:sp>
      <p:sp>
        <p:nvSpPr>
          <p:cNvPr id="1034" name="AutoShape 8"/>
          <p:cNvSpPr>
            <a:spLocks noChangeArrowheads="1"/>
          </p:cNvSpPr>
          <p:nvPr/>
        </p:nvSpPr>
        <p:spPr bwMode="auto">
          <a:xfrm>
            <a:off x="8589963" y="5205413"/>
            <a:ext cx="508000" cy="14922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ΠΕΡΙΘΑΛΨΗΣ</a:t>
            </a:r>
            <a:endParaRPr lang="en-US" sz="300" b="1">
              <a:solidFill>
                <a:srgbClr val="000000"/>
              </a:solidFill>
              <a:latin typeface="Garamond" pitchFamily="18" charset="0"/>
            </a:endParaRPr>
          </a:p>
        </p:txBody>
      </p:sp>
      <p:cxnSp>
        <p:nvCxnSpPr>
          <p:cNvPr id="1035" name="1034 - Ευθεία γραμμή σύνδεσης"/>
          <p:cNvCxnSpPr/>
          <p:nvPr/>
        </p:nvCxnSpPr>
        <p:spPr>
          <a:xfrm>
            <a:off x="11945938" y="715486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36" name="1035 - Ευθεία γραμμή σύνδεσης"/>
          <p:cNvCxnSpPr/>
          <p:nvPr/>
        </p:nvCxnSpPr>
        <p:spPr>
          <a:xfrm>
            <a:off x="11945938" y="7392988"/>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37" name="AutoShape 8"/>
          <p:cNvSpPr>
            <a:spLocks noChangeArrowheads="1"/>
          </p:cNvSpPr>
          <p:nvPr/>
        </p:nvSpPr>
        <p:spPr bwMode="auto">
          <a:xfrm>
            <a:off x="8589963" y="5375275"/>
            <a:ext cx="515937" cy="2143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ΚΟΙΝΩΝΙΚΗΣ ΑΛΛΗΛΕΓΓΥΗΣ</a:t>
            </a:r>
            <a:endParaRPr lang="en-US" sz="300" b="1">
              <a:solidFill>
                <a:srgbClr val="000000"/>
              </a:solidFill>
              <a:latin typeface="Garamond" pitchFamily="18" charset="0"/>
            </a:endParaRPr>
          </a:p>
        </p:txBody>
      </p:sp>
      <p:cxnSp>
        <p:nvCxnSpPr>
          <p:cNvPr id="1038" name="1037 - Shape"/>
          <p:cNvCxnSpPr>
            <a:stCxn id="1032" idx="2"/>
            <a:endCxn id="1037" idx="1"/>
          </p:cNvCxnSpPr>
          <p:nvPr/>
        </p:nvCxnSpPr>
        <p:spPr>
          <a:xfrm rot="5400000">
            <a:off x="11797506" y="7154069"/>
            <a:ext cx="750888" cy="292100"/>
          </a:xfrm>
          <a:prstGeom prst="bentConnector4">
            <a:avLst>
              <a:gd name="adj1" fmla="val 6959"/>
              <a:gd name="adj2" fmla="val 130517"/>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3" name="1042 - Ευθεία γραμμή σύνδεσης"/>
          <p:cNvCxnSpPr/>
          <p:nvPr/>
        </p:nvCxnSpPr>
        <p:spPr>
          <a:xfrm flipV="1">
            <a:off x="11736388" y="5016500"/>
            <a:ext cx="14287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9" name="1058 - Ευθεία γραμμή σύνδεσης"/>
          <p:cNvCxnSpPr/>
          <p:nvPr/>
        </p:nvCxnSpPr>
        <p:spPr>
          <a:xfrm>
            <a:off x="11652250" y="538321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67" name="AutoShape 6"/>
          <p:cNvSpPr>
            <a:spLocks noChangeArrowheads="1"/>
          </p:cNvSpPr>
          <p:nvPr/>
        </p:nvSpPr>
        <p:spPr bwMode="auto">
          <a:xfrm>
            <a:off x="6421438" y="3840163"/>
            <a:ext cx="565150" cy="412750"/>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ΜΕΤΑΦΟΡΩΝ &amp; ΕΠΙΚΟΙΝΩΝΙΩΝ Π.Ε. ΚΟΖΑΝΗΣ</a:t>
            </a:r>
            <a:endParaRPr lang="en-US" sz="400" b="1">
              <a:solidFill>
                <a:srgbClr val="000000"/>
              </a:solidFill>
              <a:latin typeface="Garamond" pitchFamily="18" charset="0"/>
            </a:endParaRPr>
          </a:p>
        </p:txBody>
      </p:sp>
      <p:sp>
        <p:nvSpPr>
          <p:cNvPr id="1068" name="AutoShape 6"/>
          <p:cNvSpPr>
            <a:spLocks noChangeArrowheads="1"/>
          </p:cNvSpPr>
          <p:nvPr/>
        </p:nvSpPr>
        <p:spPr bwMode="auto">
          <a:xfrm>
            <a:off x="7089775" y="3840163"/>
            <a:ext cx="566738" cy="412750"/>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ΜΕΤΑΦΟΡΩΝ &amp; ΕΠΙΚΟΙΝΩΝΙΩΝ Π.Ε. ΦΛΩΡΙΝΑΣ</a:t>
            </a:r>
            <a:endParaRPr lang="en-US" sz="400" b="1">
              <a:solidFill>
                <a:srgbClr val="000000"/>
              </a:solidFill>
              <a:latin typeface="Garamond" pitchFamily="18" charset="0"/>
            </a:endParaRPr>
          </a:p>
        </p:txBody>
      </p:sp>
      <p:sp>
        <p:nvSpPr>
          <p:cNvPr id="1069" name="AutoShape 8"/>
          <p:cNvSpPr>
            <a:spLocks noChangeArrowheads="1"/>
          </p:cNvSpPr>
          <p:nvPr/>
        </p:nvSpPr>
        <p:spPr bwMode="auto">
          <a:xfrm>
            <a:off x="6421438" y="4324350"/>
            <a:ext cx="411162" cy="2571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ΑΔΕΙΩΝ ΚΥΚΛΟΦΟΡΙΑΣ</a:t>
            </a:r>
            <a:endParaRPr lang="en-US" sz="300" b="1">
              <a:solidFill>
                <a:srgbClr val="000000"/>
              </a:solidFill>
              <a:latin typeface="Calibri" pitchFamily="34" charset="0"/>
            </a:endParaRPr>
          </a:p>
        </p:txBody>
      </p:sp>
      <p:sp>
        <p:nvSpPr>
          <p:cNvPr id="1070" name="AutoShape 8"/>
          <p:cNvSpPr>
            <a:spLocks noChangeArrowheads="1"/>
          </p:cNvSpPr>
          <p:nvPr/>
        </p:nvSpPr>
        <p:spPr bwMode="auto">
          <a:xfrm>
            <a:off x="6421438" y="4764088"/>
            <a:ext cx="411162" cy="309562"/>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ΧΟΡΗΓΗΣΗΣ ΑΔΕΙΩΝ ΟΔΗΓΗΣΗΣ</a:t>
            </a:r>
            <a:endParaRPr lang="en-US" sz="300" b="1">
              <a:solidFill>
                <a:srgbClr val="000000"/>
              </a:solidFill>
              <a:latin typeface="Garamond" pitchFamily="18" charset="0"/>
            </a:endParaRPr>
          </a:p>
        </p:txBody>
      </p:sp>
      <p:sp>
        <p:nvSpPr>
          <p:cNvPr id="1071" name="AutoShape 8"/>
          <p:cNvSpPr>
            <a:spLocks noChangeArrowheads="1"/>
          </p:cNvSpPr>
          <p:nvPr/>
        </p:nvSpPr>
        <p:spPr bwMode="auto">
          <a:xfrm>
            <a:off x="6421438" y="5087938"/>
            <a:ext cx="411162" cy="1539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ΚΤΕΟ</a:t>
            </a:r>
            <a:endParaRPr lang="en-US" sz="300" b="1">
              <a:solidFill>
                <a:srgbClr val="000000"/>
              </a:solidFill>
              <a:latin typeface="Garamond" pitchFamily="18" charset="0"/>
            </a:endParaRPr>
          </a:p>
        </p:txBody>
      </p:sp>
      <p:cxnSp>
        <p:nvCxnSpPr>
          <p:cNvPr id="1072" name="1071 - Ευθεία γραμμή σύνδεσης"/>
          <p:cNvCxnSpPr/>
          <p:nvPr/>
        </p:nvCxnSpPr>
        <p:spPr>
          <a:xfrm>
            <a:off x="9567863" y="6237288"/>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73" name="1072 - Ευθεία γραμμή σύνδεσης"/>
          <p:cNvCxnSpPr/>
          <p:nvPr/>
        </p:nvCxnSpPr>
        <p:spPr>
          <a:xfrm>
            <a:off x="9567863" y="6891338"/>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74" name="AutoShape 8"/>
          <p:cNvSpPr>
            <a:spLocks noChangeArrowheads="1"/>
          </p:cNvSpPr>
          <p:nvPr/>
        </p:nvSpPr>
        <p:spPr bwMode="auto">
          <a:xfrm>
            <a:off x="7245350" y="4327525"/>
            <a:ext cx="411163" cy="2555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 ΑΔΕΙΩΝ ΚΥΚΛΟΦΟΡΙΑΣ</a:t>
            </a:r>
            <a:endParaRPr lang="en-US" sz="300" b="1">
              <a:solidFill>
                <a:srgbClr val="000000"/>
              </a:solidFill>
              <a:latin typeface="Calibri" pitchFamily="34" charset="0"/>
            </a:endParaRPr>
          </a:p>
        </p:txBody>
      </p:sp>
      <p:sp>
        <p:nvSpPr>
          <p:cNvPr id="1075" name="AutoShape 8"/>
          <p:cNvSpPr>
            <a:spLocks noChangeArrowheads="1"/>
          </p:cNvSpPr>
          <p:nvPr/>
        </p:nvSpPr>
        <p:spPr bwMode="auto">
          <a:xfrm>
            <a:off x="7245350" y="4772025"/>
            <a:ext cx="411163" cy="3079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 ΧΟΡΗΓΗΣΗΣ ΑΔΕΙΩΝ ΟΔΗΓΗΣΗΣ</a:t>
            </a:r>
            <a:endParaRPr lang="en-US" sz="300" b="1">
              <a:solidFill>
                <a:srgbClr val="000000"/>
              </a:solidFill>
              <a:latin typeface="Garamond" pitchFamily="18" charset="0"/>
            </a:endParaRPr>
          </a:p>
        </p:txBody>
      </p:sp>
      <p:sp>
        <p:nvSpPr>
          <p:cNvPr id="1076" name="AutoShape 8"/>
          <p:cNvSpPr>
            <a:spLocks noChangeArrowheads="1"/>
          </p:cNvSpPr>
          <p:nvPr/>
        </p:nvSpPr>
        <p:spPr bwMode="auto">
          <a:xfrm>
            <a:off x="7245350" y="5095875"/>
            <a:ext cx="411163" cy="1539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ΚΤΕΟ</a:t>
            </a:r>
            <a:endParaRPr lang="en-US" sz="300" b="1">
              <a:solidFill>
                <a:srgbClr val="000000"/>
              </a:solidFill>
              <a:latin typeface="Garamond" pitchFamily="18" charset="0"/>
            </a:endParaRPr>
          </a:p>
        </p:txBody>
      </p:sp>
      <p:cxnSp>
        <p:nvCxnSpPr>
          <p:cNvPr id="1077" name="1076 - Ευθεία γραμμή σύνδεσης"/>
          <p:cNvCxnSpPr/>
          <p:nvPr/>
        </p:nvCxnSpPr>
        <p:spPr>
          <a:xfrm>
            <a:off x="10071100" y="6240463"/>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78" name="1077 - Ευθεία γραμμή σύνδεσης"/>
          <p:cNvCxnSpPr/>
          <p:nvPr/>
        </p:nvCxnSpPr>
        <p:spPr>
          <a:xfrm>
            <a:off x="10069513" y="688816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79" name="1078 - Ευθεία γραμμή σύνδεσης"/>
          <p:cNvCxnSpPr>
            <a:stCxn id="1067" idx="3"/>
            <a:endCxn id="1068" idx="1"/>
          </p:cNvCxnSpPr>
          <p:nvPr/>
        </p:nvCxnSpPr>
        <p:spPr>
          <a:xfrm>
            <a:off x="9782175" y="5665788"/>
            <a:ext cx="14446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0" name="1079 - Ευθεία γραμμή σύνδεσης"/>
          <p:cNvCxnSpPr/>
          <p:nvPr/>
        </p:nvCxnSpPr>
        <p:spPr>
          <a:xfrm>
            <a:off x="9566275" y="7237413"/>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1" name="1080 - Ευθεία γραμμή σύνδεσης"/>
          <p:cNvCxnSpPr/>
          <p:nvPr/>
        </p:nvCxnSpPr>
        <p:spPr>
          <a:xfrm>
            <a:off x="10067925" y="7240588"/>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82" name="AutoShape 8"/>
          <p:cNvSpPr>
            <a:spLocks noChangeArrowheads="1"/>
          </p:cNvSpPr>
          <p:nvPr/>
        </p:nvSpPr>
        <p:spPr bwMode="auto">
          <a:xfrm>
            <a:off x="6423025" y="4598988"/>
            <a:ext cx="411163" cy="1539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ΤΕΧΝΙΚΟ</a:t>
            </a:r>
            <a:br>
              <a:rPr lang="el-GR" sz="300" b="1">
                <a:solidFill>
                  <a:srgbClr val="000000"/>
                </a:solidFill>
                <a:latin typeface="Calibri" pitchFamily="34" charset="0"/>
              </a:rPr>
            </a:br>
            <a:r>
              <a:rPr lang="el-GR" sz="300" b="1">
                <a:solidFill>
                  <a:srgbClr val="000000"/>
                </a:solidFill>
                <a:latin typeface="Calibri" pitchFamily="34" charset="0"/>
              </a:rPr>
              <a:t>ΤΜΗΜΑ</a:t>
            </a:r>
            <a:endParaRPr lang="en-US" sz="300" b="1">
              <a:solidFill>
                <a:srgbClr val="000000"/>
              </a:solidFill>
              <a:latin typeface="Garamond" pitchFamily="18" charset="0"/>
            </a:endParaRPr>
          </a:p>
        </p:txBody>
      </p:sp>
      <p:sp>
        <p:nvSpPr>
          <p:cNvPr id="1083" name="AutoShape 8"/>
          <p:cNvSpPr>
            <a:spLocks noChangeArrowheads="1"/>
          </p:cNvSpPr>
          <p:nvPr/>
        </p:nvSpPr>
        <p:spPr bwMode="auto">
          <a:xfrm>
            <a:off x="7245350" y="4602163"/>
            <a:ext cx="412750" cy="1539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ΤΕΧΝΙΚΟ</a:t>
            </a:r>
            <a:br>
              <a:rPr lang="el-GR" sz="300" b="1">
                <a:solidFill>
                  <a:srgbClr val="000000"/>
                </a:solidFill>
                <a:latin typeface="Calibri" pitchFamily="34" charset="0"/>
              </a:rPr>
            </a:br>
            <a:r>
              <a:rPr lang="el-GR" sz="300" b="1">
                <a:solidFill>
                  <a:srgbClr val="000000"/>
                </a:solidFill>
                <a:latin typeface="Calibri" pitchFamily="34" charset="0"/>
              </a:rPr>
              <a:t>ΤΜΗΜΑ</a:t>
            </a:r>
            <a:endParaRPr lang="en-US" sz="300" b="1">
              <a:solidFill>
                <a:srgbClr val="000000"/>
              </a:solidFill>
              <a:latin typeface="Garamond" pitchFamily="18" charset="0"/>
            </a:endParaRPr>
          </a:p>
        </p:txBody>
      </p:sp>
      <p:cxnSp>
        <p:nvCxnSpPr>
          <p:cNvPr id="1084" name="1083 - Ευθεία γραμμή σύνδεσης"/>
          <p:cNvCxnSpPr/>
          <p:nvPr/>
        </p:nvCxnSpPr>
        <p:spPr>
          <a:xfrm>
            <a:off x="9567863" y="6553200"/>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5" name="1084 - Ευθεία γραμμή σύνδεσης"/>
          <p:cNvCxnSpPr/>
          <p:nvPr/>
        </p:nvCxnSpPr>
        <p:spPr>
          <a:xfrm>
            <a:off x="10069513" y="655002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86" name="AutoShape 8"/>
          <p:cNvSpPr>
            <a:spLocks noChangeArrowheads="1"/>
          </p:cNvSpPr>
          <p:nvPr/>
        </p:nvSpPr>
        <p:spPr bwMode="auto">
          <a:xfrm>
            <a:off x="6423025" y="5264150"/>
            <a:ext cx="411163" cy="20796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ΓΡΑΜΜΑΤΕΙΑΚΗΣ ΥΠΟΣΤΗΡΙΞΗΣ</a:t>
            </a:r>
            <a:endParaRPr lang="en-US" sz="300" b="1">
              <a:solidFill>
                <a:srgbClr val="000000"/>
              </a:solidFill>
              <a:latin typeface="Calibri" pitchFamily="34" charset="0"/>
            </a:endParaRPr>
          </a:p>
        </p:txBody>
      </p:sp>
      <p:sp>
        <p:nvSpPr>
          <p:cNvPr id="1087" name="AutoShape 8"/>
          <p:cNvSpPr>
            <a:spLocks noChangeArrowheads="1"/>
          </p:cNvSpPr>
          <p:nvPr/>
        </p:nvSpPr>
        <p:spPr bwMode="auto">
          <a:xfrm>
            <a:off x="7245350" y="5267325"/>
            <a:ext cx="412750" cy="2047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ΓΡΑΜΜΑΤΕΙΑΚΗΣ ΥΠΟΣΤΗΡΙΞΗΣ</a:t>
            </a:r>
            <a:endParaRPr lang="en-US" sz="300" b="1">
              <a:solidFill>
                <a:srgbClr val="000000"/>
              </a:solidFill>
              <a:latin typeface="Calibri" pitchFamily="34" charset="0"/>
            </a:endParaRPr>
          </a:p>
        </p:txBody>
      </p:sp>
      <p:cxnSp>
        <p:nvCxnSpPr>
          <p:cNvPr id="1088" name="1087 - Shape"/>
          <p:cNvCxnSpPr>
            <a:stCxn id="1067" idx="2"/>
            <a:endCxn id="1086" idx="3"/>
          </p:cNvCxnSpPr>
          <p:nvPr/>
        </p:nvCxnSpPr>
        <p:spPr>
          <a:xfrm rot="16200000" flipH="1">
            <a:off x="8696326" y="6643687"/>
            <a:ext cx="1562100" cy="180975"/>
          </a:xfrm>
          <a:prstGeom prst="bentConnector4">
            <a:avLst>
              <a:gd name="adj1" fmla="val 3861"/>
              <a:gd name="adj2" fmla="val 141921"/>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9" name="1088 - Shape"/>
          <p:cNvCxnSpPr>
            <a:stCxn id="1068" idx="2"/>
            <a:endCxn id="1087" idx="1"/>
          </p:cNvCxnSpPr>
          <p:nvPr/>
        </p:nvCxnSpPr>
        <p:spPr>
          <a:xfrm rot="5400000">
            <a:off x="9451181" y="6646069"/>
            <a:ext cx="1565275" cy="179388"/>
          </a:xfrm>
          <a:prstGeom prst="bentConnector4">
            <a:avLst>
              <a:gd name="adj1" fmla="val 3703"/>
              <a:gd name="adj2" fmla="val 142664"/>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18" name="1117 - Ευθεία γραμμή σύνδεσης"/>
          <p:cNvCxnSpPr/>
          <p:nvPr/>
        </p:nvCxnSpPr>
        <p:spPr>
          <a:xfrm flipV="1">
            <a:off x="7986713" y="3157538"/>
            <a:ext cx="14287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19" name="AutoShape 8"/>
          <p:cNvSpPr>
            <a:spLocks noChangeArrowheads="1"/>
          </p:cNvSpPr>
          <p:nvPr/>
        </p:nvSpPr>
        <p:spPr bwMode="auto">
          <a:xfrm>
            <a:off x="5945188" y="2605088"/>
            <a:ext cx="406400" cy="2063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ΥΠΟΣΤΗΡΙΞΗΣ ΤΗΣ ΕΚΠΑΙΔΕΥΣΗΣ</a:t>
            </a:r>
            <a:endParaRPr lang="en-US" sz="300" b="1">
              <a:solidFill>
                <a:srgbClr val="000000"/>
              </a:solidFill>
              <a:latin typeface="Garamond" pitchFamily="18" charset="0"/>
            </a:endParaRPr>
          </a:p>
        </p:txBody>
      </p:sp>
      <p:cxnSp>
        <p:nvCxnSpPr>
          <p:cNvPr id="1120" name="1119 - Ευθεία γραμμή σύνδεσης"/>
          <p:cNvCxnSpPr/>
          <p:nvPr/>
        </p:nvCxnSpPr>
        <p:spPr>
          <a:xfrm>
            <a:off x="8245475" y="3786188"/>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21" name="AutoShape 8"/>
          <p:cNvSpPr>
            <a:spLocks noChangeArrowheads="1"/>
          </p:cNvSpPr>
          <p:nvPr/>
        </p:nvSpPr>
        <p:spPr bwMode="auto">
          <a:xfrm>
            <a:off x="5945188" y="2832100"/>
            <a:ext cx="406400" cy="2047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ΔΙΑ ΒΙΟΥ ΜΑΘΗΣΗΣ &amp; ΠΑΙΔΕΙΑΣ</a:t>
            </a:r>
            <a:endParaRPr lang="en-US" sz="300" b="1">
              <a:solidFill>
                <a:srgbClr val="000000"/>
              </a:solidFill>
              <a:latin typeface="Garamond" pitchFamily="18" charset="0"/>
            </a:endParaRPr>
          </a:p>
        </p:txBody>
      </p:sp>
      <p:cxnSp>
        <p:nvCxnSpPr>
          <p:cNvPr id="1122" name="1121 - Ευθεία γραμμή σύνδεσης"/>
          <p:cNvCxnSpPr/>
          <p:nvPr/>
        </p:nvCxnSpPr>
        <p:spPr>
          <a:xfrm>
            <a:off x="8245475" y="4102100"/>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9" name="1128 - Ευθεία γραμμή σύνδεσης"/>
          <p:cNvCxnSpPr/>
          <p:nvPr/>
        </p:nvCxnSpPr>
        <p:spPr>
          <a:xfrm>
            <a:off x="7769225" y="602297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30" name="AutoShape 8"/>
          <p:cNvSpPr>
            <a:spLocks noChangeArrowheads="1"/>
          </p:cNvSpPr>
          <p:nvPr/>
        </p:nvSpPr>
        <p:spPr bwMode="auto">
          <a:xfrm>
            <a:off x="5084763" y="4141788"/>
            <a:ext cx="461962" cy="31750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ΔΙΑ ΒΙΟΥ ΜΑΘΗΣΗΣ, ΠΑΙΔΕΙΑΣ &amp; ΑΠΑΣΧΟΛΗΣΗΣ</a:t>
            </a:r>
            <a:endParaRPr lang="en-US" sz="300" b="1">
              <a:solidFill>
                <a:srgbClr val="000000"/>
              </a:solidFill>
              <a:latin typeface="Garamond" pitchFamily="18" charset="0"/>
            </a:endParaRPr>
          </a:p>
        </p:txBody>
      </p:sp>
      <p:sp>
        <p:nvSpPr>
          <p:cNvPr id="1133" name="AutoShape 6"/>
          <p:cNvSpPr>
            <a:spLocks noChangeArrowheads="1"/>
          </p:cNvSpPr>
          <p:nvPr/>
        </p:nvSpPr>
        <p:spPr bwMode="auto">
          <a:xfrm>
            <a:off x="5089525" y="4743450"/>
            <a:ext cx="568325" cy="30956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ΑΝΑΠΤΥΞΗΣ Π.Ε. ΚΟΖΑΝΗΣ</a:t>
            </a:r>
            <a:endParaRPr lang="en-US" sz="400" b="1">
              <a:solidFill>
                <a:srgbClr val="000000"/>
              </a:solidFill>
              <a:latin typeface="Garamond" pitchFamily="18" charset="0"/>
            </a:endParaRPr>
          </a:p>
        </p:txBody>
      </p:sp>
      <p:sp>
        <p:nvSpPr>
          <p:cNvPr id="1134" name="AutoShape 8"/>
          <p:cNvSpPr>
            <a:spLocks noChangeArrowheads="1"/>
          </p:cNvSpPr>
          <p:nvPr/>
        </p:nvSpPr>
        <p:spPr bwMode="auto">
          <a:xfrm>
            <a:off x="5092700" y="5510213"/>
            <a:ext cx="461963" cy="163512"/>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ΕΠΑΓΓΕΛΜΑΤΟΣ</a:t>
            </a:r>
            <a:endParaRPr lang="en-US" sz="300" b="1">
              <a:solidFill>
                <a:srgbClr val="000000"/>
              </a:solidFill>
              <a:latin typeface="Calibri" pitchFamily="34" charset="0"/>
            </a:endParaRPr>
          </a:p>
        </p:txBody>
      </p:sp>
      <p:sp>
        <p:nvSpPr>
          <p:cNvPr id="1135" name="AutoShape 8"/>
          <p:cNvSpPr>
            <a:spLocks noChangeArrowheads="1"/>
          </p:cNvSpPr>
          <p:nvPr/>
        </p:nvSpPr>
        <p:spPr bwMode="auto">
          <a:xfrm>
            <a:off x="5092700" y="5130800"/>
            <a:ext cx="461963" cy="35560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ΧΟΡΗΓΗΣΗΣ ΑΔΕΙΩΝ ΑΝΑΠΤΥΞΗΣ, ΕΝΕΡΓΕΙΑΣ &amp; ΦΥΣΙΚΩΝ ΠΟΡΩΝ</a:t>
            </a:r>
            <a:endParaRPr lang="en-US" sz="300" b="1">
              <a:solidFill>
                <a:srgbClr val="000000"/>
              </a:solidFill>
              <a:latin typeface="Calibri" pitchFamily="34" charset="0"/>
            </a:endParaRPr>
          </a:p>
        </p:txBody>
      </p:sp>
      <p:sp>
        <p:nvSpPr>
          <p:cNvPr id="1136" name="AutoShape 8"/>
          <p:cNvSpPr>
            <a:spLocks noChangeArrowheads="1"/>
          </p:cNvSpPr>
          <p:nvPr/>
        </p:nvSpPr>
        <p:spPr bwMode="auto">
          <a:xfrm>
            <a:off x="5092700" y="5695950"/>
            <a:ext cx="461963" cy="2349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 ΕΜΠΟΡΙΟΥ &amp; ΤΟΥΡΙΣΜΟΥ</a:t>
            </a:r>
            <a:endParaRPr lang="en-US" sz="300" b="1">
              <a:solidFill>
                <a:srgbClr val="000000"/>
              </a:solidFill>
              <a:latin typeface="Calibri" pitchFamily="34" charset="0"/>
            </a:endParaRPr>
          </a:p>
        </p:txBody>
      </p:sp>
      <p:cxnSp>
        <p:nvCxnSpPr>
          <p:cNvPr id="1137" name="1136 - Ευθεία γραμμή σύνδεσης"/>
          <p:cNvCxnSpPr/>
          <p:nvPr/>
        </p:nvCxnSpPr>
        <p:spPr>
          <a:xfrm>
            <a:off x="7777163" y="7435850"/>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38" name="1137 - Ευθεία γραμμή σύνδεσης"/>
          <p:cNvCxnSpPr/>
          <p:nvPr/>
        </p:nvCxnSpPr>
        <p:spPr>
          <a:xfrm>
            <a:off x="7775575" y="7827963"/>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39" name="1138 - Ευθεία γραμμή σύνδεσης"/>
          <p:cNvCxnSpPr/>
          <p:nvPr/>
        </p:nvCxnSpPr>
        <p:spPr>
          <a:xfrm flipV="1">
            <a:off x="7918450" y="6873875"/>
            <a:ext cx="14446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40" name="1139 - Ευθεία γραμμή σύνδεσης"/>
          <p:cNvCxnSpPr/>
          <p:nvPr/>
        </p:nvCxnSpPr>
        <p:spPr>
          <a:xfrm>
            <a:off x="7775575" y="813752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41" name="AutoShape 8"/>
          <p:cNvSpPr>
            <a:spLocks noChangeArrowheads="1"/>
          </p:cNvSpPr>
          <p:nvPr/>
        </p:nvSpPr>
        <p:spPr bwMode="auto">
          <a:xfrm>
            <a:off x="5092700" y="6259513"/>
            <a:ext cx="461963" cy="2317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ΓΡΑΜΜΑΤΕΙΑΚΗΣ ΥΠΟΣΤΗΡΙΞΗΣ</a:t>
            </a:r>
            <a:endParaRPr lang="en-US" sz="300" b="1">
              <a:solidFill>
                <a:srgbClr val="000000"/>
              </a:solidFill>
              <a:latin typeface="Calibri" pitchFamily="34" charset="0"/>
            </a:endParaRPr>
          </a:p>
        </p:txBody>
      </p:sp>
      <p:cxnSp>
        <p:nvCxnSpPr>
          <p:cNvPr id="1142" name="1141 - Shape"/>
          <p:cNvCxnSpPr>
            <a:stCxn id="1133" idx="2"/>
            <a:endCxn id="1141" idx="3"/>
          </p:cNvCxnSpPr>
          <p:nvPr/>
        </p:nvCxnSpPr>
        <p:spPr>
          <a:xfrm rot="16200000" flipH="1">
            <a:off x="6724650" y="7872413"/>
            <a:ext cx="1851025" cy="254000"/>
          </a:xfrm>
          <a:prstGeom prst="bentConnector4">
            <a:avLst>
              <a:gd name="adj1" fmla="val 3148"/>
              <a:gd name="adj2" fmla="val 128124"/>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43" name="1142 - Ευθεία γραμμή σύνδεσης"/>
          <p:cNvCxnSpPr/>
          <p:nvPr/>
        </p:nvCxnSpPr>
        <p:spPr>
          <a:xfrm>
            <a:off x="7777163" y="8531225"/>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44" name="AutoShape 8"/>
          <p:cNvSpPr>
            <a:spLocks noChangeArrowheads="1"/>
          </p:cNvSpPr>
          <p:nvPr/>
        </p:nvSpPr>
        <p:spPr bwMode="auto">
          <a:xfrm>
            <a:off x="5089525" y="5949950"/>
            <a:ext cx="463550" cy="28416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ΔΙΑ ΒΙΟΥ ΜΑΘΗΣΗΣ, ΠΑΙΔΕΙΑΣ &amp; ΑΠΑΣΧΟΛΗΣΗΣ</a:t>
            </a:r>
            <a:endParaRPr lang="en-US" sz="300" b="1">
              <a:solidFill>
                <a:srgbClr val="000000"/>
              </a:solidFill>
              <a:latin typeface="Garamond" pitchFamily="18" charset="0"/>
            </a:endParaRPr>
          </a:p>
        </p:txBody>
      </p:sp>
      <p:sp>
        <p:nvSpPr>
          <p:cNvPr id="1145" name="AutoShape 6"/>
          <p:cNvSpPr>
            <a:spLocks noChangeArrowheads="1"/>
          </p:cNvSpPr>
          <p:nvPr/>
        </p:nvSpPr>
        <p:spPr bwMode="auto">
          <a:xfrm>
            <a:off x="5786438" y="3573463"/>
            <a:ext cx="566737" cy="309562"/>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ΑΝΑΠΤΥΞΗΣ Π.Ε. ΚΑΣΤΟΡΙΑΣ</a:t>
            </a:r>
            <a:endParaRPr lang="en-US" sz="400" b="1">
              <a:solidFill>
                <a:srgbClr val="000000"/>
              </a:solidFill>
              <a:latin typeface="Garamond" pitchFamily="18" charset="0"/>
            </a:endParaRPr>
          </a:p>
        </p:txBody>
      </p:sp>
      <p:sp>
        <p:nvSpPr>
          <p:cNvPr id="1146" name="AutoShape 8"/>
          <p:cNvSpPr>
            <a:spLocks noChangeArrowheads="1"/>
          </p:cNvSpPr>
          <p:nvPr/>
        </p:nvSpPr>
        <p:spPr bwMode="auto">
          <a:xfrm>
            <a:off x="5891213" y="4324350"/>
            <a:ext cx="463550" cy="1635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ΕΠΑΓΓΕΛΜΑΤΟΣ</a:t>
            </a:r>
            <a:endParaRPr lang="en-US" sz="300" b="1">
              <a:solidFill>
                <a:srgbClr val="000000"/>
              </a:solidFill>
              <a:latin typeface="Calibri" pitchFamily="34" charset="0"/>
            </a:endParaRPr>
          </a:p>
        </p:txBody>
      </p:sp>
      <p:sp>
        <p:nvSpPr>
          <p:cNvPr id="1147" name="AutoShape 8"/>
          <p:cNvSpPr>
            <a:spLocks noChangeArrowheads="1"/>
          </p:cNvSpPr>
          <p:nvPr/>
        </p:nvSpPr>
        <p:spPr bwMode="auto">
          <a:xfrm>
            <a:off x="5891213" y="3946525"/>
            <a:ext cx="463550" cy="3571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ΧΟΡΗΓΗΣΗΣ ΑΔΕΙΩΝ ΑΝΑΠΤΥΞΗΣ, ΕΝΕΡΓΕΙΑΣ &amp; ΦΥΣΙΚΩΝ ΠΟΡΩΝ</a:t>
            </a:r>
            <a:endParaRPr lang="en-US" sz="300" b="1">
              <a:solidFill>
                <a:srgbClr val="000000"/>
              </a:solidFill>
              <a:latin typeface="Calibri" pitchFamily="34" charset="0"/>
            </a:endParaRPr>
          </a:p>
        </p:txBody>
      </p:sp>
      <p:sp>
        <p:nvSpPr>
          <p:cNvPr id="1148" name="AutoShape 8"/>
          <p:cNvSpPr>
            <a:spLocks noChangeArrowheads="1"/>
          </p:cNvSpPr>
          <p:nvPr/>
        </p:nvSpPr>
        <p:spPr bwMode="auto">
          <a:xfrm>
            <a:off x="5891213" y="4505325"/>
            <a:ext cx="463550" cy="2349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 ΕΜΠΟΡΙΟΥ &amp; ΤΟΥΡΙΣΜΟΥ</a:t>
            </a:r>
            <a:endParaRPr lang="en-US" sz="300" b="1">
              <a:solidFill>
                <a:srgbClr val="000000"/>
              </a:solidFill>
              <a:latin typeface="Calibri" pitchFamily="34" charset="0"/>
            </a:endParaRPr>
          </a:p>
        </p:txBody>
      </p:sp>
      <p:cxnSp>
        <p:nvCxnSpPr>
          <p:cNvPr id="1149" name="1148 - Ευθεία γραμμή σύνδεσης"/>
          <p:cNvCxnSpPr/>
          <p:nvPr/>
        </p:nvCxnSpPr>
        <p:spPr>
          <a:xfrm>
            <a:off x="8175625" y="5775325"/>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0" name="1149 - Ευθεία γραμμή σύνδεσης"/>
          <p:cNvCxnSpPr/>
          <p:nvPr/>
        </p:nvCxnSpPr>
        <p:spPr>
          <a:xfrm>
            <a:off x="8174038" y="6167438"/>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2" name="1151 - Ευθεία γραμμή σύνδεσης"/>
          <p:cNvCxnSpPr/>
          <p:nvPr/>
        </p:nvCxnSpPr>
        <p:spPr>
          <a:xfrm>
            <a:off x="8174038" y="6470650"/>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53" name="AutoShape 8"/>
          <p:cNvSpPr>
            <a:spLocks noChangeArrowheads="1"/>
          </p:cNvSpPr>
          <p:nvPr/>
        </p:nvSpPr>
        <p:spPr bwMode="auto">
          <a:xfrm>
            <a:off x="5891213" y="5068888"/>
            <a:ext cx="463550" cy="2317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ΓΡΑΜΜΑΤΕΙΑΚΗΣ ΥΠΟΣΤΗΡΙΞΗΣ</a:t>
            </a:r>
            <a:endParaRPr lang="en-US" sz="300" b="1">
              <a:solidFill>
                <a:srgbClr val="000000"/>
              </a:solidFill>
              <a:latin typeface="Calibri" pitchFamily="34" charset="0"/>
            </a:endParaRPr>
          </a:p>
        </p:txBody>
      </p:sp>
      <p:cxnSp>
        <p:nvCxnSpPr>
          <p:cNvPr id="1155" name="1154 - Ευθεία γραμμή σύνδεσης"/>
          <p:cNvCxnSpPr/>
          <p:nvPr/>
        </p:nvCxnSpPr>
        <p:spPr>
          <a:xfrm>
            <a:off x="8174038" y="6865938"/>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56" name="AutoShape 8"/>
          <p:cNvSpPr>
            <a:spLocks noChangeArrowheads="1"/>
          </p:cNvSpPr>
          <p:nvPr/>
        </p:nvSpPr>
        <p:spPr bwMode="auto">
          <a:xfrm>
            <a:off x="5889625" y="4760913"/>
            <a:ext cx="461963" cy="2825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ΔΙΑ ΒΙΟΥ ΜΑΘΗΣΗΣ, ΠΑΙΔΕΙΑΣ &amp; ΑΠΑΣΧΟΛΗΣΗΣ</a:t>
            </a:r>
            <a:endParaRPr lang="en-US" sz="300" b="1">
              <a:solidFill>
                <a:srgbClr val="000000"/>
              </a:solidFill>
              <a:latin typeface="Garamond" pitchFamily="18" charset="0"/>
            </a:endParaRPr>
          </a:p>
        </p:txBody>
      </p:sp>
      <p:cxnSp>
        <p:nvCxnSpPr>
          <p:cNvPr id="1159" name="1158 - Shape"/>
          <p:cNvCxnSpPr>
            <a:stCxn id="1145" idx="2"/>
            <a:endCxn id="1153" idx="1"/>
          </p:cNvCxnSpPr>
          <p:nvPr/>
        </p:nvCxnSpPr>
        <p:spPr>
          <a:xfrm rot="5400000">
            <a:off x="7462838" y="6223000"/>
            <a:ext cx="1820862" cy="249238"/>
          </a:xfrm>
          <a:prstGeom prst="bentConnector4">
            <a:avLst>
              <a:gd name="adj1" fmla="val 2655"/>
              <a:gd name="adj2" fmla="val 130574"/>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62" name="1161 - Ευθεία γραμμή σύνδεσης"/>
          <p:cNvCxnSpPr/>
          <p:nvPr/>
        </p:nvCxnSpPr>
        <p:spPr>
          <a:xfrm>
            <a:off x="8062913" y="5213350"/>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63" name="AutoShape 6"/>
          <p:cNvSpPr>
            <a:spLocks noChangeArrowheads="1"/>
          </p:cNvSpPr>
          <p:nvPr/>
        </p:nvSpPr>
        <p:spPr bwMode="auto">
          <a:xfrm>
            <a:off x="5794375" y="5338763"/>
            <a:ext cx="566738" cy="309562"/>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ΑΝΑΠΤΥΞΗΣ Π.Ε. ΦΛΩΡΙΝΑΣ</a:t>
            </a:r>
            <a:endParaRPr lang="en-US" sz="400" b="1">
              <a:solidFill>
                <a:srgbClr val="000000"/>
              </a:solidFill>
              <a:latin typeface="Garamond" pitchFamily="18" charset="0"/>
            </a:endParaRPr>
          </a:p>
        </p:txBody>
      </p:sp>
      <p:sp>
        <p:nvSpPr>
          <p:cNvPr id="1164" name="AutoShape 8"/>
          <p:cNvSpPr>
            <a:spLocks noChangeArrowheads="1"/>
          </p:cNvSpPr>
          <p:nvPr/>
        </p:nvSpPr>
        <p:spPr bwMode="auto">
          <a:xfrm>
            <a:off x="5910263" y="6105525"/>
            <a:ext cx="461962" cy="1635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ΕΠΑΓΓΕΛΜΑΤΟΣ</a:t>
            </a:r>
            <a:endParaRPr lang="en-US" sz="300" b="1">
              <a:solidFill>
                <a:srgbClr val="000000"/>
              </a:solidFill>
              <a:latin typeface="Calibri" pitchFamily="34" charset="0"/>
            </a:endParaRPr>
          </a:p>
        </p:txBody>
      </p:sp>
      <p:sp>
        <p:nvSpPr>
          <p:cNvPr id="1165" name="AutoShape 8"/>
          <p:cNvSpPr>
            <a:spLocks noChangeArrowheads="1"/>
          </p:cNvSpPr>
          <p:nvPr/>
        </p:nvSpPr>
        <p:spPr bwMode="auto">
          <a:xfrm>
            <a:off x="5908675" y="5719763"/>
            <a:ext cx="463550" cy="36353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ΧΟΡΗΓΗΣΗΣ ΑΔΕΙΩΝ ΑΝΑΠΤΥΞΗΣ, ΕΝΕΡΓΕΙΑΣ &amp; ΦΥΣΙΚΩΝ ΠΟΡΩΝ</a:t>
            </a:r>
            <a:endParaRPr lang="en-US" sz="300" b="1">
              <a:solidFill>
                <a:srgbClr val="000000"/>
              </a:solidFill>
              <a:latin typeface="Calibri" pitchFamily="34" charset="0"/>
            </a:endParaRPr>
          </a:p>
        </p:txBody>
      </p:sp>
      <p:sp>
        <p:nvSpPr>
          <p:cNvPr id="1166" name="AutoShape 8"/>
          <p:cNvSpPr>
            <a:spLocks noChangeArrowheads="1"/>
          </p:cNvSpPr>
          <p:nvPr/>
        </p:nvSpPr>
        <p:spPr bwMode="auto">
          <a:xfrm>
            <a:off x="5911850" y="6288088"/>
            <a:ext cx="461963" cy="2349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 ΕΜΠΟΡΙΟΥ &amp; ΤΟΥΡΙΣΜΟΥ</a:t>
            </a:r>
            <a:endParaRPr lang="en-US" sz="300" b="1">
              <a:solidFill>
                <a:srgbClr val="000000"/>
              </a:solidFill>
              <a:latin typeface="Calibri" pitchFamily="34" charset="0"/>
            </a:endParaRPr>
          </a:p>
        </p:txBody>
      </p:sp>
      <p:sp>
        <p:nvSpPr>
          <p:cNvPr id="1170" name="AutoShape 8"/>
          <p:cNvSpPr>
            <a:spLocks noChangeArrowheads="1"/>
          </p:cNvSpPr>
          <p:nvPr/>
        </p:nvSpPr>
        <p:spPr bwMode="auto">
          <a:xfrm>
            <a:off x="5343525" y="6573838"/>
            <a:ext cx="463550" cy="2317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ΓΡΑΜΜΑΤΕΙΑΚΗΣ ΥΠΟΣΤΗΡΙΞΗΣ</a:t>
            </a:r>
            <a:endParaRPr lang="en-US" sz="300" b="1">
              <a:solidFill>
                <a:srgbClr val="000000"/>
              </a:solidFill>
              <a:latin typeface="Calibri" pitchFamily="34" charset="0"/>
            </a:endParaRPr>
          </a:p>
        </p:txBody>
      </p:sp>
      <p:sp>
        <p:nvSpPr>
          <p:cNvPr id="1172" name="AutoShape 8"/>
          <p:cNvSpPr>
            <a:spLocks noChangeArrowheads="1"/>
          </p:cNvSpPr>
          <p:nvPr/>
        </p:nvSpPr>
        <p:spPr bwMode="auto">
          <a:xfrm>
            <a:off x="5908675" y="6542088"/>
            <a:ext cx="463550" cy="2936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ΔΙΑ ΒΙΟΥ ΜΑΘΗΣΗΣ, ΠΑΙΔΕΙΑΣ &amp; ΑΠΑΣΧΟΛΗΣΗΣ</a:t>
            </a:r>
            <a:endParaRPr lang="en-US" sz="300" b="1">
              <a:solidFill>
                <a:srgbClr val="000000"/>
              </a:solidFill>
              <a:latin typeface="Garamond" pitchFamily="18" charset="0"/>
            </a:endParaRPr>
          </a:p>
        </p:txBody>
      </p:sp>
      <p:cxnSp>
        <p:nvCxnSpPr>
          <p:cNvPr id="1187" name="1186 - Γωνιακή σύνδεση"/>
          <p:cNvCxnSpPr>
            <a:endCxn id="1163" idx="1"/>
          </p:cNvCxnSpPr>
          <p:nvPr/>
        </p:nvCxnSpPr>
        <p:spPr>
          <a:xfrm rot="16200000" flipH="1">
            <a:off x="5644357" y="5222081"/>
            <a:ext cx="4887912" cy="47625"/>
          </a:xfrm>
          <a:prstGeom prst="bentConnector2">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97" name="AutoShape 8"/>
          <p:cNvSpPr>
            <a:spLocks noChangeArrowheads="1"/>
          </p:cNvSpPr>
          <p:nvPr/>
        </p:nvSpPr>
        <p:spPr bwMode="auto">
          <a:xfrm>
            <a:off x="3449638" y="4848225"/>
            <a:ext cx="461962" cy="1428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ΑΛΙΕΙΑΣ</a:t>
            </a:r>
            <a:endParaRPr lang="en-US" sz="300" b="1">
              <a:solidFill>
                <a:srgbClr val="000000"/>
              </a:solidFill>
              <a:latin typeface="Garamond" pitchFamily="18" charset="0"/>
            </a:endParaRPr>
          </a:p>
        </p:txBody>
      </p:sp>
      <p:cxnSp>
        <p:nvCxnSpPr>
          <p:cNvPr id="503" name="502 - Ευθεία γραμμή σύνδεσης"/>
          <p:cNvCxnSpPr/>
          <p:nvPr/>
        </p:nvCxnSpPr>
        <p:spPr>
          <a:xfrm>
            <a:off x="5484813" y="6880225"/>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04" name="AutoShape 8"/>
          <p:cNvSpPr>
            <a:spLocks noChangeArrowheads="1"/>
          </p:cNvSpPr>
          <p:nvPr/>
        </p:nvSpPr>
        <p:spPr bwMode="auto">
          <a:xfrm>
            <a:off x="3449638" y="5006975"/>
            <a:ext cx="468312" cy="26352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ΤΟΠΟΓΡΑΦΙΑΣ, ΕΠΙΚΟΙΣΜΟΥ &amp; ΑΝΑΔΑΣΜΟΥ</a:t>
            </a:r>
            <a:endParaRPr lang="en-US" sz="300" b="1">
              <a:solidFill>
                <a:srgbClr val="000000"/>
              </a:solidFill>
              <a:latin typeface="Garamond" pitchFamily="18" charset="0"/>
            </a:endParaRPr>
          </a:p>
        </p:txBody>
      </p:sp>
      <p:cxnSp>
        <p:nvCxnSpPr>
          <p:cNvPr id="507" name="506 - Shape"/>
          <p:cNvCxnSpPr>
            <a:stCxn id="851" idx="2"/>
            <a:endCxn id="504" idx="3"/>
          </p:cNvCxnSpPr>
          <p:nvPr/>
        </p:nvCxnSpPr>
        <p:spPr>
          <a:xfrm rot="16200000" flipH="1">
            <a:off x="4679156" y="6388894"/>
            <a:ext cx="1349375" cy="261938"/>
          </a:xfrm>
          <a:prstGeom prst="bentConnector4">
            <a:avLst>
              <a:gd name="adj1" fmla="val 4117"/>
              <a:gd name="adj2" fmla="val 128109"/>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15" name="AutoShape 8"/>
          <p:cNvSpPr>
            <a:spLocks noChangeArrowheads="1"/>
          </p:cNvSpPr>
          <p:nvPr/>
        </p:nvSpPr>
        <p:spPr bwMode="auto">
          <a:xfrm>
            <a:off x="4522788" y="3486150"/>
            <a:ext cx="468312" cy="23812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ΠΟΙΟΤΙΚΟΥ &amp; ΦΥΤΟΫΓΕΙΟΝΟΜΙΚΟΥ ΕΛΕΓΧΟΥ</a:t>
            </a:r>
            <a:endParaRPr lang="en-US" sz="300" b="1">
              <a:solidFill>
                <a:srgbClr val="000000"/>
              </a:solidFill>
              <a:latin typeface="Garamond" pitchFamily="18" charset="0"/>
            </a:endParaRPr>
          </a:p>
        </p:txBody>
      </p:sp>
      <p:sp>
        <p:nvSpPr>
          <p:cNvPr id="516" name="AutoShape 8"/>
          <p:cNvSpPr>
            <a:spLocks noChangeArrowheads="1"/>
          </p:cNvSpPr>
          <p:nvPr/>
        </p:nvSpPr>
        <p:spPr bwMode="auto">
          <a:xfrm>
            <a:off x="4522788" y="3743325"/>
            <a:ext cx="468312" cy="17303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ΦΥΤΙΚΗΣ &amp; ΖΩΙΚΗΣ ΠΑΡΑΓΩΓΗΣ</a:t>
            </a:r>
            <a:endParaRPr lang="en-US" sz="300" b="1">
              <a:solidFill>
                <a:srgbClr val="000000"/>
              </a:solidFill>
            </a:endParaRPr>
          </a:p>
        </p:txBody>
      </p:sp>
      <p:sp>
        <p:nvSpPr>
          <p:cNvPr id="518" name="AutoShape 8"/>
          <p:cNvSpPr>
            <a:spLocks noChangeArrowheads="1"/>
          </p:cNvSpPr>
          <p:nvPr/>
        </p:nvSpPr>
        <p:spPr bwMode="auto">
          <a:xfrm>
            <a:off x="4522788" y="3935413"/>
            <a:ext cx="468312" cy="1412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ΚΤΗΝΙΑΤΡΙΚΗΣ</a:t>
            </a:r>
            <a:endParaRPr lang="en-US" sz="300" b="1">
              <a:solidFill>
                <a:srgbClr val="000000"/>
              </a:solidFill>
              <a:latin typeface="Garamond" pitchFamily="18" charset="0"/>
            </a:endParaRPr>
          </a:p>
        </p:txBody>
      </p:sp>
      <p:cxnSp>
        <p:nvCxnSpPr>
          <p:cNvPr id="519" name="518 - Ευθεία γραμμή σύνδεσης"/>
          <p:cNvCxnSpPr/>
          <p:nvPr/>
        </p:nvCxnSpPr>
        <p:spPr>
          <a:xfrm>
            <a:off x="6261100" y="5053013"/>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0" name="519 - Ευθεία γραμμή σύνδεσης"/>
          <p:cNvCxnSpPr/>
          <p:nvPr/>
        </p:nvCxnSpPr>
        <p:spPr>
          <a:xfrm>
            <a:off x="6261100" y="5365750"/>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1" name="520 - Ευθεία γραμμή σύνδεσης"/>
          <p:cNvCxnSpPr/>
          <p:nvPr/>
        </p:nvCxnSpPr>
        <p:spPr>
          <a:xfrm>
            <a:off x="6259513" y="5613400"/>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27" name="AutoShape 8"/>
          <p:cNvSpPr>
            <a:spLocks noChangeArrowheads="1"/>
          </p:cNvSpPr>
          <p:nvPr/>
        </p:nvSpPr>
        <p:spPr bwMode="auto">
          <a:xfrm>
            <a:off x="4521200" y="4092575"/>
            <a:ext cx="469900" cy="1412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ΑΛΙΕΙΑΣ</a:t>
            </a:r>
            <a:endParaRPr lang="en-US" sz="300" b="1">
              <a:solidFill>
                <a:srgbClr val="000000"/>
              </a:solidFill>
              <a:latin typeface="Garamond" pitchFamily="18" charset="0"/>
            </a:endParaRPr>
          </a:p>
        </p:txBody>
      </p:sp>
      <p:cxnSp>
        <p:nvCxnSpPr>
          <p:cNvPr id="531" name="530 - Ευθεία γραμμή σύνδεσης"/>
          <p:cNvCxnSpPr/>
          <p:nvPr/>
        </p:nvCxnSpPr>
        <p:spPr>
          <a:xfrm>
            <a:off x="6256338" y="5822950"/>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33" name="AutoShape 8"/>
          <p:cNvSpPr>
            <a:spLocks noChangeArrowheads="1"/>
          </p:cNvSpPr>
          <p:nvPr/>
        </p:nvSpPr>
        <p:spPr bwMode="auto">
          <a:xfrm>
            <a:off x="4525963" y="4251325"/>
            <a:ext cx="465137" cy="26352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ΤΟΠΟΓΡΑΦΙΑΣ, ΕΠΙΚΟΙΣΜΟΥ &amp; ΑΝΑΔΑΣΜΟΥ</a:t>
            </a:r>
            <a:endParaRPr lang="en-US" sz="300" b="1">
              <a:solidFill>
                <a:srgbClr val="000000"/>
              </a:solidFill>
              <a:latin typeface="Garamond" pitchFamily="18" charset="0"/>
            </a:endParaRPr>
          </a:p>
        </p:txBody>
      </p:sp>
      <p:cxnSp>
        <p:nvCxnSpPr>
          <p:cNvPr id="535" name="534 - Shape"/>
          <p:cNvCxnSpPr>
            <a:stCxn id="841" idx="2"/>
            <a:endCxn id="533" idx="1"/>
          </p:cNvCxnSpPr>
          <p:nvPr/>
        </p:nvCxnSpPr>
        <p:spPr>
          <a:xfrm rot="5400000">
            <a:off x="5815013" y="5316537"/>
            <a:ext cx="1341438" cy="296863"/>
          </a:xfrm>
          <a:prstGeom prst="bentConnector4">
            <a:avLst>
              <a:gd name="adj1" fmla="val 3373"/>
              <a:gd name="adj2" fmla="val 127924"/>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42" name="AutoShape 6"/>
          <p:cNvSpPr>
            <a:spLocks noChangeArrowheads="1"/>
          </p:cNvSpPr>
          <p:nvPr/>
        </p:nvSpPr>
        <p:spPr bwMode="auto">
          <a:xfrm>
            <a:off x="4430713" y="4611688"/>
            <a:ext cx="563562" cy="354012"/>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ΑΓΡΟΤΙΚΗΣ</a:t>
            </a:r>
            <a:br>
              <a:rPr lang="el-GR" sz="400" b="1">
                <a:solidFill>
                  <a:srgbClr val="000000"/>
                </a:solidFill>
                <a:latin typeface="Calibri" pitchFamily="34" charset="0"/>
              </a:rPr>
            </a:br>
            <a:r>
              <a:rPr lang="el-GR" sz="400" b="1">
                <a:solidFill>
                  <a:srgbClr val="000000"/>
                </a:solidFill>
                <a:latin typeface="Calibri" pitchFamily="34" charset="0"/>
              </a:rPr>
              <a:t>ΟΙΚΟΝΟΜΙΑΣ &amp; ΚΤΗΝΙΑΤΡΙΚΗΣ Π.Ε.  ΚΟΖΑΝΗΣ</a:t>
            </a:r>
            <a:endParaRPr lang="en-US" sz="400" b="1">
              <a:solidFill>
                <a:srgbClr val="000000"/>
              </a:solidFill>
              <a:latin typeface="Garamond" pitchFamily="18" charset="0"/>
            </a:endParaRPr>
          </a:p>
        </p:txBody>
      </p:sp>
      <p:sp>
        <p:nvSpPr>
          <p:cNvPr id="543" name="AutoShape 6"/>
          <p:cNvSpPr>
            <a:spLocks noChangeArrowheads="1"/>
          </p:cNvSpPr>
          <p:nvPr/>
        </p:nvSpPr>
        <p:spPr bwMode="auto">
          <a:xfrm>
            <a:off x="3429000" y="5375275"/>
            <a:ext cx="585788" cy="35401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ΑΓΡΟΤΙΚΗΣ</a:t>
            </a:r>
            <a:br>
              <a:rPr lang="el-GR" sz="400" b="1">
                <a:solidFill>
                  <a:srgbClr val="000000"/>
                </a:solidFill>
                <a:latin typeface="Calibri" pitchFamily="34" charset="0"/>
              </a:rPr>
            </a:br>
            <a:r>
              <a:rPr lang="el-GR" sz="400" b="1">
                <a:solidFill>
                  <a:srgbClr val="000000"/>
                </a:solidFill>
                <a:latin typeface="Calibri" pitchFamily="34" charset="0"/>
              </a:rPr>
              <a:t>ΟΙΚΟΝΟΜΙΑΣ &amp; ΚΤΗΝΙΑΤΡΙΚΗΣ Π.Ε. ΦΛΩΡΙΝΑΣ</a:t>
            </a:r>
            <a:endParaRPr lang="en-US" sz="400" b="1">
              <a:solidFill>
                <a:srgbClr val="000000"/>
              </a:solidFill>
              <a:latin typeface="Garamond" pitchFamily="18" charset="0"/>
            </a:endParaRPr>
          </a:p>
        </p:txBody>
      </p:sp>
      <p:sp>
        <p:nvSpPr>
          <p:cNvPr id="544" name="AutoShape 8"/>
          <p:cNvSpPr>
            <a:spLocks noChangeArrowheads="1"/>
          </p:cNvSpPr>
          <p:nvPr/>
        </p:nvSpPr>
        <p:spPr bwMode="auto">
          <a:xfrm>
            <a:off x="3454400" y="5786438"/>
            <a:ext cx="446088" cy="239712"/>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ΠΟΙΟΤΙΚΟΥ &amp; ΦΥΤΟΫΓΕΙΟΝΟΜΙΚΟΥ ΕΛΕΓΧΟΥ</a:t>
            </a:r>
            <a:endParaRPr lang="en-US" sz="300" b="1">
              <a:solidFill>
                <a:srgbClr val="000000"/>
              </a:solidFill>
              <a:latin typeface="Garamond" pitchFamily="18" charset="0"/>
            </a:endParaRPr>
          </a:p>
        </p:txBody>
      </p:sp>
      <p:sp>
        <p:nvSpPr>
          <p:cNvPr id="545" name="AutoShape 8"/>
          <p:cNvSpPr>
            <a:spLocks noChangeArrowheads="1"/>
          </p:cNvSpPr>
          <p:nvPr/>
        </p:nvSpPr>
        <p:spPr bwMode="auto">
          <a:xfrm>
            <a:off x="3454400" y="6043613"/>
            <a:ext cx="446088" cy="17303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ΦΥΤΙΚΗΣ &amp;</a:t>
            </a:r>
            <a:r>
              <a:rPr lang="en-US" sz="300" b="1">
                <a:solidFill>
                  <a:srgbClr val="000000"/>
                </a:solidFill>
                <a:latin typeface="Calibri" pitchFamily="34" charset="0"/>
              </a:rPr>
              <a:t> </a:t>
            </a:r>
            <a:r>
              <a:rPr lang="el-GR" sz="300" b="1">
                <a:solidFill>
                  <a:srgbClr val="000000"/>
                </a:solidFill>
                <a:latin typeface="Calibri" pitchFamily="34" charset="0"/>
              </a:rPr>
              <a:t>ΖΩΙΚΗΣ ΠΑΡΑΓΩΓΗΣ</a:t>
            </a:r>
            <a:endParaRPr lang="en-US" sz="300" b="1">
              <a:solidFill>
                <a:srgbClr val="000000"/>
              </a:solidFill>
            </a:endParaRPr>
          </a:p>
        </p:txBody>
      </p:sp>
      <p:sp>
        <p:nvSpPr>
          <p:cNvPr id="546" name="AutoShape 8"/>
          <p:cNvSpPr>
            <a:spLocks noChangeArrowheads="1"/>
          </p:cNvSpPr>
          <p:nvPr/>
        </p:nvSpPr>
        <p:spPr bwMode="auto">
          <a:xfrm>
            <a:off x="3454400" y="6235700"/>
            <a:ext cx="446088" cy="14128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ΚΤΗΝΙΑΤΡΙΚΗΣ</a:t>
            </a:r>
            <a:endParaRPr lang="en-US" sz="300" b="1">
              <a:solidFill>
                <a:srgbClr val="000000"/>
              </a:solidFill>
              <a:latin typeface="Garamond" pitchFamily="18" charset="0"/>
            </a:endParaRPr>
          </a:p>
        </p:txBody>
      </p:sp>
      <p:cxnSp>
        <p:nvCxnSpPr>
          <p:cNvPr id="547" name="546 - Ευθεία γραμμή σύνδεσης"/>
          <p:cNvCxnSpPr/>
          <p:nvPr/>
        </p:nvCxnSpPr>
        <p:spPr>
          <a:xfrm>
            <a:off x="5464175" y="8274050"/>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8" name="547 - Ευθεία γραμμή σύνδεσης"/>
          <p:cNvCxnSpPr/>
          <p:nvPr/>
        </p:nvCxnSpPr>
        <p:spPr>
          <a:xfrm>
            <a:off x="5464175" y="8586788"/>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9" name="548 - Ευθεία γραμμή σύνδεσης"/>
          <p:cNvCxnSpPr/>
          <p:nvPr/>
        </p:nvCxnSpPr>
        <p:spPr>
          <a:xfrm>
            <a:off x="5462588" y="8834438"/>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51" name="AutoShape 8"/>
          <p:cNvSpPr>
            <a:spLocks noChangeArrowheads="1"/>
          </p:cNvSpPr>
          <p:nvPr/>
        </p:nvSpPr>
        <p:spPr bwMode="auto">
          <a:xfrm>
            <a:off x="3454400" y="6392863"/>
            <a:ext cx="444500" cy="1412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ΑΛΙΕΙΑΣ</a:t>
            </a:r>
            <a:endParaRPr lang="en-US" sz="300" b="1">
              <a:solidFill>
                <a:srgbClr val="000000"/>
              </a:solidFill>
              <a:latin typeface="Garamond" pitchFamily="18" charset="0"/>
            </a:endParaRPr>
          </a:p>
        </p:txBody>
      </p:sp>
      <p:cxnSp>
        <p:nvCxnSpPr>
          <p:cNvPr id="552" name="551 - Ευθεία γραμμή σύνδεσης"/>
          <p:cNvCxnSpPr/>
          <p:nvPr/>
        </p:nvCxnSpPr>
        <p:spPr>
          <a:xfrm>
            <a:off x="5465763" y="9043988"/>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53" name="AutoShape 8"/>
          <p:cNvSpPr>
            <a:spLocks noChangeArrowheads="1"/>
          </p:cNvSpPr>
          <p:nvPr/>
        </p:nvSpPr>
        <p:spPr bwMode="auto">
          <a:xfrm>
            <a:off x="3454400" y="6553200"/>
            <a:ext cx="449263" cy="26193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ΤΟΠΟΓΡΑΦΙΑΣ, ΕΠΙΚΟΙΣΜΟΥ &amp; ΑΝΑΔΑΣΜΟΥ</a:t>
            </a:r>
            <a:endParaRPr lang="en-US" sz="300" b="1">
              <a:solidFill>
                <a:srgbClr val="000000"/>
              </a:solidFill>
              <a:latin typeface="Garamond" pitchFamily="18" charset="0"/>
            </a:endParaRPr>
          </a:p>
        </p:txBody>
      </p:sp>
      <p:cxnSp>
        <p:nvCxnSpPr>
          <p:cNvPr id="554" name="553 - Shape"/>
          <p:cNvCxnSpPr>
            <a:stCxn id="543" idx="2"/>
            <a:endCxn id="553" idx="3"/>
          </p:cNvCxnSpPr>
          <p:nvPr/>
        </p:nvCxnSpPr>
        <p:spPr>
          <a:xfrm rot="16200000" flipH="1">
            <a:off x="4671219" y="8562182"/>
            <a:ext cx="1335087" cy="254000"/>
          </a:xfrm>
          <a:prstGeom prst="bentConnector4">
            <a:avLst>
              <a:gd name="adj1" fmla="val 3208"/>
              <a:gd name="adj2" fmla="val 126447"/>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55" name="AutoShape 8"/>
          <p:cNvSpPr>
            <a:spLocks noChangeArrowheads="1"/>
          </p:cNvSpPr>
          <p:nvPr/>
        </p:nvSpPr>
        <p:spPr bwMode="auto">
          <a:xfrm>
            <a:off x="4525963" y="5022850"/>
            <a:ext cx="468312" cy="23812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ΠΟΙΟΤΙΚΟΥ &amp; ΦΥΤΟΫΓΕΙΟΝΟΜΙΚΟΥ ΕΛΕΓΧΟΥ</a:t>
            </a:r>
            <a:endParaRPr lang="en-US" sz="300" b="1">
              <a:solidFill>
                <a:srgbClr val="000000"/>
              </a:solidFill>
              <a:latin typeface="Garamond" pitchFamily="18" charset="0"/>
            </a:endParaRPr>
          </a:p>
        </p:txBody>
      </p:sp>
      <p:sp>
        <p:nvSpPr>
          <p:cNvPr id="556" name="AutoShape 8"/>
          <p:cNvSpPr>
            <a:spLocks noChangeArrowheads="1"/>
          </p:cNvSpPr>
          <p:nvPr/>
        </p:nvSpPr>
        <p:spPr bwMode="auto">
          <a:xfrm>
            <a:off x="4525963" y="5280025"/>
            <a:ext cx="468312" cy="173038"/>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ΦΥΤΙΚΗΣ &amp; ΖΩΙΚΗΣ ΠΑΡΑΓΩΓΗΣ</a:t>
            </a:r>
            <a:endParaRPr lang="en-US" sz="300" b="1">
              <a:solidFill>
                <a:srgbClr val="000000"/>
              </a:solidFill>
            </a:endParaRPr>
          </a:p>
        </p:txBody>
      </p:sp>
      <p:sp>
        <p:nvSpPr>
          <p:cNvPr id="558" name="AutoShape 8"/>
          <p:cNvSpPr>
            <a:spLocks noChangeArrowheads="1"/>
          </p:cNvSpPr>
          <p:nvPr/>
        </p:nvSpPr>
        <p:spPr bwMode="auto">
          <a:xfrm>
            <a:off x="4525963" y="5472113"/>
            <a:ext cx="468312" cy="1412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ΚΤΗΝΙΑΤΡΙΚΗΣ</a:t>
            </a:r>
            <a:endParaRPr lang="en-US" sz="300" b="1">
              <a:solidFill>
                <a:srgbClr val="000000"/>
              </a:solidFill>
              <a:latin typeface="Garamond" pitchFamily="18" charset="0"/>
            </a:endParaRPr>
          </a:p>
        </p:txBody>
      </p:sp>
      <p:cxnSp>
        <p:nvCxnSpPr>
          <p:cNvPr id="559" name="558 - Ευθεία γραμμή σύνδεσης"/>
          <p:cNvCxnSpPr/>
          <p:nvPr/>
        </p:nvCxnSpPr>
        <p:spPr>
          <a:xfrm>
            <a:off x="6262688" y="7204075"/>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0" name="559 - Ευθεία γραμμή σύνδεσης"/>
          <p:cNvCxnSpPr/>
          <p:nvPr/>
        </p:nvCxnSpPr>
        <p:spPr>
          <a:xfrm>
            <a:off x="6262688" y="7516813"/>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1" name="560 - Ευθεία γραμμή σύνδεσης"/>
          <p:cNvCxnSpPr/>
          <p:nvPr/>
        </p:nvCxnSpPr>
        <p:spPr>
          <a:xfrm>
            <a:off x="6261100" y="7764463"/>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62" name="AutoShape 8"/>
          <p:cNvSpPr>
            <a:spLocks noChangeArrowheads="1"/>
          </p:cNvSpPr>
          <p:nvPr/>
        </p:nvSpPr>
        <p:spPr bwMode="auto">
          <a:xfrm>
            <a:off x="4522788" y="5629275"/>
            <a:ext cx="471487" cy="142875"/>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ΑΛΙΕΙΑΣ</a:t>
            </a:r>
            <a:endParaRPr lang="en-US" sz="300" b="1">
              <a:solidFill>
                <a:srgbClr val="000000"/>
              </a:solidFill>
              <a:latin typeface="Garamond" pitchFamily="18" charset="0"/>
            </a:endParaRPr>
          </a:p>
        </p:txBody>
      </p:sp>
      <p:cxnSp>
        <p:nvCxnSpPr>
          <p:cNvPr id="565" name="564 - Shape"/>
          <p:cNvCxnSpPr>
            <a:stCxn id="542" idx="2"/>
            <a:endCxn id="562" idx="1"/>
          </p:cNvCxnSpPr>
          <p:nvPr/>
        </p:nvCxnSpPr>
        <p:spPr>
          <a:xfrm rot="5400000">
            <a:off x="5949950" y="7332663"/>
            <a:ext cx="1030287" cy="268288"/>
          </a:xfrm>
          <a:prstGeom prst="bentConnector4">
            <a:avLst>
              <a:gd name="adj1" fmla="val 3732"/>
              <a:gd name="adj2" fmla="val 128487"/>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9" name="508 - Γωνιακή σύνδεση"/>
          <p:cNvCxnSpPr>
            <a:stCxn id="0" idx="0"/>
            <a:endCxn id="0" idx="0"/>
          </p:cNvCxnSpPr>
          <p:nvPr/>
        </p:nvCxnSpPr>
        <p:spPr>
          <a:xfrm rot="16200000" flipH="1">
            <a:off x="6410326" y="-3040063"/>
            <a:ext cx="17462" cy="10621963"/>
          </a:xfrm>
          <a:prstGeom prst="bentConnector3">
            <a:avLst>
              <a:gd name="adj1" fmla="val -357397"/>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6" name="565 - Ευθεία γραμμή σύνδεσης"/>
          <p:cNvCxnSpPr>
            <a:stCxn id="156" idx="3"/>
            <a:endCxn id="859" idx="1"/>
          </p:cNvCxnSpPr>
          <p:nvPr/>
        </p:nvCxnSpPr>
        <p:spPr>
          <a:xfrm>
            <a:off x="5643563" y="3049588"/>
            <a:ext cx="574675" cy="317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6" name="535 - Ευθεία γραμμή σύνδεσης"/>
          <p:cNvCxnSpPr/>
          <p:nvPr/>
        </p:nvCxnSpPr>
        <p:spPr>
          <a:xfrm rot="5400000" flipH="1" flipV="1">
            <a:off x="10649744" y="1343819"/>
            <a:ext cx="2873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9" name="578 - Ευθεία γραμμή σύνδεσης"/>
          <p:cNvCxnSpPr/>
          <p:nvPr/>
        </p:nvCxnSpPr>
        <p:spPr>
          <a:xfrm>
            <a:off x="3170238" y="8705850"/>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0" name="579 - Ευθεία γραμμή σύνδεσης"/>
          <p:cNvCxnSpPr/>
          <p:nvPr/>
        </p:nvCxnSpPr>
        <p:spPr>
          <a:xfrm>
            <a:off x="3170238" y="8994775"/>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25" name="AutoShape 6"/>
          <p:cNvSpPr>
            <a:spLocks noChangeArrowheads="1"/>
          </p:cNvSpPr>
          <p:nvPr/>
        </p:nvSpPr>
        <p:spPr bwMode="auto">
          <a:xfrm>
            <a:off x="3440113" y="2990850"/>
            <a:ext cx="588962" cy="23336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ΠΟΛΙΤΙΚΗΣ ΓΗΣ</a:t>
            </a:r>
            <a:endParaRPr lang="en-US" sz="400" b="1">
              <a:solidFill>
                <a:srgbClr val="000000"/>
              </a:solidFill>
              <a:latin typeface="Garamond" pitchFamily="18" charset="0"/>
            </a:endParaRPr>
          </a:p>
        </p:txBody>
      </p:sp>
      <p:sp>
        <p:nvSpPr>
          <p:cNvPr id="626" name="AutoShape 8"/>
          <p:cNvSpPr>
            <a:spLocks noChangeArrowheads="1"/>
          </p:cNvSpPr>
          <p:nvPr/>
        </p:nvSpPr>
        <p:spPr bwMode="auto">
          <a:xfrm>
            <a:off x="3440113" y="3325813"/>
            <a:ext cx="463550" cy="1539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ΤΟΠΟΓΡΑΦΙΑΣ</a:t>
            </a:r>
            <a:endParaRPr lang="en-US" sz="300" b="1">
              <a:solidFill>
                <a:srgbClr val="000000"/>
              </a:solidFill>
              <a:latin typeface="Garamond" pitchFamily="18" charset="0"/>
            </a:endParaRPr>
          </a:p>
        </p:txBody>
      </p:sp>
      <p:sp>
        <p:nvSpPr>
          <p:cNvPr id="627" name="AutoShape 8"/>
          <p:cNvSpPr>
            <a:spLocks noChangeArrowheads="1"/>
          </p:cNvSpPr>
          <p:nvPr/>
        </p:nvSpPr>
        <p:spPr bwMode="auto">
          <a:xfrm>
            <a:off x="3440113" y="3532188"/>
            <a:ext cx="463550" cy="2047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ΕΠΟΙΚΙΣΜΟΥ &amp; ΑΝΑΔΑΣΜΟΥ</a:t>
            </a:r>
            <a:endParaRPr lang="en-US" sz="300" b="1">
              <a:solidFill>
                <a:srgbClr val="000000"/>
              </a:solidFill>
              <a:latin typeface="Garamond" pitchFamily="18" charset="0"/>
            </a:endParaRPr>
          </a:p>
        </p:txBody>
      </p:sp>
      <p:cxnSp>
        <p:nvCxnSpPr>
          <p:cNvPr id="629" name="628 - Shape"/>
          <p:cNvCxnSpPr>
            <a:stCxn id="625" idx="2"/>
            <a:endCxn id="627" idx="3"/>
          </p:cNvCxnSpPr>
          <p:nvPr/>
        </p:nvCxnSpPr>
        <p:spPr>
          <a:xfrm rot="16200000" flipH="1">
            <a:off x="5059362" y="4683126"/>
            <a:ext cx="574675" cy="234950"/>
          </a:xfrm>
          <a:prstGeom prst="bentConnector4">
            <a:avLst>
              <a:gd name="adj1" fmla="val 11045"/>
              <a:gd name="adj2" fmla="val 134344"/>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3" name="632 - Ευθεία γραμμή σύνδεσης"/>
          <p:cNvCxnSpPr/>
          <p:nvPr/>
        </p:nvCxnSpPr>
        <p:spPr>
          <a:xfrm>
            <a:off x="5470525" y="4754563"/>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2" name="641 - Γωνιακή σύνδεση"/>
          <p:cNvCxnSpPr>
            <a:stCxn id="625" idx="3"/>
            <a:endCxn id="841" idx="1"/>
          </p:cNvCxnSpPr>
          <p:nvPr/>
        </p:nvCxnSpPr>
        <p:spPr>
          <a:xfrm>
            <a:off x="5640388" y="4349750"/>
            <a:ext cx="581025" cy="195263"/>
          </a:xfrm>
          <a:prstGeom prst="bentConnector3">
            <a:avLst>
              <a:gd name="adj1" fmla="val 56559"/>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7" name="646 - Ευθεία γραμμή σύνδεσης"/>
          <p:cNvCxnSpPr/>
          <p:nvPr/>
        </p:nvCxnSpPr>
        <p:spPr>
          <a:xfrm>
            <a:off x="3167063" y="8062913"/>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2" name="651 - Ευθεία γραμμή σύνδεσης"/>
          <p:cNvCxnSpPr/>
          <p:nvPr/>
        </p:nvCxnSpPr>
        <p:spPr>
          <a:xfrm>
            <a:off x="3167063" y="8401050"/>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4" name="653 - Shape"/>
          <p:cNvCxnSpPr>
            <a:stCxn id="735" idx="2"/>
            <a:endCxn id="737" idx="3"/>
          </p:cNvCxnSpPr>
          <p:nvPr/>
        </p:nvCxnSpPr>
        <p:spPr>
          <a:xfrm rot="16200000" flipH="1">
            <a:off x="2299494" y="8412956"/>
            <a:ext cx="1482725" cy="265113"/>
          </a:xfrm>
          <a:prstGeom prst="bentConnector4">
            <a:avLst>
              <a:gd name="adj1" fmla="val 4800"/>
              <a:gd name="adj2" fmla="val 125586"/>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7" name="656 - Ευθεία γραμμή σύνδεσης"/>
          <p:cNvCxnSpPr/>
          <p:nvPr/>
        </p:nvCxnSpPr>
        <p:spPr>
          <a:xfrm>
            <a:off x="3946525" y="8674100"/>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0" name="659 - Ευθεία γραμμή σύνδεσης"/>
          <p:cNvCxnSpPr/>
          <p:nvPr/>
        </p:nvCxnSpPr>
        <p:spPr>
          <a:xfrm>
            <a:off x="3946525" y="8963025"/>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1" name="660 - Ευθεία γραμμή σύνδεσης"/>
          <p:cNvCxnSpPr/>
          <p:nvPr/>
        </p:nvCxnSpPr>
        <p:spPr>
          <a:xfrm>
            <a:off x="3949700" y="8034338"/>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3" name="662 - Ευθεία γραμμή σύνδεσης"/>
          <p:cNvCxnSpPr/>
          <p:nvPr/>
        </p:nvCxnSpPr>
        <p:spPr>
          <a:xfrm>
            <a:off x="3949700" y="8355013"/>
            <a:ext cx="7143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81" name="680 - Shape"/>
          <p:cNvCxnSpPr>
            <a:stCxn id="784" idx="2"/>
            <a:endCxn id="788" idx="1"/>
          </p:cNvCxnSpPr>
          <p:nvPr/>
        </p:nvCxnSpPr>
        <p:spPr>
          <a:xfrm rot="5400000">
            <a:off x="3405187" y="8391526"/>
            <a:ext cx="1490663" cy="252412"/>
          </a:xfrm>
          <a:prstGeom prst="bentConnector4">
            <a:avLst>
              <a:gd name="adj1" fmla="val 3783"/>
              <a:gd name="adj2" fmla="val 132754"/>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16" name="AutoShape 6"/>
          <p:cNvSpPr>
            <a:spLocks noChangeArrowheads="1"/>
          </p:cNvSpPr>
          <p:nvPr/>
        </p:nvSpPr>
        <p:spPr bwMode="auto">
          <a:xfrm>
            <a:off x="1795463" y="3835400"/>
            <a:ext cx="565150" cy="271463"/>
          </a:xfrm>
          <a:prstGeom prst="flowChartAlternateProcess">
            <a:avLst/>
          </a:prstGeom>
          <a:solidFill>
            <a:srgbClr val="FFFF00"/>
          </a:solidFill>
          <a:ln w="12700">
            <a:solidFill>
              <a:srgbClr val="95B3D7"/>
            </a:solidFill>
            <a:miter lim="800000"/>
            <a:headEnd/>
            <a:tailEnd/>
          </a:ln>
          <a:effectLst>
            <a:outerShdw sx="102000" sy="102000" algn="ctr" rotWithShape="0">
              <a:srgbClr val="000000">
                <a:alpha val="39999"/>
              </a:srgbClr>
            </a:outerShdw>
          </a:effectLst>
        </p:spPr>
        <p:txBody>
          <a:bodyPr lIns="65298" tIns="32649" rIns="65298" bIns="32649"/>
          <a:lstStyle/>
          <a:p>
            <a:pPr algn="ctr" defTabSz="652463">
              <a:spcAft>
                <a:spcPts val="713"/>
              </a:spcAft>
              <a:defRPr/>
            </a:pPr>
            <a:r>
              <a:rPr lang="el-GR" sz="400" b="1">
                <a:solidFill>
                  <a:srgbClr val="000000"/>
                </a:solidFill>
                <a:latin typeface="Calibri" pitchFamily="34" charset="0"/>
              </a:rPr>
              <a:t>Δ/ΝΣΗ</a:t>
            </a:r>
            <a:br>
              <a:rPr lang="el-GR" sz="400" b="1">
                <a:solidFill>
                  <a:srgbClr val="000000"/>
                </a:solidFill>
                <a:latin typeface="Calibri" pitchFamily="34" charset="0"/>
              </a:rPr>
            </a:br>
            <a:r>
              <a:rPr lang="el-GR" sz="400" b="1">
                <a:solidFill>
                  <a:srgbClr val="000000"/>
                </a:solidFill>
                <a:latin typeface="Calibri" pitchFamily="34" charset="0"/>
              </a:rPr>
              <a:t> ΔΙΟΙΚΗΤΙΚΟΥ – ΟΙΚΟΝΟΜΙΚΟΥ Π.Ε. ΓΡΕΒΕΝΩΝ</a:t>
            </a:r>
            <a:br>
              <a:rPr lang="el-GR" sz="400" b="1">
                <a:solidFill>
                  <a:srgbClr val="000000"/>
                </a:solidFill>
                <a:latin typeface="Calibri" pitchFamily="34" charset="0"/>
              </a:rPr>
            </a:br>
            <a:r>
              <a:rPr lang="el-GR" sz="400" b="1">
                <a:solidFill>
                  <a:srgbClr val="000000"/>
                </a:solidFill>
                <a:latin typeface="Calibri" pitchFamily="34" charset="0"/>
              </a:rPr>
              <a:t/>
            </a:r>
            <a:br>
              <a:rPr lang="el-GR" sz="400" b="1">
                <a:solidFill>
                  <a:srgbClr val="000000"/>
                </a:solidFill>
                <a:latin typeface="Calibri" pitchFamily="34" charset="0"/>
              </a:rPr>
            </a:br>
            <a:endParaRPr lang="en-US" sz="400" b="1">
              <a:solidFill>
                <a:srgbClr val="000000"/>
              </a:solidFill>
              <a:latin typeface="Garamond" pitchFamily="18" charset="0"/>
            </a:endParaRPr>
          </a:p>
        </p:txBody>
      </p:sp>
      <p:sp>
        <p:nvSpPr>
          <p:cNvPr id="725" name="AutoShape 8"/>
          <p:cNvSpPr>
            <a:spLocks noChangeArrowheads="1"/>
          </p:cNvSpPr>
          <p:nvPr/>
        </p:nvSpPr>
        <p:spPr bwMode="auto">
          <a:xfrm>
            <a:off x="1795463" y="4187825"/>
            <a:ext cx="461962" cy="214313"/>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ΠΡΟΣΩΠΙΚΟΥ &amp; ΜΙΣΘΟΔΟΣΙΑΣ</a:t>
            </a:r>
            <a:endParaRPr lang="en-US" sz="600" b="1">
              <a:solidFill>
                <a:srgbClr val="000000"/>
              </a:solidFill>
              <a:latin typeface="Garamond" pitchFamily="18" charset="0"/>
            </a:endParaRPr>
          </a:p>
        </p:txBody>
      </p:sp>
      <p:sp>
        <p:nvSpPr>
          <p:cNvPr id="731" name="AutoShape 8"/>
          <p:cNvSpPr>
            <a:spLocks noChangeArrowheads="1"/>
          </p:cNvSpPr>
          <p:nvPr/>
        </p:nvSpPr>
        <p:spPr bwMode="auto">
          <a:xfrm>
            <a:off x="1803400" y="5087938"/>
            <a:ext cx="463550" cy="15398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ΓΡΑΜΜΑΤΕΙΑΣ</a:t>
            </a:r>
            <a:endParaRPr lang="en-US" sz="600" b="1">
              <a:solidFill>
                <a:srgbClr val="000000"/>
              </a:solidFill>
              <a:latin typeface="Garamond" pitchFamily="18" charset="0"/>
            </a:endParaRPr>
          </a:p>
        </p:txBody>
      </p:sp>
      <p:sp>
        <p:nvSpPr>
          <p:cNvPr id="733" name="AutoShape 8"/>
          <p:cNvSpPr>
            <a:spLocks noChangeArrowheads="1"/>
          </p:cNvSpPr>
          <p:nvPr/>
        </p:nvSpPr>
        <p:spPr bwMode="auto">
          <a:xfrm>
            <a:off x="1795463" y="4430713"/>
            <a:ext cx="461962" cy="198437"/>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ΛΟΓΙΣΤΙΚΗΣ ΔΙΑΧΕΙΡΙΣΗΣ</a:t>
            </a:r>
            <a:endParaRPr lang="en-US" sz="600" b="1">
              <a:solidFill>
                <a:srgbClr val="000000"/>
              </a:solidFill>
              <a:latin typeface="Garamond" pitchFamily="18" charset="0"/>
            </a:endParaRPr>
          </a:p>
        </p:txBody>
      </p:sp>
      <p:sp>
        <p:nvSpPr>
          <p:cNvPr id="753" name="AutoShape 8"/>
          <p:cNvSpPr>
            <a:spLocks noChangeArrowheads="1"/>
          </p:cNvSpPr>
          <p:nvPr/>
        </p:nvSpPr>
        <p:spPr bwMode="auto">
          <a:xfrm>
            <a:off x="1795463" y="4657725"/>
            <a:ext cx="461962" cy="1968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ΤΑΜΕΙΑΚΗΣ ΥΠΗΡΕΣΙΑΣ</a:t>
            </a:r>
            <a:endParaRPr lang="en-US" sz="600" b="1">
              <a:solidFill>
                <a:srgbClr val="000000"/>
              </a:solidFill>
              <a:latin typeface="Garamond" pitchFamily="18" charset="0"/>
            </a:endParaRPr>
          </a:p>
        </p:txBody>
      </p:sp>
      <p:sp>
        <p:nvSpPr>
          <p:cNvPr id="755" name="AutoShape 8"/>
          <p:cNvSpPr>
            <a:spLocks noChangeArrowheads="1"/>
          </p:cNvSpPr>
          <p:nvPr/>
        </p:nvSpPr>
        <p:spPr bwMode="auto">
          <a:xfrm>
            <a:off x="1800225" y="4872038"/>
            <a:ext cx="463550" cy="196850"/>
          </a:xfrm>
          <a:prstGeom prst="flowChartAlternate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sx="102000" sy="102000" algn="ctr" rotWithShape="0">
              <a:srgbClr val="000000">
                <a:alpha val="39999"/>
              </a:srgbClr>
            </a:outerShdw>
          </a:effectLst>
        </p:spPr>
        <p:txBody>
          <a:bodyPr lIns="65282" tIns="32641" rIns="65282" bIns="32641"/>
          <a:lstStyle/>
          <a:p>
            <a:pPr algn="ctr" defTabSz="652463">
              <a:spcAft>
                <a:spcPts val="713"/>
              </a:spcAft>
              <a:defRPr/>
            </a:pPr>
            <a:r>
              <a:rPr lang="el-GR" sz="300" b="1">
                <a:solidFill>
                  <a:srgbClr val="000000"/>
                </a:solidFill>
                <a:latin typeface="Calibri" pitchFamily="34" charset="0"/>
              </a:rPr>
              <a:t>ΤΜΗΜΑ</a:t>
            </a:r>
            <a:br>
              <a:rPr lang="el-GR" sz="300" b="1">
                <a:solidFill>
                  <a:srgbClr val="000000"/>
                </a:solidFill>
                <a:latin typeface="Calibri" pitchFamily="34" charset="0"/>
              </a:rPr>
            </a:br>
            <a:r>
              <a:rPr lang="el-GR" sz="300" b="1">
                <a:solidFill>
                  <a:srgbClr val="000000"/>
                </a:solidFill>
                <a:latin typeface="Calibri" pitchFamily="34" charset="0"/>
              </a:rPr>
              <a:t> ΠΡΟΜΗΘΕΙΩΝ</a:t>
            </a:r>
            <a:endParaRPr lang="en-US" sz="600" b="1">
              <a:solidFill>
                <a:srgbClr val="000000"/>
              </a:solidFill>
              <a:latin typeface="Garamond" pitchFamily="18" charset="0"/>
            </a:endParaRPr>
          </a:p>
        </p:txBody>
      </p:sp>
      <p:cxnSp>
        <p:nvCxnSpPr>
          <p:cNvPr id="756" name="755 - Ευθεία γραμμή σύνδεσης"/>
          <p:cNvCxnSpPr/>
          <p:nvPr/>
        </p:nvCxnSpPr>
        <p:spPr>
          <a:xfrm>
            <a:off x="3170238" y="6651625"/>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8" name="757 - Ευθεία γραμμή σύνδεσης"/>
          <p:cNvCxnSpPr/>
          <p:nvPr/>
        </p:nvCxnSpPr>
        <p:spPr>
          <a:xfrm>
            <a:off x="3170238" y="6938963"/>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9" name="758 - Ευθεία γραμμή σύνδεσης"/>
          <p:cNvCxnSpPr/>
          <p:nvPr/>
        </p:nvCxnSpPr>
        <p:spPr>
          <a:xfrm>
            <a:off x="3167063" y="6007100"/>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0" name="759 - Ευθεία γραμμή σύνδεσης"/>
          <p:cNvCxnSpPr/>
          <p:nvPr/>
        </p:nvCxnSpPr>
        <p:spPr>
          <a:xfrm>
            <a:off x="3167063" y="6346825"/>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1" name="760 - Shape"/>
          <p:cNvCxnSpPr>
            <a:stCxn id="716" idx="2"/>
            <a:endCxn id="731" idx="3"/>
          </p:cNvCxnSpPr>
          <p:nvPr/>
        </p:nvCxnSpPr>
        <p:spPr>
          <a:xfrm rot="16200000" flipH="1">
            <a:off x="2300288" y="6357937"/>
            <a:ext cx="1481138" cy="265113"/>
          </a:xfrm>
          <a:prstGeom prst="bentConnector4">
            <a:avLst>
              <a:gd name="adj1" fmla="val 4800"/>
              <a:gd name="adj2" fmla="val 125586"/>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3" name="762 - Γωνιακή σύνδεση"/>
          <p:cNvCxnSpPr>
            <a:stCxn id="716" idx="3"/>
            <a:endCxn id="155" idx="1"/>
          </p:cNvCxnSpPr>
          <p:nvPr/>
        </p:nvCxnSpPr>
        <p:spPr>
          <a:xfrm flipV="1">
            <a:off x="3305175" y="5349875"/>
            <a:ext cx="498475" cy="209550"/>
          </a:xfrm>
          <a:prstGeom prst="bentConnector3">
            <a:avLst>
              <a:gd name="adj1" fmla="val 57771"/>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6" name="775 - Γωνιακή σύνδεση"/>
          <p:cNvCxnSpPr>
            <a:stCxn id="735" idx="3"/>
            <a:endCxn id="784" idx="1"/>
          </p:cNvCxnSpPr>
          <p:nvPr/>
        </p:nvCxnSpPr>
        <p:spPr>
          <a:xfrm flipV="1">
            <a:off x="3305175" y="7581900"/>
            <a:ext cx="574675" cy="33338"/>
          </a:xfrm>
          <a:prstGeom prst="bentConnector3">
            <a:avLst>
              <a:gd name="adj1" fmla="val 49610"/>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5" name="784 - Shape"/>
          <p:cNvCxnSpPr>
            <a:stCxn id="1003" idx="2"/>
            <a:endCxn id="1018" idx="3"/>
          </p:cNvCxnSpPr>
          <p:nvPr/>
        </p:nvCxnSpPr>
        <p:spPr>
          <a:xfrm rot="16200000" flipH="1">
            <a:off x="2624138" y="4664075"/>
            <a:ext cx="785812" cy="287338"/>
          </a:xfrm>
          <a:prstGeom prst="bentConnector4">
            <a:avLst>
              <a:gd name="adj1" fmla="val 6764"/>
              <a:gd name="adj2" fmla="val 127625"/>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92" name="791 - Ευθεία γραμμή σύνδεσης"/>
          <p:cNvCxnSpPr/>
          <p:nvPr/>
        </p:nvCxnSpPr>
        <p:spPr>
          <a:xfrm>
            <a:off x="3170238" y="4618038"/>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93" name="792 - Ευθεία γραμμή σύνδεσης"/>
          <p:cNvCxnSpPr/>
          <p:nvPr/>
        </p:nvCxnSpPr>
        <p:spPr>
          <a:xfrm>
            <a:off x="3167063" y="4906963"/>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97" name="796 - Ευθεία γραμμή σύνδεσης"/>
          <p:cNvCxnSpPr/>
          <p:nvPr/>
        </p:nvCxnSpPr>
        <p:spPr>
          <a:xfrm rot="5400000">
            <a:off x="1180306" y="5196682"/>
            <a:ext cx="482441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5" name="824 - Shape"/>
          <p:cNvCxnSpPr>
            <a:stCxn id="543" idx="3"/>
          </p:cNvCxnSpPr>
          <p:nvPr/>
        </p:nvCxnSpPr>
        <p:spPr>
          <a:xfrm flipV="1">
            <a:off x="5621338" y="2784475"/>
            <a:ext cx="347662" cy="4987925"/>
          </a:xfrm>
          <a:prstGeom prst="bentConnector2">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9" name="828 - Γωνιακή σύνδεση"/>
          <p:cNvCxnSpPr>
            <a:stCxn id="851" idx="3"/>
            <a:endCxn id="542" idx="1"/>
          </p:cNvCxnSpPr>
          <p:nvPr/>
        </p:nvCxnSpPr>
        <p:spPr>
          <a:xfrm>
            <a:off x="5634038" y="5597525"/>
            <a:ext cx="569912" cy="1106488"/>
          </a:xfrm>
          <a:prstGeom prst="bentConnector3">
            <a:avLst>
              <a:gd name="adj1" fmla="val 58918"/>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44" name="843 - Ευθεία γραμμή σύνδεσης"/>
          <p:cNvCxnSpPr/>
          <p:nvPr/>
        </p:nvCxnSpPr>
        <p:spPr>
          <a:xfrm rot="10800000">
            <a:off x="3232150" y="4224338"/>
            <a:ext cx="36036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49" name="848 - Γωνιακή σύνδεση"/>
          <p:cNvCxnSpPr>
            <a:stCxn id="636" idx="3"/>
            <a:endCxn id="648" idx="1"/>
          </p:cNvCxnSpPr>
          <p:nvPr/>
        </p:nvCxnSpPr>
        <p:spPr>
          <a:xfrm>
            <a:off x="784225" y="6492875"/>
            <a:ext cx="696913" cy="314325"/>
          </a:xfrm>
          <a:prstGeom prst="bentConnector3">
            <a:avLst>
              <a:gd name="adj1" fmla="val 31767"/>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9" name="538 - Shape"/>
          <p:cNvCxnSpPr>
            <a:stCxn id="1163" idx="2"/>
            <a:endCxn id="1172" idx="1"/>
          </p:cNvCxnSpPr>
          <p:nvPr/>
        </p:nvCxnSpPr>
        <p:spPr>
          <a:xfrm rot="5400000">
            <a:off x="7662069" y="8517732"/>
            <a:ext cx="1457325" cy="236537"/>
          </a:xfrm>
          <a:prstGeom prst="bentConnector4">
            <a:avLst>
              <a:gd name="adj1" fmla="val 3405"/>
              <a:gd name="adj2" fmla="val 130271"/>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4" name="563 - Ευθεία γραμμή σύνδεσης"/>
          <p:cNvCxnSpPr/>
          <p:nvPr/>
        </p:nvCxnSpPr>
        <p:spPr>
          <a:xfrm>
            <a:off x="8196263" y="8261350"/>
            <a:ext cx="714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7" name="566 - Ευθεία γραμμή σύνδεσης"/>
          <p:cNvCxnSpPr/>
          <p:nvPr/>
        </p:nvCxnSpPr>
        <p:spPr>
          <a:xfrm>
            <a:off x="8194675" y="8662988"/>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8" name="567 - Ευθεία γραμμή σύνδεσης"/>
          <p:cNvCxnSpPr/>
          <p:nvPr/>
        </p:nvCxnSpPr>
        <p:spPr>
          <a:xfrm>
            <a:off x="8199438" y="8967788"/>
            <a:ext cx="730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3" name="572 - Ευθεία γραμμή σύνδεσης"/>
          <p:cNvCxnSpPr>
            <a:stCxn id="1170" idx="3"/>
            <a:endCxn id="1172" idx="1"/>
          </p:cNvCxnSpPr>
          <p:nvPr/>
        </p:nvCxnSpPr>
        <p:spPr>
          <a:xfrm flipV="1">
            <a:off x="8129588" y="9364663"/>
            <a:ext cx="14287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9" name="Object 5"/>
          <p:cNvGraphicFramePr>
            <a:graphicFrameLocks noGrp="1" noChangeAspect="1"/>
          </p:cNvGraphicFramePr>
          <p:nvPr>
            <p:ph/>
          </p:nvPr>
        </p:nvGraphicFramePr>
        <p:xfrm>
          <a:off x="2709863" y="0"/>
          <a:ext cx="3990975" cy="6858000"/>
        </p:xfrm>
        <a:graphic>
          <a:graphicData uri="http://schemas.openxmlformats.org/presentationml/2006/ole">
            <p:oleObj spid="_x0000_s62469" name="Image" r:id="rId3" imgW="5650794" imgH="9714286" progId="">
              <p:embed/>
            </p:oleObj>
          </a:graphicData>
        </a:graphic>
      </p:graphicFrame>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0" y="0"/>
            <a:ext cx="9144000" cy="1420813"/>
          </a:xfrm>
        </p:spPr>
        <p:txBody>
          <a:bodyPr/>
          <a:lstStyle/>
          <a:p>
            <a:pPr eaLnBrk="1" hangingPunct="1"/>
            <a:r>
              <a:rPr lang="el-GR" sz="3200" b="1" smtClean="0"/>
              <a:t>Μητροπολιτικές λειτουργίες σε Περιφέρεια Αττικής-Μητροπολιτική Ενότητα Θεσσαλονίκης</a:t>
            </a:r>
            <a:r>
              <a:rPr lang="el-GR" sz="4200" smtClean="0"/>
              <a:t> </a:t>
            </a:r>
          </a:p>
        </p:txBody>
      </p:sp>
      <p:sp>
        <p:nvSpPr>
          <p:cNvPr id="100354" name="Rectangle 3"/>
          <p:cNvSpPr>
            <a:spLocks noGrp="1" noChangeArrowheads="1"/>
          </p:cNvSpPr>
          <p:nvPr>
            <p:ph type="body" idx="1"/>
          </p:nvPr>
        </p:nvSpPr>
        <p:spPr>
          <a:xfrm>
            <a:off x="611188" y="1600200"/>
            <a:ext cx="8532812" cy="5257800"/>
          </a:xfrm>
        </p:spPr>
        <p:txBody>
          <a:bodyPr/>
          <a:lstStyle/>
          <a:p>
            <a:pPr eaLnBrk="1" hangingPunct="1"/>
            <a:r>
              <a:rPr lang="el-GR" smtClean="0"/>
              <a:t> άρθρο 210, </a:t>
            </a:r>
            <a:r>
              <a:rPr lang="el-GR" b="1" i="1" smtClean="0"/>
              <a:t>λειτουργίες μητροπολιτικού χαρακτήρα: </a:t>
            </a:r>
          </a:p>
          <a:p>
            <a:pPr eaLnBrk="1" hangingPunct="1">
              <a:buFont typeface="Wingdings" pitchFamily="2" charset="2"/>
              <a:buNone/>
            </a:pPr>
            <a:r>
              <a:rPr lang="el-GR" smtClean="0"/>
              <a:t>Α. Τομέας Περιβάλλοντος και Ποιότητας Ζωής (11) </a:t>
            </a:r>
          </a:p>
          <a:p>
            <a:pPr eaLnBrk="1" hangingPunct="1">
              <a:buFont typeface="Wingdings" pitchFamily="2" charset="2"/>
              <a:buNone/>
            </a:pPr>
            <a:r>
              <a:rPr lang="el-GR" smtClean="0"/>
              <a:t>Β. Τομέας Χωρικού Σχεδιασμού και Αστικών Αναπλάσεων (4) </a:t>
            </a:r>
          </a:p>
          <a:p>
            <a:pPr eaLnBrk="1" hangingPunct="1">
              <a:buFont typeface="Wingdings" pitchFamily="2" charset="2"/>
              <a:buNone/>
            </a:pPr>
            <a:r>
              <a:rPr lang="el-GR" smtClean="0"/>
              <a:t>Γ. Τομέας Μεταφορών και συγκοινωνιών (11) </a:t>
            </a:r>
          </a:p>
          <a:p>
            <a:pPr eaLnBrk="1" hangingPunct="1">
              <a:buFont typeface="Wingdings" pitchFamily="2" charset="2"/>
              <a:buNone/>
            </a:pPr>
            <a:r>
              <a:rPr lang="el-GR" smtClean="0"/>
              <a:t>Δ. Τομέας Πολιτικής Προστασίας και Ασφάλειας (5) </a:t>
            </a:r>
          </a:p>
          <a:p>
            <a:pPr eaLnBrk="1" hangingPunct="1"/>
            <a:r>
              <a:rPr lang="el-GR" smtClean="0"/>
              <a:t>Άρθρο 210 παρ. ΙΙ ΠΔ (μητροπολιτικές αρμοδιότητες) μεταβίβαση πρόσθετων αρμοδιοτήτων που ασκούνται από υπουργείο ή αυτοτελή αποκεντρωμένη δημόσια υπηρεσία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p:cNvSpPr>
            <a:spLocks noGrp="1" noChangeArrowheads="1"/>
          </p:cNvSpPr>
          <p:nvPr>
            <p:ph type="title"/>
          </p:nvPr>
        </p:nvSpPr>
        <p:spPr>
          <a:xfrm>
            <a:off x="990600" y="349250"/>
            <a:ext cx="7416800" cy="969963"/>
          </a:xfrm>
          <a:solidFill>
            <a:schemeClr val="bg1"/>
          </a:solidFill>
        </p:spPr>
        <p:txBody>
          <a:bodyPr/>
          <a:lstStyle/>
          <a:p>
            <a:pPr algn="ctr" eaLnBrk="1" hangingPunct="1"/>
            <a:r>
              <a:rPr lang="el-GR" sz="2800" b="1" smtClean="0"/>
              <a:t>ΣΥΓΚΡΟΤΗΣΗ ΤΩΝ ΑΠΟΚΕΝΤΡΩΜΕΝΩΝ ΔΙΟΙΚΗΣΕΩΝ</a:t>
            </a:r>
            <a:r>
              <a:rPr lang="el-GR" sz="2100" b="1" smtClean="0"/>
              <a:t>  </a:t>
            </a:r>
            <a:r>
              <a:rPr lang="el-GR" sz="2100" smtClean="0"/>
              <a:t> </a:t>
            </a:r>
          </a:p>
        </p:txBody>
      </p:sp>
      <p:sp>
        <p:nvSpPr>
          <p:cNvPr id="101378" name="Rectangle 2"/>
          <p:cNvSpPr>
            <a:spLocks noGrp="1" noChangeArrowheads="1"/>
          </p:cNvSpPr>
          <p:nvPr>
            <p:ph type="subTitle" idx="4294967295"/>
          </p:nvPr>
        </p:nvSpPr>
        <p:spPr>
          <a:xfrm>
            <a:off x="1071563" y="1857375"/>
            <a:ext cx="7691437" cy="4071938"/>
          </a:xfrm>
        </p:spPr>
        <p:txBody>
          <a:bodyPr/>
          <a:lstStyle/>
          <a:p>
            <a:pPr marL="533400" indent="-533400" algn="ctr" eaLnBrk="1" hangingPunct="1">
              <a:lnSpc>
                <a:spcPct val="80000"/>
              </a:lnSpc>
              <a:buFont typeface="Wingdings" pitchFamily="2" charset="2"/>
              <a:buNone/>
            </a:pPr>
            <a:endParaRPr lang="el-GR" altLang="zh-CN" sz="2000" b="1" smtClean="0">
              <a:cs typeface="宋体"/>
            </a:endParaRPr>
          </a:p>
          <a:p>
            <a:pPr marL="533400" indent="-533400" algn="ctr" eaLnBrk="1" hangingPunct="1">
              <a:lnSpc>
                <a:spcPct val="80000"/>
              </a:lnSpc>
              <a:buFont typeface="Wingdings" pitchFamily="2" charset="2"/>
              <a:buNone/>
            </a:pPr>
            <a:r>
              <a:rPr lang="el-GR" altLang="zh-CN" sz="2000" b="1" smtClean="0">
                <a:cs typeface="宋体"/>
              </a:rPr>
              <a:t>Επτά (7) Αποκεντρωμένες Διοικήσεις</a:t>
            </a:r>
            <a:r>
              <a:rPr lang="el-GR" altLang="zh-CN" sz="2000" smtClean="0">
                <a:cs typeface="宋体"/>
              </a:rPr>
              <a:t>: </a:t>
            </a:r>
          </a:p>
          <a:p>
            <a:pPr marL="533400" indent="-533400" algn="ctr" eaLnBrk="1" hangingPunct="1">
              <a:lnSpc>
                <a:spcPct val="80000"/>
              </a:lnSpc>
              <a:buFont typeface="Wingdings" pitchFamily="2" charset="2"/>
              <a:buNone/>
            </a:pPr>
            <a:endParaRPr lang="el-GR" sz="2000" smtClean="0"/>
          </a:p>
          <a:p>
            <a:pPr marL="533400" indent="-533400" algn="ctr" eaLnBrk="1" hangingPunct="1">
              <a:lnSpc>
                <a:spcPct val="80000"/>
              </a:lnSpc>
              <a:buFont typeface="Wingdings" pitchFamily="2" charset="2"/>
              <a:buAutoNum type="arabicPeriod"/>
            </a:pPr>
            <a:r>
              <a:rPr lang="el-GR" sz="2000" smtClean="0"/>
              <a:t>Αποκεντρωμένη Διοίκηση </a:t>
            </a:r>
            <a:r>
              <a:rPr lang="el-GR" sz="2000" b="1" smtClean="0"/>
              <a:t>Αττικής</a:t>
            </a:r>
            <a:r>
              <a:rPr lang="el-GR" sz="2000" smtClean="0"/>
              <a:t> με έδρα την </a:t>
            </a:r>
            <a:r>
              <a:rPr lang="el-GR" sz="2000" b="1" smtClean="0"/>
              <a:t>Αθήνα</a:t>
            </a:r>
            <a:r>
              <a:rPr lang="el-GR" sz="2000" smtClean="0"/>
              <a:t>.</a:t>
            </a:r>
          </a:p>
          <a:p>
            <a:pPr marL="533400" indent="-533400" algn="ctr" eaLnBrk="1" hangingPunct="1">
              <a:lnSpc>
                <a:spcPct val="80000"/>
              </a:lnSpc>
              <a:buFont typeface="Wingdings" pitchFamily="2" charset="2"/>
              <a:buNone/>
            </a:pPr>
            <a:r>
              <a:rPr lang="el-GR" sz="2000" b="1" smtClean="0">
                <a:solidFill>
                  <a:schemeClr val="accent2"/>
                </a:solidFill>
              </a:rPr>
              <a:t>2.</a:t>
            </a:r>
            <a:r>
              <a:rPr lang="el-GR" sz="2000" smtClean="0"/>
              <a:t> Αποκεντρωμένη Διοίκηση </a:t>
            </a:r>
            <a:r>
              <a:rPr lang="el-GR" sz="2000" b="1" smtClean="0"/>
              <a:t>Θεσσαλίας-Στερεάς Ελλάδος</a:t>
            </a:r>
            <a:r>
              <a:rPr lang="el-GR" sz="2000" smtClean="0"/>
              <a:t> με έδρα τη </a:t>
            </a:r>
            <a:r>
              <a:rPr lang="el-GR" sz="2000" b="1" smtClean="0"/>
              <a:t>Λάρισα</a:t>
            </a:r>
            <a:r>
              <a:rPr lang="el-GR" sz="2000" smtClean="0"/>
              <a:t>.</a:t>
            </a:r>
          </a:p>
          <a:p>
            <a:pPr marL="533400" indent="-533400" algn="ctr" eaLnBrk="1" hangingPunct="1">
              <a:lnSpc>
                <a:spcPct val="80000"/>
              </a:lnSpc>
              <a:buFont typeface="Wingdings" pitchFamily="2" charset="2"/>
              <a:buNone/>
            </a:pPr>
            <a:r>
              <a:rPr lang="el-GR" sz="2000" b="1" smtClean="0">
                <a:solidFill>
                  <a:schemeClr val="accent2"/>
                </a:solidFill>
              </a:rPr>
              <a:t>3</a:t>
            </a:r>
            <a:r>
              <a:rPr lang="el-GR" sz="2000" smtClean="0"/>
              <a:t>. Αποκεντρωμένη Διοίκηση </a:t>
            </a:r>
            <a:r>
              <a:rPr lang="el-GR" sz="2000" b="1" smtClean="0"/>
              <a:t>Ηπείρου-Δυτικής Μακεδονίας</a:t>
            </a:r>
            <a:r>
              <a:rPr lang="el-GR" sz="2000" smtClean="0"/>
              <a:t> με έδρα τα </a:t>
            </a:r>
            <a:r>
              <a:rPr lang="el-GR" sz="2000" b="1" smtClean="0"/>
              <a:t>Ιωάννινα</a:t>
            </a:r>
            <a:r>
              <a:rPr lang="el-GR" sz="2000" smtClean="0"/>
              <a:t>.</a:t>
            </a:r>
          </a:p>
          <a:p>
            <a:pPr marL="533400" indent="-533400" algn="ctr" eaLnBrk="1" hangingPunct="1">
              <a:lnSpc>
                <a:spcPct val="80000"/>
              </a:lnSpc>
              <a:buFont typeface="Wingdings" pitchFamily="2" charset="2"/>
              <a:buNone/>
            </a:pPr>
            <a:r>
              <a:rPr lang="el-GR" sz="2000" b="1" smtClean="0">
                <a:solidFill>
                  <a:schemeClr val="accent2"/>
                </a:solidFill>
              </a:rPr>
              <a:t>4</a:t>
            </a:r>
            <a:r>
              <a:rPr lang="el-GR" sz="2000" smtClean="0"/>
              <a:t>. Αποκεντρωμένη Διοίκηση </a:t>
            </a:r>
            <a:r>
              <a:rPr lang="el-GR" sz="2000" b="1" smtClean="0"/>
              <a:t>Πελοποννήσου</a:t>
            </a:r>
            <a:r>
              <a:rPr lang="el-GR" sz="2000" smtClean="0"/>
              <a:t>, Δυτικής Ελλάδας και Ιονίου με έδρα την </a:t>
            </a:r>
            <a:r>
              <a:rPr lang="el-GR" sz="2000" b="1" smtClean="0"/>
              <a:t>Πάτρα</a:t>
            </a:r>
            <a:r>
              <a:rPr lang="el-GR" sz="2000" smtClean="0"/>
              <a:t>.                     </a:t>
            </a:r>
          </a:p>
          <a:p>
            <a:pPr marL="533400" indent="-533400" algn="ctr" eaLnBrk="1" hangingPunct="1">
              <a:lnSpc>
                <a:spcPct val="80000"/>
              </a:lnSpc>
              <a:buFont typeface="Wingdings" pitchFamily="2" charset="2"/>
              <a:buNone/>
            </a:pPr>
            <a:r>
              <a:rPr lang="el-GR" sz="2000" b="1" smtClean="0">
                <a:solidFill>
                  <a:schemeClr val="accent2"/>
                </a:solidFill>
              </a:rPr>
              <a:t>5</a:t>
            </a:r>
            <a:r>
              <a:rPr lang="el-GR" sz="2000" smtClean="0"/>
              <a:t>. Αποκεντρωμένη Διοίκηση </a:t>
            </a:r>
            <a:r>
              <a:rPr lang="el-GR" sz="2000" b="1" smtClean="0"/>
              <a:t>Αιγαίου</a:t>
            </a:r>
            <a:r>
              <a:rPr lang="el-GR" sz="2000" smtClean="0"/>
              <a:t> με έδρα τον </a:t>
            </a:r>
            <a:r>
              <a:rPr lang="el-GR" sz="2000" b="1" smtClean="0"/>
              <a:t>Πειραιά</a:t>
            </a:r>
            <a:r>
              <a:rPr lang="el-GR" sz="2000" smtClean="0"/>
              <a:t>.</a:t>
            </a:r>
          </a:p>
          <a:p>
            <a:pPr marL="533400" indent="-533400" algn="ctr" eaLnBrk="1" hangingPunct="1">
              <a:lnSpc>
                <a:spcPct val="80000"/>
              </a:lnSpc>
              <a:buFont typeface="Wingdings" pitchFamily="2" charset="2"/>
              <a:buNone/>
            </a:pPr>
            <a:r>
              <a:rPr lang="el-GR" sz="2000" b="1" smtClean="0">
                <a:solidFill>
                  <a:schemeClr val="accent2"/>
                </a:solidFill>
              </a:rPr>
              <a:t>6.</a:t>
            </a:r>
            <a:r>
              <a:rPr lang="el-GR" sz="2000" smtClean="0"/>
              <a:t> Αποκεντρωμένη Διοίκηση </a:t>
            </a:r>
            <a:r>
              <a:rPr lang="el-GR" sz="2000" b="1" smtClean="0"/>
              <a:t>Κρήτης</a:t>
            </a:r>
            <a:r>
              <a:rPr lang="el-GR" sz="2000" smtClean="0"/>
              <a:t> με έδρα το </a:t>
            </a:r>
            <a:r>
              <a:rPr lang="el-GR" sz="2000" b="1" smtClean="0"/>
              <a:t>Ηράκλειο</a:t>
            </a:r>
            <a:r>
              <a:rPr lang="el-GR" sz="2000" smtClean="0"/>
              <a:t>.</a:t>
            </a:r>
          </a:p>
          <a:p>
            <a:pPr marL="533400" indent="-533400" algn="ctr" eaLnBrk="1" hangingPunct="1">
              <a:lnSpc>
                <a:spcPct val="80000"/>
              </a:lnSpc>
              <a:buFont typeface="Wingdings" pitchFamily="2" charset="2"/>
              <a:buNone/>
            </a:pPr>
            <a:r>
              <a:rPr lang="el-GR" sz="2000" b="1" smtClean="0">
                <a:solidFill>
                  <a:schemeClr val="accent2"/>
                </a:solidFill>
              </a:rPr>
              <a:t>7.</a:t>
            </a:r>
            <a:r>
              <a:rPr lang="el-GR" sz="2000" smtClean="0"/>
              <a:t> Αποκεντρωμένη Διοίκηση </a:t>
            </a:r>
            <a:r>
              <a:rPr lang="el-GR" sz="2000" b="1" smtClean="0"/>
              <a:t>Μακεδονίας – Θράκης</a:t>
            </a:r>
            <a:r>
              <a:rPr lang="el-GR" sz="2000" smtClean="0"/>
              <a:t> με έδρα την </a:t>
            </a:r>
            <a:r>
              <a:rPr lang="el-GR" sz="2000" b="1" smtClean="0"/>
              <a:t>Θεσσαλονίκη</a:t>
            </a:r>
            <a:r>
              <a:rPr lang="el-GR" sz="2000" smtClean="0"/>
              <a:t>.</a:t>
            </a:r>
            <a:r>
              <a:rPr lang="el-GR" sz="2000" b="1" smtClean="0"/>
              <a:t> </a:t>
            </a:r>
          </a:p>
          <a:p>
            <a:pPr marL="533400" indent="-533400" algn="ctr" eaLnBrk="1" hangingPunct="1">
              <a:lnSpc>
                <a:spcPct val="80000"/>
              </a:lnSpc>
              <a:buFont typeface="Wingdings" pitchFamily="2" charset="2"/>
              <a:buNone/>
            </a:pPr>
            <a:endParaRPr lang="el-GR" sz="2000" smtClean="0"/>
          </a:p>
          <a:p>
            <a:pPr marL="533400" indent="-533400" algn="ctr" eaLnBrk="1" hangingPunct="1">
              <a:lnSpc>
                <a:spcPct val="80000"/>
              </a:lnSpc>
              <a:buFont typeface="Wingdings" pitchFamily="2" charset="2"/>
              <a:buNone/>
            </a:pPr>
            <a:endParaRPr lang="el-GR" sz="1200" smtClean="0"/>
          </a:p>
          <a:p>
            <a:pPr marL="533400" indent="-533400" algn="ctr" eaLnBrk="1" hangingPunct="1">
              <a:lnSpc>
                <a:spcPct val="80000"/>
              </a:lnSpc>
              <a:buFont typeface="Wingdings" pitchFamily="2" charset="2"/>
              <a:buNone/>
            </a:pPr>
            <a:endParaRPr lang="el-GR" sz="1200" b="1"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5"/>
          <p:cNvSpPr>
            <a:spLocks noGrp="1" noChangeArrowheads="1"/>
          </p:cNvSpPr>
          <p:nvPr>
            <p:ph type="title"/>
          </p:nvPr>
        </p:nvSpPr>
        <p:spPr>
          <a:xfrm>
            <a:off x="990600" y="349250"/>
            <a:ext cx="7416800" cy="969963"/>
          </a:xfrm>
          <a:solidFill>
            <a:schemeClr val="bg1"/>
          </a:solidFill>
        </p:spPr>
        <p:txBody>
          <a:bodyPr/>
          <a:lstStyle/>
          <a:p>
            <a:pPr algn="ctr" eaLnBrk="1" hangingPunct="1"/>
            <a:r>
              <a:rPr lang="el-GR" sz="2800" b="1" smtClean="0"/>
              <a:t>ΑΡΜΟΔΙΟΤΗΤΕΣ ΑΠΟΚΕΝΤΡΩΜΕΝΩΝ ΔΙΟΙΚΗΣΕΩΝ</a:t>
            </a:r>
            <a:r>
              <a:rPr lang="el-GR" sz="2100" smtClean="0"/>
              <a:t> </a:t>
            </a:r>
          </a:p>
        </p:txBody>
      </p:sp>
      <p:sp>
        <p:nvSpPr>
          <p:cNvPr id="102402" name="Rectangle 2"/>
          <p:cNvSpPr>
            <a:spLocks noGrp="1" noChangeArrowheads="1"/>
          </p:cNvSpPr>
          <p:nvPr>
            <p:ph type="subTitle" idx="4294967295"/>
          </p:nvPr>
        </p:nvSpPr>
        <p:spPr>
          <a:xfrm>
            <a:off x="958850" y="1357313"/>
            <a:ext cx="7691438" cy="5000625"/>
          </a:xfrm>
        </p:spPr>
        <p:txBody>
          <a:bodyPr/>
          <a:lstStyle/>
          <a:p>
            <a:pPr marL="0" indent="0" algn="ctr" eaLnBrk="1" hangingPunct="1">
              <a:lnSpc>
                <a:spcPct val="80000"/>
              </a:lnSpc>
              <a:buFont typeface="Wingdings" pitchFamily="2" charset="2"/>
              <a:buChar char="v"/>
            </a:pPr>
            <a:r>
              <a:rPr lang="el-GR" sz="1700" smtClean="0"/>
              <a:t>Ασκούν τις </a:t>
            </a:r>
            <a:r>
              <a:rPr lang="el-GR" sz="1700" b="1" smtClean="0"/>
              <a:t>αρμοδιότητες των παλαιών κρατικών Περιφερειών</a:t>
            </a:r>
            <a:r>
              <a:rPr lang="el-GR" sz="1700" smtClean="0"/>
              <a:t>, με εξαίρεση τις αρμοδιότητες οι οποίες περιέρχονται στις νέες, αυτοδιοικούμενες Περιφέρειες,</a:t>
            </a:r>
          </a:p>
          <a:p>
            <a:pPr marL="0" indent="0" algn="ctr" eaLnBrk="1" hangingPunct="1">
              <a:lnSpc>
                <a:spcPct val="80000"/>
              </a:lnSpc>
              <a:buFont typeface="Wingdings" pitchFamily="2" charset="2"/>
              <a:buNone/>
            </a:pPr>
            <a:endParaRPr lang="el-GR" sz="1700" smtClean="0"/>
          </a:p>
          <a:p>
            <a:pPr marL="0" indent="0" algn="ctr" eaLnBrk="1" hangingPunct="1">
              <a:lnSpc>
                <a:spcPct val="80000"/>
              </a:lnSpc>
              <a:buFont typeface="Wingdings" pitchFamily="2" charset="2"/>
              <a:buChar char="v"/>
            </a:pPr>
            <a:r>
              <a:rPr lang="el-GR" altLang="zh-CN" sz="1700" smtClean="0">
                <a:cs typeface="宋体"/>
              </a:rPr>
              <a:t> Επανακάμπτουν στην Αποκεντρωμένη Διοίκηση αρμοδιότητες που ασκούνταν </a:t>
            </a:r>
            <a:r>
              <a:rPr lang="el-GR" altLang="zh-CN" sz="1700" b="1" smtClean="0">
                <a:cs typeface="宋体"/>
              </a:rPr>
              <a:t>από τις Νομαρχιακές Αυτοδιοικήσεις</a:t>
            </a:r>
            <a:r>
              <a:rPr lang="el-GR" altLang="zh-CN" sz="1700" smtClean="0">
                <a:cs typeface="宋体"/>
              </a:rPr>
              <a:t>,</a:t>
            </a:r>
          </a:p>
          <a:p>
            <a:pPr marL="0" indent="0" algn="ctr" eaLnBrk="1" hangingPunct="1">
              <a:lnSpc>
                <a:spcPct val="80000"/>
              </a:lnSpc>
              <a:buFont typeface="Wingdings" pitchFamily="2" charset="2"/>
              <a:buNone/>
            </a:pPr>
            <a:endParaRPr lang="el-GR" altLang="zh-CN" sz="1700" smtClean="0">
              <a:cs typeface="宋体"/>
            </a:endParaRPr>
          </a:p>
          <a:p>
            <a:pPr marL="0" indent="0" algn="ctr" eaLnBrk="1" hangingPunct="1">
              <a:lnSpc>
                <a:spcPct val="80000"/>
              </a:lnSpc>
              <a:buFont typeface="Wingdings" pitchFamily="2" charset="2"/>
              <a:buChar char="v"/>
            </a:pPr>
            <a:r>
              <a:rPr lang="el-GR" altLang="zh-CN" sz="1700" smtClean="0">
                <a:cs typeface="宋体"/>
              </a:rPr>
              <a:t>Προστασία της </a:t>
            </a:r>
            <a:r>
              <a:rPr lang="el-GR" altLang="zh-CN" sz="1700" b="1" smtClean="0">
                <a:cs typeface="宋体"/>
              </a:rPr>
              <a:t>δημόσιας περιουσίας, </a:t>
            </a:r>
          </a:p>
          <a:p>
            <a:pPr marL="0" indent="0" algn="ctr" eaLnBrk="1" hangingPunct="1">
              <a:lnSpc>
                <a:spcPct val="80000"/>
              </a:lnSpc>
              <a:buFont typeface="Wingdings" pitchFamily="2" charset="2"/>
              <a:buNone/>
            </a:pPr>
            <a:endParaRPr lang="el-GR" altLang="zh-CN" sz="1700" b="1" smtClean="0">
              <a:cs typeface="宋体"/>
            </a:endParaRPr>
          </a:p>
          <a:p>
            <a:pPr marL="0" indent="0" algn="ctr" eaLnBrk="1" hangingPunct="1">
              <a:lnSpc>
                <a:spcPct val="80000"/>
              </a:lnSpc>
              <a:buFont typeface="Wingdings" pitchFamily="2" charset="2"/>
              <a:buChar char="v"/>
            </a:pPr>
            <a:r>
              <a:rPr lang="el-GR" altLang="zh-CN" sz="1700" smtClean="0">
                <a:cs typeface="宋体"/>
              </a:rPr>
              <a:t>Διαχείριση και αξιοποίηση των </a:t>
            </a:r>
            <a:r>
              <a:rPr lang="el-GR" altLang="zh-CN" sz="1700" b="1" smtClean="0">
                <a:cs typeface="宋体"/>
              </a:rPr>
              <a:t>δασικών προϊόντων</a:t>
            </a:r>
            <a:r>
              <a:rPr lang="el-GR" altLang="zh-CN" sz="1700" smtClean="0">
                <a:cs typeface="宋体"/>
              </a:rPr>
              <a:t>, </a:t>
            </a:r>
          </a:p>
          <a:p>
            <a:pPr marL="0" indent="0" algn="ctr" eaLnBrk="1" hangingPunct="1">
              <a:lnSpc>
                <a:spcPct val="80000"/>
              </a:lnSpc>
              <a:buFont typeface="Wingdings" pitchFamily="2" charset="2"/>
              <a:buChar char="v"/>
            </a:pPr>
            <a:r>
              <a:rPr lang="el-GR" altLang="zh-CN" sz="1700" b="1" smtClean="0">
                <a:cs typeface="宋体"/>
              </a:rPr>
              <a:t>Πολεοδομικές και χωροταξικές</a:t>
            </a:r>
            <a:r>
              <a:rPr lang="el-GR" altLang="zh-CN" sz="1700" smtClean="0">
                <a:cs typeface="宋体"/>
              </a:rPr>
              <a:t> ρυθμίσεις γενικότερου χαρακτήρα, </a:t>
            </a:r>
          </a:p>
          <a:p>
            <a:pPr marL="0" indent="0" algn="ctr" eaLnBrk="1" hangingPunct="1">
              <a:lnSpc>
                <a:spcPct val="80000"/>
              </a:lnSpc>
              <a:buFont typeface="Wingdings" pitchFamily="2" charset="2"/>
              <a:buNone/>
            </a:pPr>
            <a:endParaRPr lang="el-GR" altLang="zh-CN" sz="1700" smtClean="0">
              <a:cs typeface="宋体"/>
            </a:endParaRPr>
          </a:p>
          <a:p>
            <a:pPr marL="0" indent="0" algn="ctr" eaLnBrk="1" hangingPunct="1">
              <a:lnSpc>
                <a:spcPct val="80000"/>
              </a:lnSpc>
              <a:buFont typeface="Wingdings" pitchFamily="2" charset="2"/>
              <a:buChar char="v"/>
            </a:pPr>
            <a:r>
              <a:rPr lang="el-GR" altLang="zh-CN" sz="1700" smtClean="0">
                <a:cs typeface="宋体"/>
              </a:rPr>
              <a:t>Θέματα ελέγχου κυκλοφορίας </a:t>
            </a:r>
            <a:r>
              <a:rPr lang="el-GR" altLang="zh-CN" sz="1700" b="1" smtClean="0">
                <a:cs typeface="宋体"/>
              </a:rPr>
              <a:t>φαρμακευτικών </a:t>
            </a:r>
            <a:r>
              <a:rPr lang="el-GR" altLang="zh-CN" sz="1700" smtClean="0">
                <a:cs typeface="宋体"/>
              </a:rPr>
              <a:t>ιδιοσκευασμάτων, </a:t>
            </a:r>
          </a:p>
          <a:p>
            <a:pPr marL="0" indent="0" algn="ctr" eaLnBrk="1" hangingPunct="1">
              <a:lnSpc>
                <a:spcPct val="80000"/>
              </a:lnSpc>
              <a:buFont typeface="Wingdings" pitchFamily="2" charset="2"/>
              <a:buNone/>
            </a:pPr>
            <a:endParaRPr lang="el-GR" altLang="zh-CN" sz="1700" smtClean="0">
              <a:cs typeface="宋体"/>
            </a:endParaRPr>
          </a:p>
          <a:p>
            <a:pPr marL="0" indent="0" algn="ctr" eaLnBrk="1" hangingPunct="1">
              <a:lnSpc>
                <a:spcPct val="80000"/>
              </a:lnSpc>
              <a:buFont typeface="Wingdings" pitchFamily="2" charset="2"/>
              <a:buChar char="v"/>
            </a:pPr>
            <a:r>
              <a:rPr lang="el-GR" altLang="zh-CN" sz="1700" smtClean="0">
                <a:cs typeface="宋体"/>
              </a:rPr>
              <a:t>Ζητήματα που αφορούν στις εγγραφές και μεταβολές στα </a:t>
            </a:r>
            <a:r>
              <a:rPr lang="el-GR" altLang="zh-CN" sz="1700" b="1" smtClean="0">
                <a:cs typeface="宋体"/>
              </a:rPr>
              <a:t>Μητρώα Αρρένων</a:t>
            </a:r>
            <a:r>
              <a:rPr lang="el-GR" altLang="zh-CN" sz="1700" smtClean="0">
                <a:cs typeface="宋体"/>
              </a:rPr>
              <a:t>, </a:t>
            </a:r>
          </a:p>
          <a:p>
            <a:pPr marL="0" indent="0" algn="ctr" eaLnBrk="1" hangingPunct="1">
              <a:lnSpc>
                <a:spcPct val="80000"/>
              </a:lnSpc>
              <a:buFont typeface="Wingdings" pitchFamily="2" charset="2"/>
              <a:buNone/>
            </a:pPr>
            <a:endParaRPr lang="el-GR" altLang="zh-CN" sz="1700" smtClean="0">
              <a:cs typeface="宋体"/>
            </a:endParaRPr>
          </a:p>
          <a:p>
            <a:pPr marL="0" indent="0" algn="ctr" eaLnBrk="1" hangingPunct="1">
              <a:lnSpc>
                <a:spcPct val="80000"/>
              </a:lnSpc>
              <a:buFont typeface="Wingdings" pitchFamily="2" charset="2"/>
              <a:buChar char="v"/>
            </a:pPr>
            <a:r>
              <a:rPr lang="el-GR" altLang="zh-CN" sz="1700" b="1" smtClean="0">
                <a:cs typeface="宋体"/>
              </a:rPr>
              <a:t>Εκτέλεση αποφάσεων</a:t>
            </a:r>
            <a:r>
              <a:rPr lang="el-GR" altLang="zh-CN" sz="1700" smtClean="0">
                <a:cs typeface="宋体"/>
              </a:rPr>
              <a:t> κατεδάφισης </a:t>
            </a:r>
            <a:r>
              <a:rPr lang="el-GR" altLang="zh-CN" sz="1700" b="1" smtClean="0">
                <a:cs typeface="宋体"/>
              </a:rPr>
              <a:t>αυθαιρέτων</a:t>
            </a:r>
            <a:r>
              <a:rPr lang="el-GR" altLang="zh-CN" sz="1700" smtClean="0">
                <a:cs typeface="宋体"/>
              </a:rPr>
              <a:t> κτισμάτων και κατασκευών, μετά την έκδοση σχετικής απόφασης από την αρμόδια πολεοδομική υπηρεσία του Δήμου. </a:t>
            </a:r>
          </a:p>
          <a:p>
            <a:pPr marL="0" indent="0" algn="ctr" eaLnBrk="1" hangingPunct="1">
              <a:lnSpc>
                <a:spcPct val="80000"/>
              </a:lnSpc>
              <a:buFont typeface="Wingdings" pitchFamily="2" charset="2"/>
              <a:buNone/>
            </a:pPr>
            <a:r>
              <a:rPr lang="el-GR" altLang="zh-CN" sz="1700" smtClean="0">
                <a:cs typeface="宋体"/>
              </a:rPr>
              <a:t> </a:t>
            </a:r>
            <a:endParaRPr lang="el-GR" sz="1700" smtClean="0"/>
          </a:p>
          <a:p>
            <a:pPr marL="0" indent="0" algn="ctr" eaLnBrk="1" hangingPunct="1">
              <a:lnSpc>
                <a:spcPct val="80000"/>
              </a:lnSpc>
              <a:buFont typeface="Wingdings" pitchFamily="2" charset="2"/>
              <a:buChar char="v"/>
            </a:pPr>
            <a:endParaRPr lang="el-GR" altLang="zh-CN" sz="1700" smtClean="0">
              <a:cs typeface="宋体"/>
            </a:endParaRPr>
          </a:p>
          <a:p>
            <a:pPr marL="0" indent="0" algn="ctr" eaLnBrk="1" hangingPunct="1">
              <a:lnSpc>
                <a:spcPct val="80000"/>
              </a:lnSpc>
              <a:buFont typeface="Wingdings" pitchFamily="2" charset="2"/>
              <a:buNone/>
            </a:pPr>
            <a:endParaRPr lang="el-GR" altLang="zh-CN" sz="1700" smtClean="0">
              <a:cs typeface="宋体"/>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428625"/>
            <a:ext cx="9144000" cy="928688"/>
          </a:xfrm>
        </p:spPr>
        <p:txBody>
          <a:bodyPr/>
          <a:lstStyle/>
          <a:p>
            <a:r>
              <a:rPr lang="el-GR" sz="3800" smtClean="0"/>
              <a:t>Η μεταρρύθμιση του «Καλλικράτη» </a:t>
            </a:r>
          </a:p>
        </p:txBody>
      </p:sp>
      <p:sp>
        <p:nvSpPr>
          <p:cNvPr id="24578" name="Rectangle 3"/>
          <p:cNvSpPr>
            <a:spLocks noGrp="1" noChangeArrowheads="1"/>
          </p:cNvSpPr>
          <p:nvPr>
            <p:ph type="body" idx="1"/>
          </p:nvPr>
        </p:nvSpPr>
        <p:spPr>
          <a:xfrm>
            <a:off x="0" y="1600200"/>
            <a:ext cx="9144000" cy="5257800"/>
          </a:xfrm>
        </p:spPr>
        <p:txBody>
          <a:bodyPr/>
          <a:lstStyle/>
          <a:p>
            <a:pPr>
              <a:lnSpc>
                <a:spcPct val="80000"/>
              </a:lnSpc>
            </a:pPr>
            <a:r>
              <a:rPr lang="el-GR" smtClean="0"/>
              <a:t>Για πρώτη φορά, η οργανωτική αναδιάταξη αφορά και τις τρεις βαθμίδες </a:t>
            </a:r>
          </a:p>
          <a:p>
            <a:pPr>
              <a:lnSpc>
                <a:spcPct val="80000"/>
              </a:lnSpc>
            </a:pPr>
            <a:r>
              <a:rPr lang="el-GR" smtClean="0"/>
              <a:t>Για πρώτη φορά, η αναδιάρθρωση συνδυάζεται άμεσα με αποκέντρωση αρμοδιοτήτων και ορθολογική αναδιανομή προσωπικού </a:t>
            </a:r>
          </a:p>
          <a:p>
            <a:pPr>
              <a:lnSpc>
                <a:spcPct val="80000"/>
              </a:lnSpc>
            </a:pPr>
            <a:r>
              <a:rPr lang="el-GR" smtClean="0"/>
              <a:t>Συνδυασμός στοιχείων και από τις τρεις «σχολές μεταρρύθμισης»(Συμμετοχική, Παραδοσιακή, Νέο Δημόσιο Μάνατζμεντ) </a:t>
            </a:r>
          </a:p>
          <a:p>
            <a:pPr>
              <a:lnSpc>
                <a:spcPct val="80000"/>
              </a:lnSpc>
            </a:pPr>
            <a:r>
              <a:rPr lang="el-GR" smtClean="0"/>
              <a:t>Επαγγελματικό σύστημα εποπτείας (αποπολιτικοποίηση)  </a:t>
            </a:r>
          </a:p>
          <a:p>
            <a:pPr>
              <a:lnSpc>
                <a:spcPct val="80000"/>
              </a:lnSpc>
            </a:pPr>
            <a:r>
              <a:rPr lang="el-GR" smtClean="0"/>
              <a:t>Σημαντικοί θεσμοί και ρυθμίσεις διαφάνειας και εξυπηρέτησης του πολίτη </a:t>
            </a:r>
          </a:p>
          <a:p>
            <a:pPr>
              <a:lnSpc>
                <a:spcPct val="80000"/>
              </a:lnSpc>
            </a:pPr>
            <a:r>
              <a:rPr lang="el-GR" smtClean="0"/>
              <a:t>Θεσμοί συμμετοχής (δημοτική αποκέντρωση, αλλοδαποί, συνελεύσεις, διαβούλευση).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idx="4294967295"/>
          </p:nvPr>
        </p:nvSpPr>
        <p:spPr>
          <a:xfrm>
            <a:off x="0" y="115888"/>
            <a:ext cx="9144000" cy="1657350"/>
          </a:xfrm>
        </p:spPr>
        <p:txBody>
          <a:bodyPr/>
          <a:lstStyle/>
          <a:p>
            <a:r>
              <a:rPr lang="el-GR" sz="2300" b="1" smtClean="0"/>
              <a:t>Αλλαγές στην κατανομή αρμοδιοτήτων ανά διοικητικό επίπεδο και τομέα πριν και μετά τον Καλλικράτη (Αποκεντρωμένη Κρατική Διοίκηση) </a:t>
            </a:r>
          </a:p>
        </p:txBody>
      </p:sp>
      <p:pic>
        <p:nvPicPr>
          <p:cNvPr id="103426" name="Picture 3"/>
          <p:cNvPicPr>
            <a:picLocks noGrp="1" noChangeAspect="1" noChangeArrowheads="1"/>
          </p:cNvPicPr>
          <p:nvPr>
            <p:ph type="body" idx="4294967295"/>
          </p:nvPr>
        </p:nvPicPr>
        <p:blipFill>
          <a:blip r:embed="rId3"/>
          <a:srcRect/>
          <a:stretch>
            <a:fillRect/>
          </a:stretch>
        </p:blipFill>
        <p:spPr>
          <a:xfrm>
            <a:off x="1258888" y="1844675"/>
            <a:ext cx="7129462" cy="4449763"/>
          </a:xfrm>
        </p:spPr>
      </p:pic>
      <p:pic>
        <p:nvPicPr>
          <p:cNvPr id="103427" name="Picture 4" descr="auto0"/>
          <p:cNvPicPr>
            <a:picLocks noChangeAspect="1" noChangeArrowheads="1"/>
          </p:cNvPicPr>
          <p:nvPr/>
        </p:nvPicPr>
        <p:blipFill>
          <a:blip r:embed="rId4"/>
          <a:srcRect/>
          <a:stretch>
            <a:fillRect/>
          </a:stretch>
        </p:blipFill>
        <p:spPr bwMode="auto">
          <a:xfrm>
            <a:off x="8669338" y="0"/>
            <a:ext cx="474662" cy="841375"/>
          </a:xfrm>
          <a:prstGeom prst="rect">
            <a:avLst/>
          </a:prstGeom>
          <a:blipFill dpi="0" rotWithShape="1">
            <a:blip r:embed="rId5"/>
            <a:srcRect/>
            <a:tile tx="0" ty="0" sx="100000" sy="100000" flip="none" algn="tl"/>
          </a:blipFill>
          <a:ln w="9525">
            <a:solidFill>
              <a:srgbClr val="C0C0C0"/>
            </a:solid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p:cNvSpPr>
          <p:nvPr>
            <p:ph type="title" idx="4294967295"/>
          </p:nvPr>
        </p:nvSpPr>
        <p:spPr>
          <a:xfrm>
            <a:off x="0" y="0"/>
            <a:ext cx="9144000" cy="1412875"/>
          </a:xfrm>
        </p:spPr>
        <p:txBody>
          <a:bodyPr/>
          <a:lstStyle/>
          <a:p>
            <a:r>
              <a:rPr lang="en-US" sz="2300" b="1" smtClean="0"/>
              <a:t/>
            </a:r>
            <a:br>
              <a:rPr lang="en-US" sz="2300" b="1" smtClean="0"/>
            </a:br>
            <a:r>
              <a:rPr lang="el-GR" sz="2300" b="1" smtClean="0"/>
              <a:t>Διάγραμμα ροής διαδικασίας για χορήγηση - έγκριση Προκαταρκτικής Περιβαλλοντικής Εκτίμησης και </a:t>
            </a:r>
            <a:r>
              <a:rPr lang="en-US" sz="2300" b="1" smtClean="0"/>
              <a:t/>
            </a:r>
            <a:br>
              <a:rPr lang="en-US" sz="2300" b="1" smtClean="0"/>
            </a:br>
            <a:r>
              <a:rPr lang="el-GR" sz="2300" b="1" smtClean="0"/>
              <a:t>Αξιολόγησης (ΠΠΕΑ)</a:t>
            </a:r>
          </a:p>
        </p:txBody>
      </p:sp>
      <p:pic>
        <p:nvPicPr>
          <p:cNvPr id="105474" name="Picture 3"/>
          <p:cNvPicPr>
            <a:picLocks noGrp="1" noChangeAspect="1" noChangeArrowheads="1"/>
          </p:cNvPicPr>
          <p:nvPr>
            <p:ph type="body" idx="4294967295"/>
          </p:nvPr>
        </p:nvPicPr>
        <p:blipFill>
          <a:blip r:embed="rId3"/>
          <a:srcRect/>
          <a:stretch>
            <a:fillRect/>
          </a:stretch>
        </p:blipFill>
        <p:spPr>
          <a:xfrm>
            <a:off x="1258888" y="1466850"/>
            <a:ext cx="7273925" cy="5491163"/>
          </a:xfrm>
        </p:spPr>
      </p:pic>
      <p:pic>
        <p:nvPicPr>
          <p:cNvPr id="105475" name="Picture 4" descr="auto0"/>
          <p:cNvPicPr>
            <a:picLocks noChangeAspect="1" noChangeArrowheads="1"/>
          </p:cNvPicPr>
          <p:nvPr/>
        </p:nvPicPr>
        <p:blipFill>
          <a:blip r:embed="rId4"/>
          <a:srcRect/>
          <a:stretch>
            <a:fillRect/>
          </a:stretch>
        </p:blipFill>
        <p:spPr bwMode="auto">
          <a:xfrm>
            <a:off x="8669338" y="0"/>
            <a:ext cx="474662" cy="841375"/>
          </a:xfrm>
          <a:prstGeom prst="rect">
            <a:avLst/>
          </a:prstGeom>
          <a:blipFill dpi="0" rotWithShape="1">
            <a:blip r:embed="rId5"/>
            <a:srcRect/>
            <a:tile tx="0" ty="0" sx="100000" sy="100000" flip="none" algn="tl"/>
          </a:blipFill>
          <a:ln w="9525">
            <a:solidFill>
              <a:srgbClr val="C0C0C0"/>
            </a:solid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p:cNvSpPr>
          <p:nvPr>
            <p:ph type="title" idx="4294967295"/>
          </p:nvPr>
        </p:nvSpPr>
        <p:spPr>
          <a:xfrm>
            <a:off x="914400" y="277813"/>
            <a:ext cx="8229600" cy="1143000"/>
          </a:xfrm>
        </p:spPr>
        <p:txBody>
          <a:bodyPr/>
          <a:lstStyle/>
          <a:p>
            <a:r>
              <a:rPr lang="el-GR" sz="2300" b="1" smtClean="0"/>
              <a:t>Διάγραμμα ροής διαδικασίας για Έγκριση </a:t>
            </a:r>
            <a:br>
              <a:rPr lang="el-GR" sz="2300" b="1" smtClean="0"/>
            </a:br>
            <a:r>
              <a:rPr lang="el-GR" sz="2300" b="1" smtClean="0"/>
              <a:t>Περιβαλλοντικών Όρων (ΕΠΟ)</a:t>
            </a:r>
          </a:p>
        </p:txBody>
      </p:sp>
      <p:pic>
        <p:nvPicPr>
          <p:cNvPr id="107522" name="Picture 3"/>
          <p:cNvPicPr>
            <a:picLocks noGrp="1" noChangeAspect="1" noChangeArrowheads="1"/>
          </p:cNvPicPr>
          <p:nvPr>
            <p:ph type="body" idx="4294967295"/>
          </p:nvPr>
        </p:nvPicPr>
        <p:blipFill>
          <a:blip r:embed="rId3"/>
          <a:srcRect/>
          <a:stretch>
            <a:fillRect/>
          </a:stretch>
        </p:blipFill>
        <p:spPr>
          <a:xfrm>
            <a:off x="1692275" y="1484313"/>
            <a:ext cx="5557838" cy="5373687"/>
          </a:xfrm>
        </p:spPr>
      </p:pic>
      <p:pic>
        <p:nvPicPr>
          <p:cNvPr id="107523" name="Picture 4" descr="auto0"/>
          <p:cNvPicPr>
            <a:picLocks noChangeAspect="1" noChangeArrowheads="1"/>
          </p:cNvPicPr>
          <p:nvPr/>
        </p:nvPicPr>
        <p:blipFill>
          <a:blip r:embed="rId4"/>
          <a:srcRect/>
          <a:stretch>
            <a:fillRect/>
          </a:stretch>
        </p:blipFill>
        <p:spPr bwMode="auto">
          <a:xfrm>
            <a:off x="8669338" y="0"/>
            <a:ext cx="474662" cy="841375"/>
          </a:xfrm>
          <a:prstGeom prst="rect">
            <a:avLst/>
          </a:prstGeom>
          <a:blipFill dpi="0" rotWithShape="1">
            <a:blip r:embed="rId5"/>
            <a:srcRect/>
            <a:tile tx="0" ty="0" sx="100000" sy="100000" flip="none" algn="tl"/>
          </a:blipFill>
          <a:ln w="9525">
            <a:solidFill>
              <a:srgbClr val="C0C0C0"/>
            </a:solid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1 - Τίτλος"/>
          <p:cNvSpPr>
            <a:spLocks noGrp="1"/>
          </p:cNvSpPr>
          <p:nvPr>
            <p:ph type="title"/>
          </p:nvPr>
        </p:nvSpPr>
        <p:spPr>
          <a:xfrm>
            <a:off x="0" y="642938"/>
            <a:ext cx="8686800" cy="3578225"/>
          </a:xfrm>
        </p:spPr>
        <p:txBody>
          <a:bodyPr/>
          <a:lstStyle/>
          <a:p>
            <a:pPr eaLnBrk="1" hangingPunct="1"/>
            <a:r>
              <a:rPr lang="el-GR" sz="3600" smtClean="0"/>
              <a:t/>
            </a:r>
            <a:br>
              <a:rPr lang="el-GR" sz="3600" smtClean="0"/>
            </a:br>
            <a:r>
              <a:rPr lang="el-GR" sz="3600" b="1" smtClean="0"/>
              <a:t>ΟΙΚΟΝΟΜΙΚΑ ΤΩΝ OΤΑ</a:t>
            </a:r>
            <a:br>
              <a:rPr lang="el-GR" sz="3600" b="1" smtClean="0"/>
            </a:br>
            <a:r>
              <a:rPr lang="el-GR" sz="3600" smtClean="0"/>
              <a:t/>
            </a:r>
            <a:br>
              <a:rPr lang="el-GR" sz="3600" smtClean="0"/>
            </a:br>
            <a:r>
              <a:rPr lang="el-GR" sz="3600" smtClean="0"/>
              <a:t>ΟΙΚΟΝΟΜΙΚΗ ΔΙΟΙΚΗΣΗ ΚΑΙ ΔΙΑΧΕΙΡΙΣΗ</a:t>
            </a:r>
            <a:r>
              <a:rPr lang="el-GR" sz="4900" smtClean="0"/>
              <a:t/>
            </a:r>
            <a:br>
              <a:rPr lang="el-GR" sz="4900" smtClean="0"/>
            </a:br>
            <a:endParaRPr lang="en-US" sz="36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nvPr>
        </p:nvGraphicFramePr>
        <p:xfrm>
          <a:off x="0" y="0"/>
          <a:ext cx="9036496"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8C928617-8B4E-4419-BFAE-644FB4660329}"/>
                                            </p:graphicEl>
                                          </p:spTgt>
                                        </p:tgtEl>
                                        <p:attrNameLst>
                                          <p:attrName>style.visibility</p:attrName>
                                        </p:attrNameLst>
                                      </p:cBhvr>
                                      <p:to>
                                        <p:strVal val="visible"/>
                                      </p:to>
                                    </p:set>
                                    <p:anim calcmode="lin" valueType="num">
                                      <p:cBhvr additive="base">
                                        <p:cTn id="7" dur="500" fill="hold"/>
                                        <p:tgtEl>
                                          <p:spTgt spid="5">
                                            <p:graphicEl>
                                              <a:dgm id="{8C928617-8B4E-4419-BFAE-644FB466032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8C928617-8B4E-4419-BFAE-644FB466032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0506C05-348C-4957-9284-98F6C5A66336}"/>
                                            </p:graphicEl>
                                          </p:spTgt>
                                        </p:tgtEl>
                                        <p:attrNameLst>
                                          <p:attrName>style.visibility</p:attrName>
                                        </p:attrNameLst>
                                      </p:cBhvr>
                                      <p:to>
                                        <p:strVal val="visible"/>
                                      </p:to>
                                    </p:set>
                                    <p:anim calcmode="lin" valueType="num">
                                      <p:cBhvr additive="base">
                                        <p:cTn id="13" dur="500" fill="hold"/>
                                        <p:tgtEl>
                                          <p:spTgt spid="5">
                                            <p:graphicEl>
                                              <a:dgm id="{30506C05-348C-4957-9284-98F6C5A6633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0506C05-348C-4957-9284-98F6C5A6633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9B88BED3-8C97-44F6-A1F1-CEFB954DDA7E}"/>
                                            </p:graphicEl>
                                          </p:spTgt>
                                        </p:tgtEl>
                                        <p:attrNameLst>
                                          <p:attrName>style.visibility</p:attrName>
                                        </p:attrNameLst>
                                      </p:cBhvr>
                                      <p:to>
                                        <p:strVal val="visible"/>
                                      </p:to>
                                    </p:set>
                                    <p:anim calcmode="lin" valueType="num">
                                      <p:cBhvr additive="base">
                                        <p:cTn id="19" dur="500" fill="hold"/>
                                        <p:tgtEl>
                                          <p:spTgt spid="5">
                                            <p:graphicEl>
                                              <a:dgm id="{9B88BED3-8C97-44F6-A1F1-CEFB954DDA7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9B88BED3-8C97-44F6-A1F1-CEFB954DDA7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7EB8F2DE-458B-403E-B4E6-53FEBD31F0BC}"/>
                                            </p:graphicEl>
                                          </p:spTgt>
                                        </p:tgtEl>
                                        <p:attrNameLst>
                                          <p:attrName>style.visibility</p:attrName>
                                        </p:attrNameLst>
                                      </p:cBhvr>
                                      <p:to>
                                        <p:strVal val="visible"/>
                                      </p:to>
                                    </p:set>
                                    <p:anim calcmode="lin" valueType="num">
                                      <p:cBhvr additive="base">
                                        <p:cTn id="25" dur="500" fill="hold"/>
                                        <p:tgtEl>
                                          <p:spTgt spid="5">
                                            <p:graphicEl>
                                              <a:dgm id="{7EB8F2DE-458B-403E-B4E6-53FEBD31F0B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7EB8F2DE-458B-403E-B4E6-53FEBD31F0B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17AE8EFD-ECDA-4B4D-8ADA-8DBE6741F677}"/>
                                            </p:graphicEl>
                                          </p:spTgt>
                                        </p:tgtEl>
                                        <p:attrNameLst>
                                          <p:attrName>style.visibility</p:attrName>
                                        </p:attrNameLst>
                                      </p:cBhvr>
                                      <p:to>
                                        <p:strVal val="visible"/>
                                      </p:to>
                                    </p:set>
                                    <p:anim calcmode="lin" valueType="num">
                                      <p:cBhvr additive="base">
                                        <p:cTn id="31" dur="500" fill="hold"/>
                                        <p:tgtEl>
                                          <p:spTgt spid="5">
                                            <p:graphicEl>
                                              <a:dgm id="{17AE8EFD-ECDA-4B4D-8ADA-8DBE6741F67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17AE8EFD-ECDA-4B4D-8ADA-8DBE6741F67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80AA9B67-86A5-48CF-88EA-03122D94A922}"/>
                                            </p:graphicEl>
                                          </p:spTgt>
                                        </p:tgtEl>
                                        <p:attrNameLst>
                                          <p:attrName>style.visibility</p:attrName>
                                        </p:attrNameLst>
                                      </p:cBhvr>
                                      <p:to>
                                        <p:strVal val="visible"/>
                                      </p:to>
                                    </p:set>
                                    <p:anim calcmode="lin" valueType="num">
                                      <p:cBhvr additive="base">
                                        <p:cTn id="37" dur="500" fill="hold"/>
                                        <p:tgtEl>
                                          <p:spTgt spid="5">
                                            <p:graphicEl>
                                              <a:dgm id="{80AA9B67-86A5-48CF-88EA-03122D94A92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80AA9B67-86A5-48CF-88EA-03122D94A922}"/>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066A8BC4-8615-4D77-8B40-51F8E2997704}"/>
                                            </p:graphicEl>
                                          </p:spTgt>
                                        </p:tgtEl>
                                        <p:attrNameLst>
                                          <p:attrName>style.visibility</p:attrName>
                                        </p:attrNameLst>
                                      </p:cBhvr>
                                      <p:to>
                                        <p:strVal val="visible"/>
                                      </p:to>
                                    </p:set>
                                    <p:anim calcmode="lin" valueType="num">
                                      <p:cBhvr additive="base">
                                        <p:cTn id="43" dur="500" fill="hold"/>
                                        <p:tgtEl>
                                          <p:spTgt spid="5">
                                            <p:graphicEl>
                                              <a:dgm id="{066A8BC4-8615-4D77-8B40-51F8E2997704}"/>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066A8BC4-8615-4D77-8B40-51F8E2997704}"/>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C71F0FCD-34EF-4188-AE67-D69692FF32FA}"/>
                                            </p:graphicEl>
                                          </p:spTgt>
                                        </p:tgtEl>
                                        <p:attrNameLst>
                                          <p:attrName>style.visibility</p:attrName>
                                        </p:attrNameLst>
                                      </p:cBhvr>
                                      <p:to>
                                        <p:strVal val="visible"/>
                                      </p:to>
                                    </p:set>
                                    <p:anim calcmode="lin" valueType="num">
                                      <p:cBhvr additive="base">
                                        <p:cTn id="49" dur="500" fill="hold"/>
                                        <p:tgtEl>
                                          <p:spTgt spid="5">
                                            <p:graphicEl>
                                              <a:dgm id="{C71F0FCD-34EF-4188-AE67-D69692FF32FA}"/>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C71F0FCD-34EF-4188-AE67-D69692FF32F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Θέση περιεχομένου 1"/>
          <p:cNvGraphicFramePr>
            <a:graphicFrameLocks noGrp="1"/>
          </p:cNvGraphicFramePr>
          <p:nvPr>
            <p:ph idx="4294967295"/>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1618" name="Rectangle 2"/>
          <p:cNvSpPr>
            <a:spLocks noGrp="1" noChangeArrowheads="1"/>
          </p:cNvSpPr>
          <p:nvPr>
            <p:ph type="title" idx="4294967295"/>
          </p:nvPr>
        </p:nvSpPr>
        <p:spPr>
          <a:xfrm>
            <a:off x="0" y="569913"/>
            <a:ext cx="8445500" cy="1054100"/>
          </a:xfrm>
        </p:spPr>
        <p:txBody>
          <a:bodyPr/>
          <a:lstStyle/>
          <a:p>
            <a:pPr eaLnBrk="1" hangingPunct="1"/>
            <a:r>
              <a:rPr lang="el-GR" sz="3200" smtClean="0">
                <a:latin typeface="Times New Roman" pitchFamily="18" charset="0"/>
              </a:rPr>
              <a:t>	Κεντρικοί Αυτοτελείς Πόροι (ΚΑΠ) ΟΤΑ από πηγές εσόδων του Κρατ. Προϋπολογισμού</a:t>
            </a:r>
            <a:endParaRPr lang="en-US" sz="3200" smtClean="0">
              <a:latin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p:cNvSpPr>
          <p:nvPr>
            <p:ph type="title" idx="4294967295"/>
          </p:nvPr>
        </p:nvSpPr>
        <p:spPr>
          <a:xfrm>
            <a:off x="0" y="0"/>
            <a:ext cx="9144000" cy="981075"/>
          </a:xfrm>
        </p:spPr>
        <p:txBody>
          <a:bodyPr/>
          <a:lstStyle/>
          <a:p>
            <a:r>
              <a:rPr lang="el-GR" sz="3600" b="1" i="1" smtClean="0"/>
              <a:t>Ανάλυση και κατανομή ΚΑΠ (και ΣΑΤΑ)</a:t>
            </a:r>
          </a:p>
        </p:txBody>
      </p:sp>
      <p:sp>
        <p:nvSpPr>
          <p:cNvPr id="112642" name="Rectangle 3"/>
          <p:cNvSpPr>
            <a:spLocks noGrp="1"/>
          </p:cNvSpPr>
          <p:nvPr>
            <p:ph type="body" idx="4294967295"/>
          </p:nvPr>
        </p:nvSpPr>
        <p:spPr>
          <a:xfrm>
            <a:off x="0" y="1052513"/>
            <a:ext cx="9144000" cy="5949950"/>
          </a:xfrm>
        </p:spPr>
        <p:txBody>
          <a:bodyPr/>
          <a:lstStyle/>
          <a:p>
            <a:pPr marL="742950" lvl="1" indent="-285750">
              <a:lnSpc>
                <a:spcPct val="80000"/>
              </a:lnSpc>
            </a:pPr>
            <a:r>
              <a:rPr lang="el-GR" sz="1600" smtClean="0">
                <a:solidFill>
                  <a:schemeClr val="tx1"/>
                </a:solidFill>
              </a:rPr>
              <a:t>Τα δύο τρίτα (2/3) των εσόδων των δήμων από το ΦΕΦΝΠ και το σύνολο των εσόδων τους από το ΦΠΑ και το ΦΑΠ , εγγράφονται στον Τακτικό Προϋπολογισμό και κατατίθενται στο Ταμείο Παρακαταθηκών και Δανείων, σε λογαριασμό με τίτλο «Κεντρικοί Αυτοτελείς Πόροι των Δήμων για κάλυψη λειτουργικών και λοιπών γενικών δαπανών». H κατανομή των Κ.Α.Π. στους δήμους γίνεται με κοινή απόφαση των Υπουργών ΕΣΑΗΔ και Οικονομικών, ύστερα από γνώμη της Κεντρικής Ένωσης Δήμων Ελλάδας, επί τη βάσει ιδίως των δημογραφικών, γεωμορφολογικών, διοικητικών, οικονομικών, κοινωνικών, περιβαλλοντικών και πολιτιστικών χαρακτηριστικών τους. Στα ανωτέρω χαρακτηριστικά συνεκτιμάται το στοιχείο της διοικητικής υποστήριξης που παρέχεται από δήμο προς εξυπηρέτηση λειτουργικών αναγκών άλλων δήμων και σταθμίζονται ιδιαίτερα οι πάγιες ανάγκες εξυπηρέτησης των νησιωτικών και ορεινών δήμων. Με την ίδια απόφαση καθορίζονται ο τρόπος και η διαδικασία κατανομής του συνόλου των Κ.Α.Π. που εγγράφονται στον Τακτικό Προϋπολογισμό. </a:t>
            </a:r>
          </a:p>
          <a:p>
            <a:pPr marL="742950" lvl="1" indent="-285750">
              <a:lnSpc>
                <a:spcPct val="80000"/>
              </a:lnSpc>
              <a:buFont typeface="Georgia" pitchFamily="18" charset="0"/>
              <a:buNone/>
            </a:pPr>
            <a:endParaRPr lang="el-GR" sz="1600" smtClean="0">
              <a:solidFill>
                <a:schemeClr val="tx1"/>
              </a:solidFill>
            </a:endParaRPr>
          </a:p>
          <a:p>
            <a:pPr marL="742950" lvl="1" indent="-285750">
              <a:lnSpc>
                <a:spcPct val="80000"/>
              </a:lnSpc>
            </a:pPr>
            <a:r>
              <a:rPr lang="el-GR" sz="1600" smtClean="0">
                <a:solidFill>
                  <a:schemeClr val="tx1"/>
                </a:solidFill>
              </a:rPr>
              <a:t>Το υπόλοιπο ένα τρίτο (1/3) των εσόδων των δήμων από το ΦΕΦΝΠ εγγράφεται στον Προϋπολογισμό Δημοσίων Επενδύσεων και κατατίθεται στο Ταμείο Παρακαταθηκών και Δανείων σε λογαριασμό με τίτλο «Κεντρικοί Αυτοτελείς Πόροι των Δήμων για κάλυψη επενδυτικών δαπανών». Η κατανομή των Κ.Α.Π. που εγγράφονται στον Προϋπολογισμό Δημοσίων Επενδύσεων γίνεται με κοινή απόφαση των Υπουργών ΕΣΑΗΔ, Οικονομικών και Οικονομίας, Ανταγωνιστικότητας και Ναυτιλίας, ύστερα από γνώμη της Κεντρικής Ένωσης Δήμων Ελλάδας, επί τη βάσει ιδίως των δημογραφικών, γεωμορφολογικών, διοικητικών, οικονομικών, κοινωνικών, περιβαλλοντικών και πολιτιστικών χαρακτηριστικών κάθε δήμου. Με την ίδια απόφαση καθορίζονται ο τρόπος και η διαδικασία κατανομής των Κ.Α.Π. που εγγράφονται στον Προϋπολογισμό Δημοσίων Επενδύσεων. </a:t>
            </a:r>
          </a:p>
          <a:p>
            <a:pPr marL="742950" lvl="1" indent="-285750">
              <a:lnSpc>
                <a:spcPct val="80000"/>
              </a:lnSpc>
              <a:buFont typeface="Georgia" pitchFamily="18" charset="0"/>
              <a:buNone/>
            </a:pPr>
            <a:endParaRPr lang="el-GR" sz="1600" smtClean="0">
              <a:solidFill>
                <a:schemeClr val="tx1"/>
              </a:solidFill>
            </a:endParaRPr>
          </a:p>
          <a:p>
            <a:pPr marL="742950" lvl="1" indent="-285750">
              <a:lnSpc>
                <a:spcPct val="80000"/>
              </a:lnSpc>
            </a:pPr>
            <a:r>
              <a:rPr lang="el-GR" sz="1600" smtClean="0">
                <a:solidFill>
                  <a:schemeClr val="tx1"/>
                </a:solidFill>
              </a:rPr>
              <a:t> Η απόδοση των ανωτέρω εσόδων από τον Τακτικό Προϋπολογισμό γίνεται με ισόποσες μηνιαίες προκαταβολές, βάσει των προεκτιμώμενων εσόδων του και η τελική εκκαθάριση γίνεται με βάση τα απολογιστικά στοιχεία εσόδων του αντίστοιχου οικονομικού έτους. </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p:cNvSpPr>
          <p:nvPr>
            <p:ph type="title" idx="4294967295"/>
          </p:nvPr>
        </p:nvSpPr>
        <p:spPr/>
        <p:txBody>
          <a:bodyPr/>
          <a:lstStyle/>
          <a:p>
            <a:pPr eaLnBrk="1" hangingPunct="1"/>
            <a:r>
              <a:rPr lang="el-GR" sz="3200" b="1" smtClean="0">
                <a:latin typeface="Times New Roman" pitchFamily="18" charset="0"/>
              </a:rPr>
              <a:t>ΚΡΑΤΙΚΟΣ ΠΡΟΫΠΟΛΟΓΙΣΜΟΣ 2011</a:t>
            </a:r>
          </a:p>
        </p:txBody>
      </p:sp>
      <p:graphicFrame>
        <p:nvGraphicFramePr>
          <p:cNvPr id="2" name="Πίνακας 1"/>
          <p:cNvGraphicFramePr>
            <a:graphicFrameLocks noGrp="1"/>
          </p:cNvGraphicFramePr>
          <p:nvPr/>
        </p:nvGraphicFramePr>
        <p:xfrm>
          <a:off x="468313" y="2349500"/>
          <a:ext cx="8207375" cy="3136900"/>
        </p:xfrm>
        <a:graphic>
          <a:graphicData uri="http://schemas.openxmlformats.org/drawingml/2006/table">
            <a:tbl>
              <a:tblPr/>
              <a:tblGrid>
                <a:gridCol w="503237"/>
                <a:gridCol w="4392613"/>
                <a:gridCol w="1655762"/>
                <a:gridCol w="1655763"/>
              </a:tblGrid>
              <a:tr h="728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FFFF"/>
                          </a:solidFill>
                          <a:effectLst/>
                          <a:latin typeface="Times New Roman" pitchFamily="18" charset="0"/>
                        </a:rPr>
                        <a:t>α/α</a:t>
                      </a:r>
                    </a:p>
                  </a:txBody>
                  <a:tcPr marL="91423" marR="91423" marT="45718" marB="45718"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FFFFFF"/>
                          </a:solidFill>
                          <a:effectLst/>
                          <a:latin typeface="Times New Roman" pitchFamily="18" charset="0"/>
                        </a:rPr>
                        <a:t>ΠΕΡΙΓΡΑΦΗ ΕΣΟΔΩΝ</a:t>
                      </a:r>
                    </a:p>
                  </a:txBody>
                  <a:tcPr marL="91423" marR="91423" marT="45718" marB="45718"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FFFFFF"/>
                          </a:solidFill>
                          <a:effectLst/>
                          <a:latin typeface="Times New Roman" pitchFamily="18" charset="0"/>
                        </a:rPr>
                        <a:t>ΕΚΤΙΜΗΣΗ 2010</a:t>
                      </a:r>
                    </a:p>
                  </a:txBody>
                  <a:tcPr marL="91423" marR="91423" marT="45718" marB="45718"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FFFFFF"/>
                          </a:solidFill>
                          <a:effectLst/>
                          <a:latin typeface="Times New Roman" pitchFamily="18" charset="0"/>
                        </a:rPr>
                        <a:t>ΠΡΟΒΛΕΨΗ 2011</a:t>
                      </a:r>
                    </a:p>
                  </a:txBody>
                  <a:tcPr marL="91423" marR="91423" marT="45718" marB="45718" horzOverflow="overflow">
                    <a:lnL>
                      <a:noFill/>
                    </a:lnL>
                    <a:lnR>
                      <a:noFill/>
                    </a:lnR>
                    <a:lnT>
                      <a:noFill/>
                    </a:lnT>
                    <a:lnB>
                      <a:noFill/>
                    </a:lnB>
                    <a:lnTlToBr>
                      <a:noFill/>
                    </a:lnTlToBr>
                    <a:lnBlToTr>
                      <a:noFill/>
                    </a:lnBlToTr>
                    <a:solidFill>
                      <a:schemeClr val="accent1"/>
                    </a:solidFill>
                  </a:tcPr>
                </a:tc>
              </a:tr>
              <a:tr h="42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1.</a:t>
                      </a:r>
                    </a:p>
                  </a:txBody>
                  <a:tcPr marL="91423" marR="91423" marT="45718" marB="45718" horzOverflow="overflow">
                    <a:lnL>
                      <a:noFill/>
                    </a:lnL>
                    <a:lnR>
                      <a:noFill/>
                    </a:lnR>
                    <a:lnT>
                      <a:noFill/>
                    </a:lnT>
                    <a:lnB>
                      <a:noFill/>
                    </a:lnB>
                    <a:lnTlToBr>
                      <a:noFill/>
                    </a:lnTlToBr>
                    <a:lnBlToTr>
                      <a:noFill/>
                    </a:lnBlToTr>
                    <a:solidFill>
                      <a:srgbClr val="D9CE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Έσοδα από επιχορηγήσεις ΚΑΠ Δήμων</a:t>
                      </a:r>
                    </a:p>
                  </a:txBody>
                  <a:tcPr marL="91423" marR="91423" marT="45718" marB="45718" horzOverflow="overflow">
                    <a:lnL>
                      <a:noFill/>
                    </a:lnL>
                    <a:lnR>
                      <a:noFill/>
                    </a:lnR>
                    <a:lnT>
                      <a:noFill/>
                    </a:lnT>
                    <a:lnB>
                      <a:noFill/>
                    </a:lnB>
                    <a:lnTlToBr>
                      <a:noFill/>
                    </a:lnTlToBr>
                    <a:lnBlToTr>
                      <a:noFill/>
                    </a:lnBlToTr>
                    <a:solidFill>
                      <a:srgbClr val="D9CE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2.012.000.000</a:t>
                      </a:r>
                    </a:p>
                  </a:txBody>
                  <a:tcPr marL="91423" marR="91423" marT="45718" marB="45718" horzOverflow="overflow">
                    <a:lnL>
                      <a:noFill/>
                    </a:lnL>
                    <a:lnR>
                      <a:noFill/>
                    </a:lnR>
                    <a:lnT>
                      <a:noFill/>
                    </a:lnT>
                    <a:lnB>
                      <a:noFill/>
                    </a:lnB>
                    <a:lnTlToBr>
                      <a:noFill/>
                    </a:lnTlToBr>
                    <a:lnBlToTr>
                      <a:noFill/>
                    </a:lnBlToTr>
                    <a:solidFill>
                      <a:srgbClr val="D9CE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3.526.000.000</a:t>
                      </a:r>
                    </a:p>
                  </a:txBody>
                  <a:tcPr marL="91423" marR="91423" marT="45718" marB="45718" horzOverflow="overflow">
                    <a:lnL>
                      <a:noFill/>
                    </a:lnL>
                    <a:lnR>
                      <a:noFill/>
                    </a:lnR>
                    <a:lnT>
                      <a:noFill/>
                    </a:lnT>
                    <a:lnB>
                      <a:noFill/>
                    </a:lnB>
                    <a:lnTlToBr>
                      <a:noFill/>
                    </a:lnTlToBr>
                    <a:lnBlToTr>
                      <a:noFill/>
                    </a:lnBlToTr>
                    <a:solidFill>
                      <a:srgbClr val="D9CECC"/>
                    </a:solidFill>
                  </a:tcPr>
                </a:tc>
              </a:tr>
              <a:tr h="728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2.</a:t>
                      </a:r>
                    </a:p>
                  </a:txBody>
                  <a:tcPr marL="91423" marR="91423" marT="45718" marB="45718" horzOverflow="overflow">
                    <a:lnL>
                      <a:noFill/>
                    </a:lnL>
                    <a:lnR>
                      <a:noFill/>
                    </a:lnR>
                    <a:lnT>
                      <a:noFill/>
                    </a:lnT>
                    <a:lnB>
                      <a:noFill/>
                    </a:lnB>
                    <a:lnTlToBr>
                      <a:noFill/>
                    </a:lnTlToBr>
                    <a:lnBlToTr>
                      <a:noFill/>
                    </a:lnBlToTr>
                    <a:solidFill>
                      <a:srgbClr val="ED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Έσοδα από επιχορηγήσεις παρακρατούμενων Π.Ο.Ε. Δήμων</a:t>
                      </a:r>
                    </a:p>
                  </a:txBody>
                  <a:tcPr marL="91423" marR="91423" marT="45718" marB="45718" horzOverflow="overflow">
                    <a:lnL>
                      <a:noFill/>
                    </a:lnL>
                    <a:lnR>
                      <a:noFill/>
                    </a:lnR>
                    <a:lnT>
                      <a:noFill/>
                    </a:lnT>
                    <a:lnB>
                      <a:noFill/>
                    </a:lnB>
                    <a:lnTlToBr>
                      <a:noFill/>
                    </a:lnTlToBr>
                    <a:lnBlToTr>
                      <a:noFill/>
                    </a:lnBlToTr>
                    <a:solidFill>
                      <a:srgbClr val="EDE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192.000.000</a:t>
                      </a:r>
                    </a:p>
                  </a:txBody>
                  <a:tcPr marL="91423" marR="91423" marT="45718" marB="45718" horzOverflow="overflow">
                    <a:lnL>
                      <a:noFill/>
                    </a:lnL>
                    <a:lnR>
                      <a:noFill/>
                    </a:lnR>
                    <a:lnT>
                      <a:noFill/>
                    </a:lnT>
                    <a:lnB>
                      <a:noFill/>
                    </a:lnB>
                    <a:lnTlToBr>
                      <a:noFill/>
                    </a:lnTlToBr>
                    <a:lnBlToTr>
                      <a:noFill/>
                    </a:lnBlToTr>
                    <a:solidFill>
                      <a:srgbClr val="EDE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214.000.000</a:t>
                      </a:r>
                    </a:p>
                  </a:txBody>
                  <a:tcPr marL="91423" marR="91423" marT="45718" marB="45718" horzOverflow="overflow">
                    <a:lnL>
                      <a:noFill/>
                    </a:lnL>
                    <a:lnR>
                      <a:noFill/>
                    </a:lnR>
                    <a:lnT>
                      <a:noFill/>
                    </a:lnT>
                    <a:lnB>
                      <a:noFill/>
                    </a:lnB>
                    <a:lnTlToBr>
                      <a:noFill/>
                    </a:lnTlToBr>
                    <a:lnBlToTr>
                      <a:noFill/>
                    </a:lnBlToTr>
                    <a:solidFill>
                      <a:srgbClr val="EDE8E8"/>
                    </a:solid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3.</a:t>
                      </a:r>
                    </a:p>
                  </a:txBody>
                  <a:tcPr marL="91423" marR="91423" marT="45718" marB="45718" horzOverflow="overflow">
                    <a:lnL>
                      <a:noFill/>
                    </a:lnL>
                    <a:lnR>
                      <a:noFill/>
                    </a:lnR>
                    <a:lnT>
                      <a:noFill/>
                    </a:lnT>
                    <a:lnB>
                      <a:noFill/>
                    </a:lnB>
                    <a:lnTlToBr>
                      <a:noFill/>
                    </a:lnTlToBr>
                    <a:lnBlToTr>
                      <a:noFill/>
                    </a:lnBlToTr>
                    <a:solidFill>
                      <a:srgbClr val="D9CE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Έσοδα από επιχορηγήσεις ΣΑΤΑ Δήμων</a:t>
                      </a:r>
                    </a:p>
                  </a:txBody>
                  <a:tcPr marL="91423" marR="91423" marT="45718" marB="45718" horzOverflow="overflow">
                    <a:lnL>
                      <a:noFill/>
                    </a:lnL>
                    <a:lnR>
                      <a:noFill/>
                    </a:lnR>
                    <a:lnT>
                      <a:noFill/>
                    </a:lnT>
                    <a:lnB>
                      <a:noFill/>
                    </a:lnB>
                    <a:lnTlToBr>
                      <a:noFill/>
                    </a:lnTlToBr>
                    <a:lnBlToTr>
                      <a:noFill/>
                    </a:lnBlToTr>
                    <a:solidFill>
                      <a:srgbClr val="D9CE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597.000.000</a:t>
                      </a:r>
                    </a:p>
                  </a:txBody>
                  <a:tcPr marL="91423" marR="91423" marT="45718" marB="45718" horzOverflow="overflow">
                    <a:lnL>
                      <a:noFill/>
                    </a:lnL>
                    <a:lnR>
                      <a:noFill/>
                    </a:lnR>
                    <a:lnT>
                      <a:noFill/>
                    </a:lnT>
                    <a:lnB>
                      <a:noFill/>
                    </a:lnB>
                    <a:lnTlToBr>
                      <a:noFill/>
                    </a:lnTlToBr>
                    <a:lnBlToTr>
                      <a:noFill/>
                    </a:lnBlToTr>
                    <a:solidFill>
                      <a:srgbClr val="D9CE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694.800.000</a:t>
                      </a:r>
                    </a:p>
                  </a:txBody>
                  <a:tcPr marL="91423" marR="91423" marT="45718" marB="45718" horzOverflow="overflow">
                    <a:lnL>
                      <a:noFill/>
                    </a:lnL>
                    <a:lnR>
                      <a:noFill/>
                    </a:lnR>
                    <a:lnT>
                      <a:noFill/>
                    </a:lnT>
                    <a:lnB>
                      <a:noFill/>
                    </a:lnB>
                    <a:lnTlToBr>
                      <a:noFill/>
                    </a:lnTlToBr>
                    <a:lnBlToTr>
                      <a:noFill/>
                    </a:lnBlToTr>
                    <a:solidFill>
                      <a:srgbClr val="D9CECC"/>
                    </a:solidFill>
                  </a:tcPr>
                </a:tc>
              </a:tr>
              <a:tr h="728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4.</a:t>
                      </a:r>
                    </a:p>
                  </a:txBody>
                  <a:tcPr marL="91423" marR="91423" marT="45718" marB="45718" horzOverflow="overflow">
                    <a:lnL>
                      <a:noFill/>
                    </a:lnL>
                    <a:lnR>
                      <a:noFill/>
                    </a:lnR>
                    <a:lnT>
                      <a:noFill/>
                    </a:lnT>
                    <a:lnB>
                      <a:noFill/>
                    </a:lnB>
                    <a:lnTlToBr>
                      <a:noFill/>
                    </a:lnTlToBr>
                    <a:lnBlToTr>
                      <a:noFill/>
                    </a:lnBlToTr>
                    <a:solidFill>
                      <a:srgbClr val="ED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Έσοδα από επιχορηγήσεις ΚΑΠ Περιφερειών</a:t>
                      </a:r>
                    </a:p>
                  </a:txBody>
                  <a:tcPr marL="91423" marR="91423" marT="45718" marB="45718" horzOverflow="overflow">
                    <a:lnL>
                      <a:noFill/>
                    </a:lnL>
                    <a:lnR>
                      <a:noFill/>
                    </a:lnR>
                    <a:lnT>
                      <a:noFill/>
                    </a:lnT>
                    <a:lnB>
                      <a:noFill/>
                    </a:lnB>
                    <a:lnTlToBr>
                      <a:noFill/>
                    </a:lnTlToBr>
                    <a:lnBlToTr>
                      <a:noFill/>
                    </a:lnBlToTr>
                    <a:solidFill>
                      <a:srgbClr val="EDE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350.600.000</a:t>
                      </a:r>
                    </a:p>
                  </a:txBody>
                  <a:tcPr marL="91423" marR="91423" marT="45718" marB="45718" horzOverflow="overflow">
                    <a:lnL>
                      <a:noFill/>
                    </a:lnL>
                    <a:lnR>
                      <a:noFill/>
                    </a:lnR>
                    <a:lnT>
                      <a:noFill/>
                    </a:lnT>
                    <a:lnB>
                      <a:noFill/>
                    </a:lnB>
                    <a:lnTlToBr>
                      <a:noFill/>
                    </a:lnTlToBr>
                    <a:lnBlToTr>
                      <a:noFill/>
                    </a:lnBlToTr>
                    <a:solidFill>
                      <a:srgbClr val="EDE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Times New Roman" pitchFamily="18" charset="0"/>
                        </a:rPr>
                        <a:t>850.200.000</a:t>
                      </a:r>
                    </a:p>
                  </a:txBody>
                  <a:tcPr marL="91423" marR="91423" marT="45718" marB="45718" horzOverflow="overflow">
                    <a:lnL>
                      <a:noFill/>
                    </a:lnL>
                    <a:lnR>
                      <a:noFill/>
                    </a:lnR>
                    <a:lnT>
                      <a:noFill/>
                    </a:lnT>
                    <a:lnB>
                      <a:noFill/>
                    </a:lnB>
                    <a:lnTlToBr>
                      <a:noFill/>
                    </a:lnTlToBr>
                    <a:lnBlToTr>
                      <a:noFill/>
                    </a:lnBlToTr>
                    <a:solidFill>
                      <a:srgbClr val="EDE8E8"/>
                    </a:solidFill>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p:txBody>
          <a:bodyPr/>
          <a:lstStyle/>
          <a:p>
            <a:pPr algn="r"/>
            <a:r>
              <a:rPr lang="el-GR" sz="3600" b="1" i="1" smtClean="0">
                <a:solidFill>
                  <a:schemeClr val="tx1"/>
                </a:solidFill>
              </a:rPr>
              <a:t>ΠΟΡΟΙ – ΕΣΟΔΑ</a:t>
            </a:r>
            <a:r>
              <a:rPr lang="en-US" sz="3600" b="1" i="1" smtClean="0">
                <a:solidFill>
                  <a:schemeClr val="tx1"/>
                </a:solidFill>
              </a:rPr>
              <a:t> </a:t>
            </a:r>
            <a:r>
              <a:rPr lang="el-GR" sz="3600" b="1" i="1" smtClean="0">
                <a:solidFill>
                  <a:schemeClr val="tx1"/>
                </a:solidFill>
              </a:rPr>
              <a:t>ΔΗΜΩΝ</a:t>
            </a:r>
            <a:r>
              <a:rPr lang="el-GR" sz="3600" b="1" i="1" smtClean="0"/>
              <a:t/>
            </a:r>
            <a:br>
              <a:rPr lang="el-GR" sz="3600" b="1" i="1" smtClean="0"/>
            </a:br>
            <a:endParaRPr lang="el-GR" sz="3600" b="1" i="1" smtClean="0"/>
          </a:p>
        </p:txBody>
      </p:sp>
      <p:sp>
        <p:nvSpPr>
          <p:cNvPr id="114690" name="Rectangle 3"/>
          <p:cNvSpPr>
            <a:spLocks noGrp="1"/>
          </p:cNvSpPr>
          <p:nvPr>
            <p:ph type="body" idx="1"/>
          </p:nvPr>
        </p:nvSpPr>
        <p:spPr>
          <a:xfrm>
            <a:off x="457200" y="2249488"/>
            <a:ext cx="7913688" cy="4151312"/>
          </a:xfrm>
        </p:spPr>
        <p:txBody>
          <a:bodyPr/>
          <a:lstStyle/>
          <a:p>
            <a:pPr>
              <a:lnSpc>
                <a:spcPct val="90000"/>
              </a:lnSpc>
            </a:pPr>
            <a:r>
              <a:rPr lang="el-GR" sz="2400" b="1" i="1" smtClean="0"/>
              <a:t>ΔΗΜΟΤΙΚΑ ΤΕΛΗ </a:t>
            </a:r>
          </a:p>
          <a:p>
            <a:pPr>
              <a:lnSpc>
                <a:spcPct val="90000"/>
              </a:lnSpc>
            </a:pPr>
            <a:r>
              <a:rPr lang="el-GR" sz="2400" b="1" i="1" smtClean="0"/>
              <a:t>ΕΙΣΦΟΡΕΣ</a:t>
            </a:r>
          </a:p>
          <a:p>
            <a:pPr>
              <a:lnSpc>
                <a:spcPct val="90000"/>
              </a:lnSpc>
            </a:pPr>
            <a:r>
              <a:rPr lang="el-GR" sz="2400" b="1" i="1" smtClean="0"/>
              <a:t>ΜΙΣΘΩΜΑΤΑ ΑΚΙΝΗΤΩΝ</a:t>
            </a:r>
          </a:p>
          <a:p>
            <a:pPr>
              <a:lnSpc>
                <a:spcPct val="90000"/>
              </a:lnSpc>
            </a:pPr>
            <a:r>
              <a:rPr lang="el-GR" sz="2400" b="1" i="1" smtClean="0"/>
              <a:t>ΠΩΛΗΣΕΙΣ ΠΑΓΙΩΝ ΣΤΟΙΧΕΙΩΝ</a:t>
            </a:r>
          </a:p>
          <a:p>
            <a:pPr>
              <a:lnSpc>
                <a:spcPct val="90000"/>
              </a:lnSpc>
            </a:pPr>
            <a:r>
              <a:rPr lang="el-GR" sz="2400" b="1" i="1" smtClean="0"/>
              <a:t>ΕΣΟΔΑ ΚΑΛΥΨΗΣ ΔΑΠΑΝΩΝ ΠΑΡΟΧΗΣ ΥΠΗΡΕΣΙΩΝ ΓΙΑ ΛΟΓΑΡΙΑΣΜΟ ΤΡΙΤΩΝ</a:t>
            </a:r>
          </a:p>
          <a:p>
            <a:pPr>
              <a:lnSpc>
                <a:spcPct val="90000"/>
              </a:lnSpc>
            </a:pPr>
            <a:r>
              <a:rPr lang="el-GR" sz="2400" b="1" i="1" smtClean="0"/>
              <a:t>ΕΣΠΑ-ΠΕΠ</a:t>
            </a:r>
          </a:p>
          <a:p>
            <a:pPr>
              <a:lnSpc>
                <a:spcPct val="90000"/>
              </a:lnSpc>
            </a:pPr>
            <a:r>
              <a:rPr lang="el-GR" sz="2400" b="1" i="1" smtClean="0"/>
              <a:t>ΠΡΟΓΡΑΜΜΑ «ΕΛΛΑΔΑ»</a:t>
            </a:r>
          </a:p>
          <a:p>
            <a:pPr>
              <a:lnSpc>
                <a:spcPct val="90000"/>
              </a:lnSpc>
            </a:pPr>
            <a:r>
              <a:rPr lang="el-GR" sz="2400" b="1" i="1" smtClean="0"/>
              <a:t>ΕΔΑΦΙΚΗΣ ΣΥΝΕΡΓΑΣΙΑΣ - ΣΥΓΧΡΗΜΑΤΟΔΟΤΟΥΜΕΝΑ Ε.Ε. </a:t>
            </a:r>
          </a:p>
          <a:p>
            <a:pPr>
              <a:lnSpc>
                <a:spcPct val="90000"/>
              </a:lnSpc>
            </a:pPr>
            <a:r>
              <a:rPr lang="el-GR" sz="2400" b="1" i="1" smtClean="0"/>
              <a:t>ΑΥΤΟΧΡΗΜΑΤΟΔΟΤΗΣΗ ΕΡΓΩΝ</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Θέση περιεχομένου 9"/>
          <p:cNvGraphicFramePr>
            <a:graphicFrameLocks noGrp="1"/>
          </p:cNvGraphicFramePr>
          <p:nvPr>
            <p:ph idx="4294967295"/>
          </p:nvPr>
        </p:nvGraphicFramePr>
        <p:xfrm>
          <a:off x="699247" y="2248347"/>
          <a:ext cx="7745505" cy="387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5714" name="Rectangle 2"/>
          <p:cNvSpPr>
            <a:spLocks noGrp="1" noChangeArrowheads="1"/>
          </p:cNvSpPr>
          <p:nvPr>
            <p:ph type="title" idx="4294967295"/>
          </p:nvPr>
        </p:nvSpPr>
        <p:spPr/>
        <p:txBody>
          <a:bodyPr/>
          <a:lstStyle/>
          <a:p>
            <a:pPr eaLnBrk="1" hangingPunct="1"/>
            <a:r>
              <a:rPr lang="el-GR" smtClean="0">
                <a:latin typeface="Times New Roman" pitchFamily="18" charset="0"/>
              </a:rPr>
              <a:t>Πιστοληπτική Πολιτική</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0"/>
            <a:ext cx="9144000" cy="1357313"/>
          </a:xfrm>
        </p:spPr>
        <p:txBody>
          <a:bodyPr/>
          <a:lstStyle/>
          <a:p>
            <a:pPr algn="ctr"/>
            <a:r>
              <a:rPr lang="el-GR" sz="3800" b="1" smtClean="0"/>
              <a:t>Προκλήσεις για την επιτυχία της μεταρρύθμισης:</a:t>
            </a:r>
            <a:r>
              <a:rPr lang="el-GR" sz="3800" smtClean="0"/>
              <a:t> </a:t>
            </a:r>
          </a:p>
        </p:txBody>
      </p:sp>
      <p:sp>
        <p:nvSpPr>
          <p:cNvPr id="25602" name="Rectangle 3"/>
          <p:cNvSpPr>
            <a:spLocks noGrp="1" noChangeArrowheads="1"/>
          </p:cNvSpPr>
          <p:nvPr>
            <p:ph type="body" idx="1"/>
          </p:nvPr>
        </p:nvSpPr>
        <p:spPr>
          <a:xfrm>
            <a:off x="0" y="1428750"/>
            <a:ext cx="9144000" cy="5429250"/>
          </a:xfrm>
        </p:spPr>
        <p:txBody>
          <a:bodyPr/>
          <a:lstStyle/>
          <a:p>
            <a:pPr>
              <a:lnSpc>
                <a:spcPct val="80000"/>
              </a:lnSpc>
            </a:pPr>
            <a:endParaRPr lang="el-GR" smtClean="0"/>
          </a:p>
          <a:p>
            <a:pPr>
              <a:lnSpc>
                <a:spcPct val="80000"/>
              </a:lnSpc>
            </a:pPr>
            <a:r>
              <a:rPr lang="el-GR" smtClean="0"/>
              <a:t>Ορθολογική ανακατανομή, επιμόρφωση και κινητοποίηση του προσωπικού</a:t>
            </a:r>
          </a:p>
          <a:p>
            <a:pPr>
              <a:lnSpc>
                <a:spcPct val="80000"/>
              </a:lnSpc>
            </a:pPr>
            <a:r>
              <a:rPr lang="el-GR" smtClean="0"/>
              <a:t>Άμεση ανταπόκριση των υπηρεσιών στις νέες τους αρμοδιότητες και εξυπηρέτηση πολιτών </a:t>
            </a:r>
          </a:p>
          <a:p>
            <a:pPr>
              <a:lnSpc>
                <a:spcPct val="80000"/>
              </a:lnSpc>
            </a:pPr>
            <a:r>
              <a:rPr lang="el-GR" smtClean="0"/>
              <a:t>Εκκαθάριση αρμοδιοτήτων και απλοποίηση διαδικασιών </a:t>
            </a:r>
          </a:p>
          <a:p>
            <a:pPr>
              <a:lnSpc>
                <a:spcPct val="80000"/>
              </a:lnSpc>
            </a:pPr>
            <a:r>
              <a:rPr lang="el-GR" smtClean="0"/>
              <a:t>Εφαρμογή σύγχρονων μεθόδων διοίκησης και διαχείρισης (στοχοθεσία, δείκτες, αναλυτική λογιστική, ηλεκτρονική διακυβέρνηση) </a:t>
            </a:r>
          </a:p>
          <a:p>
            <a:pPr>
              <a:lnSpc>
                <a:spcPct val="80000"/>
              </a:lnSpc>
            </a:pPr>
            <a:r>
              <a:rPr lang="el-GR" smtClean="0"/>
              <a:t>Ανάδειξη ικανών και οραματικών ηγεσιών στους ΟΤΑ</a:t>
            </a:r>
          </a:p>
          <a:p>
            <a:pPr>
              <a:lnSpc>
                <a:spcPct val="80000"/>
              </a:lnSpc>
            </a:pPr>
            <a:r>
              <a:rPr lang="el-GR" smtClean="0"/>
              <a:t>Συγκρότηση κάθετων και οριζόντιων μεταρρυθμιστικών δικτύων</a:t>
            </a:r>
          </a:p>
          <a:p>
            <a:pPr>
              <a:lnSpc>
                <a:spcPct val="80000"/>
              </a:lnSpc>
            </a:pPr>
            <a:r>
              <a:rPr lang="el-GR" smtClean="0"/>
              <a:t>Ουσιαστική αξιοποίηση νέων θεσμών συμμετοχής </a:t>
            </a:r>
          </a:p>
          <a:p>
            <a:pPr>
              <a:lnSpc>
                <a:spcPct val="80000"/>
              </a:lnSpc>
            </a:pPr>
            <a:endParaRPr lang="el-GR" smtClean="0"/>
          </a:p>
          <a:p>
            <a:pPr>
              <a:lnSpc>
                <a:spcPct val="80000"/>
              </a:lnSpc>
              <a:buFont typeface="Wingdings" pitchFamily="2" charset="2"/>
              <a:buNone/>
            </a:pPr>
            <a:endParaRPr lang="el-GR" sz="2400"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idx="1"/>
          </p:nvPr>
        </p:nvGraphicFramePr>
        <p:xfrm>
          <a:off x="699247" y="2248347"/>
          <a:ext cx="7745505" cy="387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6738" name="Rectangle 2"/>
          <p:cNvSpPr>
            <a:spLocks noGrp="1" noChangeArrowheads="1"/>
          </p:cNvSpPr>
          <p:nvPr>
            <p:ph type="title"/>
          </p:nvPr>
        </p:nvSpPr>
        <p:spPr>
          <a:xfrm>
            <a:off x="107950" y="569913"/>
            <a:ext cx="8785225" cy="1054100"/>
          </a:xfrm>
        </p:spPr>
        <p:txBody>
          <a:bodyPr/>
          <a:lstStyle/>
          <a:p>
            <a:pPr eaLnBrk="1" hangingPunct="1"/>
            <a:r>
              <a:rPr lang="el-GR" smtClean="0">
                <a:latin typeface="Times New Roman" pitchFamily="18" charset="0"/>
              </a:rPr>
              <a:t>	Πρόγραμμα Εξυγίανσης</a:t>
            </a:r>
            <a:r>
              <a:rPr lang="en-US" smtClean="0">
                <a:latin typeface="Book Antiqua" pitchFamily="18" charset="0"/>
              </a:rPr>
              <a:t> (1)</a:t>
            </a:r>
            <a:endParaRPr lang="el-GR"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graphicEl>
                                              <a:dgm id="{05D9B739-C8EF-4B6D-A738-1D2E37A8C1D9}"/>
                                            </p:graphicEl>
                                          </p:spTgt>
                                        </p:tgtEl>
                                        <p:attrNameLst>
                                          <p:attrName>style.visibility</p:attrName>
                                        </p:attrNameLst>
                                      </p:cBhvr>
                                      <p:to>
                                        <p:strVal val="visible"/>
                                      </p:to>
                                    </p:set>
                                    <p:animEffect transition="in" filter="randombar(horizontal)">
                                      <p:cBhvr>
                                        <p:cTn id="7" dur="500"/>
                                        <p:tgtEl>
                                          <p:spTgt spid="7">
                                            <p:graphicEl>
                                              <a:dgm id="{05D9B739-C8EF-4B6D-A738-1D2E37A8C1D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graphicEl>
                                              <a:dgm id="{08724D77-2D07-4793-A877-D1F7D59C84EB}"/>
                                            </p:graphicEl>
                                          </p:spTgt>
                                        </p:tgtEl>
                                        <p:attrNameLst>
                                          <p:attrName>style.visibility</p:attrName>
                                        </p:attrNameLst>
                                      </p:cBhvr>
                                      <p:to>
                                        <p:strVal val="visible"/>
                                      </p:to>
                                    </p:set>
                                    <p:animEffect transition="in" filter="randombar(horizontal)">
                                      <p:cBhvr>
                                        <p:cTn id="12" dur="500"/>
                                        <p:tgtEl>
                                          <p:spTgt spid="7">
                                            <p:graphicEl>
                                              <a:dgm id="{08724D77-2D07-4793-A877-D1F7D59C84EB}"/>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graphicEl>
                                              <a:dgm id="{617E914E-470C-4305-B320-7883A7C91980}"/>
                                            </p:graphicEl>
                                          </p:spTgt>
                                        </p:tgtEl>
                                        <p:attrNameLst>
                                          <p:attrName>style.visibility</p:attrName>
                                        </p:attrNameLst>
                                      </p:cBhvr>
                                      <p:to>
                                        <p:strVal val="visible"/>
                                      </p:to>
                                    </p:set>
                                    <p:animEffect transition="in" filter="randombar(horizontal)">
                                      <p:cBhvr>
                                        <p:cTn id="15" dur="500"/>
                                        <p:tgtEl>
                                          <p:spTgt spid="7">
                                            <p:graphicEl>
                                              <a:dgm id="{617E914E-470C-4305-B320-7883A7C9198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graphicEl>
                                              <a:dgm id="{EAC7BBB9-E2CD-4D64-A850-43669C43F30F}"/>
                                            </p:graphicEl>
                                          </p:spTgt>
                                        </p:tgtEl>
                                        <p:attrNameLst>
                                          <p:attrName>style.visibility</p:attrName>
                                        </p:attrNameLst>
                                      </p:cBhvr>
                                      <p:to>
                                        <p:strVal val="visible"/>
                                      </p:to>
                                    </p:set>
                                    <p:animEffect transition="in" filter="randombar(horizontal)">
                                      <p:cBhvr>
                                        <p:cTn id="20" dur="500"/>
                                        <p:tgtEl>
                                          <p:spTgt spid="7">
                                            <p:graphicEl>
                                              <a:dgm id="{EAC7BBB9-E2CD-4D64-A850-43669C43F30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graphicEl>
                                              <a:dgm id="{583A307C-AF07-4235-B7D9-6468A3480F84}"/>
                                            </p:graphicEl>
                                          </p:spTgt>
                                        </p:tgtEl>
                                        <p:attrNameLst>
                                          <p:attrName>style.visibility</p:attrName>
                                        </p:attrNameLst>
                                      </p:cBhvr>
                                      <p:to>
                                        <p:strVal val="visible"/>
                                      </p:to>
                                    </p:set>
                                    <p:animEffect transition="in" filter="randombar(horizontal)">
                                      <p:cBhvr>
                                        <p:cTn id="25" dur="500"/>
                                        <p:tgtEl>
                                          <p:spTgt spid="7">
                                            <p:graphicEl>
                                              <a:dgm id="{583A307C-AF07-4235-B7D9-6468A3480F84}"/>
                                            </p:graphic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graphicEl>
                                              <a:dgm id="{1EDE0F68-6B98-45D7-A759-5A7E79B44216}"/>
                                            </p:graphicEl>
                                          </p:spTgt>
                                        </p:tgtEl>
                                        <p:attrNameLst>
                                          <p:attrName>style.visibility</p:attrName>
                                        </p:attrNameLst>
                                      </p:cBhvr>
                                      <p:to>
                                        <p:strVal val="visible"/>
                                      </p:to>
                                    </p:set>
                                    <p:animEffect transition="in" filter="randombar(horizontal)">
                                      <p:cBhvr>
                                        <p:cTn id="28" dur="500"/>
                                        <p:tgtEl>
                                          <p:spTgt spid="7">
                                            <p:graphicEl>
                                              <a:dgm id="{1EDE0F68-6B98-45D7-A759-5A7E79B442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Θέση περιεχομένου 1"/>
          <p:cNvGraphicFramePr>
            <a:graphicFrameLocks noGrp="1"/>
          </p:cNvGraphicFramePr>
          <p:nvPr>
            <p:ph idx="1"/>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7762" name="Rectangle 2"/>
          <p:cNvSpPr>
            <a:spLocks noGrp="1" noChangeArrowheads="1"/>
          </p:cNvSpPr>
          <p:nvPr>
            <p:ph type="title"/>
          </p:nvPr>
        </p:nvSpPr>
        <p:spPr>
          <a:xfrm>
            <a:off x="0" y="569913"/>
            <a:ext cx="9144000" cy="1054100"/>
          </a:xfrm>
        </p:spPr>
        <p:txBody>
          <a:bodyPr/>
          <a:lstStyle/>
          <a:p>
            <a:pPr eaLnBrk="1" hangingPunct="1"/>
            <a:r>
              <a:rPr lang="el-GR" smtClean="0">
                <a:latin typeface="Times New Roman" pitchFamily="18" charset="0"/>
              </a:rPr>
              <a:t>	Πρόγραμμα Εξυγίανσης</a:t>
            </a:r>
            <a:r>
              <a:rPr lang="en-US" smtClean="0">
                <a:latin typeface="Book Antiqua" pitchFamily="18" charset="0"/>
              </a:rPr>
              <a:t> (</a:t>
            </a:r>
            <a:r>
              <a:rPr lang="el-GR" smtClean="0">
                <a:latin typeface="Times New Roman" pitchFamily="18" charset="0"/>
              </a:rPr>
              <a:t>2</a:t>
            </a:r>
            <a:r>
              <a:rPr lang="en-US" smtClean="0">
                <a:latin typeface="Book Antiqua" pitchFamily="18" charset="0"/>
              </a:rPr>
              <a:t>)</a:t>
            </a:r>
            <a:endParaRPr lang="el-GR"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C205E5D7-782B-4D8D-A3D2-02CA251E877A}"/>
                                            </p:graphicEl>
                                          </p:spTgt>
                                        </p:tgtEl>
                                        <p:attrNameLst>
                                          <p:attrName>style.visibility</p:attrName>
                                        </p:attrNameLst>
                                      </p:cBhvr>
                                      <p:to>
                                        <p:strVal val="visible"/>
                                      </p:to>
                                    </p:set>
                                    <p:animEffect transition="in" filter="fade">
                                      <p:cBhvr>
                                        <p:cTn id="7" dur="500"/>
                                        <p:tgtEl>
                                          <p:spTgt spid="2">
                                            <p:graphicEl>
                                              <a:dgm id="{C205E5D7-782B-4D8D-A3D2-02CA251E877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7ADEB14F-9829-48AC-9AAC-664974A59A8F}"/>
                                            </p:graphicEl>
                                          </p:spTgt>
                                        </p:tgtEl>
                                        <p:attrNameLst>
                                          <p:attrName>style.visibility</p:attrName>
                                        </p:attrNameLst>
                                      </p:cBhvr>
                                      <p:to>
                                        <p:strVal val="visible"/>
                                      </p:to>
                                    </p:set>
                                    <p:animEffect transition="in" filter="fade">
                                      <p:cBhvr>
                                        <p:cTn id="12" dur="500"/>
                                        <p:tgtEl>
                                          <p:spTgt spid="2">
                                            <p:graphicEl>
                                              <a:dgm id="{7ADEB14F-9829-48AC-9AAC-664974A59A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F45F991B-3921-49C6-A7AA-460DA5AFC8E7}"/>
                                            </p:graphicEl>
                                          </p:spTgt>
                                        </p:tgtEl>
                                        <p:attrNameLst>
                                          <p:attrName>style.visibility</p:attrName>
                                        </p:attrNameLst>
                                      </p:cBhvr>
                                      <p:to>
                                        <p:strVal val="visible"/>
                                      </p:to>
                                    </p:set>
                                    <p:animEffect transition="in" filter="fade">
                                      <p:cBhvr>
                                        <p:cTn id="17" dur="500"/>
                                        <p:tgtEl>
                                          <p:spTgt spid="2">
                                            <p:graphicEl>
                                              <a:dgm id="{F45F991B-3921-49C6-A7AA-460DA5AFC8E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245A8177-143E-4F44-8F3D-4C91A276A0CC}"/>
                                            </p:graphicEl>
                                          </p:spTgt>
                                        </p:tgtEl>
                                        <p:attrNameLst>
                                          <p:attrName>style.visibility</p:attrName>
                                        </p:attrNameLst>
                                      </p:cBhvr>
                                      <p:to>
                                        <p:strVal val="visible"/>
                                      </p:to>
                                    </p:set>
                                    <p:animEffect transition="in" filter="fade">
                                      <p:cBhvr>
                                        <p:cTn id="22" dur="500"/>
                                        <p:tgtEl>
                                          <p:spTgt spid="2">
                                            <p:graphicEl>
                                              <a:dgm id="{245A8177-143E-4F44-8F3D-4C91A276A0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idx="1"/>
          </p:nvPr>
        </p:nvGraphicFramePr>
        <p:xfrm>
          <a:off x="699247" y="2248347"/>
          <a:ext cx="7745505" cy="387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7"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latin typeface="Times New Roman" pitchFamily="18" charset="0"/>
              </a:rPr>
              <a:t>Διαφανές πλαίσιο οικονομικής διαχείρισης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CCBF6E81-D391-480E-8279-121C0EB6AFBA}"/>
                                            </p:graphicEl>
                                          </p:spTgt>
                                        </p:tgtEl>
                                        <p:attrNameLst>
                                          <p:attrName>style.visibility</p:attrName>
                                        </p:attrNameLst>
                                      </p:cBhvr>
                                      <p:to>
                                        <p:strVal val="visible"/>
                                      </p:to>
                                    </p:set>
                                    <p:anim calcmode="lin" valueType="num">
                                      <p:cBhvr additive="base">
                                        <p:cTn id="7" dur="500" fill="hold"/>
                                        <p:tgtEl>
                                          <p:spTgt spid="7">
                                            <p:graphicEl>
                                              <a:dgm id="{CCBF6E81-D391-480E-8279-121C0EB6AFB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CCBF6E81-D391-480E-8279-121C0EB6AFB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E28E65BB-DB34-466A-BCE3-11303E43C731}"/>
                                            </p:graphicEl>
                                          </p:spTgt>
                                        </p:tgtEl>
                                        <p:attrNameLst>
                                          <p:attrName>style.visibility</p:attrName>
                                        </p:attrNameLst>
                                      </p:cBhvr>
                                      <p:to>
                                        <p:strVal val="visible"/>
                                      </p:to>
                                    </p:set>
                                    <p:anim calcmode="lin" valueType="num">
                                      <p:cBhvr additive="base">
                                        <p:cTn id="13" dur="500" fill="hold"/>
                                        <p:tgtEl>
                                          <p:spTgt spid="7">
                                            <p:graphicEl>
                                              <a:dgm id="{E28E65BB-DB34-466A-BCE3-11303E43C73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E28E65BB-DB34-466A-BCE3-11303E43C73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3388E3A3-1ABD-4D53-9823-28F3D4CD55C7}"/>
                                            </p:graphicEl>
                                          </p:spTgt>
                                        </p:tgtEl>
                                        <p:attrNameLst>
                                          <p:attrName>style.visibility</p:attrName>
                                        </p:attrNameLst>
                                      </p:cBhvr>
                                      <p:to>
                                        <p:strVal val="visible"/>
                                      </p:to>
                                    </p:set>
                                    <p:anim calcmode="lin" valueType="num">
                                      <p:cBhvr additive="base">
                                        <p:cTn id="19" dur="500" fill="hold"/>
                                        <p:tgtEl>
                                          <p:spTgt spid="7">
                                            <p:graphicEl>
                                              <a:dgm id="{3388E3A3-1ABD-4D53-9823-28F3D4CD55C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3388E3A3-1ABD-4D53-9823-28F3D4CD55C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251E33B2-0CC8-483F-8669-46F77C15108A}"/>
                                            </p:graphicEl>
                                          </p:spTgt>
                                        </p:tgtEl>
                                        <p:attrNameLst>
                                          <p:attrName>style.visibility</p:attrName>
                                        </p:attrNameLst>
                                      </p:cBhvr>
                                      <p:to>
                                        <p:strVal val="visible"/>
                                      </p:to>
                                    </p:set>
                                    <p:anim calcmode="lin" valueType="num">
                                      <p:cBhvr additive="base">
                                        <p:cTn id="25" dur="500" fill="hold"/>
                                        <p:tgtEl>
                                          <p:spTgt spid="7">
                                            <p:graphicEl>
                                              <a:dgm id="{251E33B2-0CC8-483F-8669-46F77C15108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251E33B2-0CC8-483F-8669-46F77C15108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6FEE91FD-4612-4929-BC29-41480EB7BA81}"/>
                                            </p:graphicEl>
                                          </p:spTgt>
                                        </p:tgtEl>
                                        <p:attrNameLst>
                                          <p:attrName>style.visibility</p:attrName>
                                        </p:attrNameLst>
                                      </p:cBhvr>
                                      <p:to>
                                        <p:strVal val="visible"/>
                                      </p:to>
                                    </p:set>
                                    <p:anim calcmode="lin" valueType="num">
                                      <p:cBhvr additive="base">
                                        <p:cTn id="31" dur="500" fill="hold"/>
                                        <p:tgtEl>
                                          <p:spTgt spid="7">
                                            <p:graphicEl>
                                              <a:dgm id="{6FEE91FD-4612-4929-BC29-41480EB7BA8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6FEE91FD-4612-4929-BC29-41480EB7BA8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179388" y="115888"/>
            <a:ext cx="8964612" cy="1139825"/>
          </a:xfrm>
        </p:spPr>
        <p:txBody>
          <a:bodyPr anchorCtr="1"/>
          <a:lstStyle/>
          <a:p>
            <a:pPr eaLnBrk="1" hangingPunct="1">
              <a:defRPr/>
            </a:pPr>
            <a:r>
              <a:rPr lang="el-GR" sz="3600" smtClean="0">
                <a:effectLst>
                  <a:outerShdw blurRad="38100" dist="38100" dir="2700000" algn="tl">
                    <a:srgbClr val="C0C0C0"/>
                  </a:outerShdw>
                </a:effectLst>
              </a:rPr>
              <a:t>Προληπτικός Έλεγχος Συμβάσεων Δήμων</a:t>
            </a:r>
          </a:p>
        </p:txBody>
      </p:sp>
      <p:sp>
        <p:nvSpPr>
          <p:cNvPr id="28675" name="Rectangle 3"/>
          <p:cNvSpPr>
            <a:spLocks noGrp="1" noChangeArrowheads="1"/>
          </p:cNvSpPr>
          <p:nvPr>
            <p:ph type="body" idx="4294967295"/>
          </p:nvPr>
        </p:nvSpPr>
        <p:spPr>
          <a:xfrm>
            <a:off x="250825" y="1700213"/>
            <a:ext cx="8713788" cy="4897437"/>
          </a:xfrm>
        </p:spPr>
        <p:txBody>
          <a:bodyPr/>
          <a:lstStyle/>
          <a:p>
            <a:pPr marL="361950" indent="-361950" algn="just" eaLnBrk="1" hangingPunct="1">
              <a:spcBef>
                <a:spcPct val="30000"/>
              </a:spcBef>
              <a:spcAft>
                <a:spcPct val="30000"/>
              </a:spcAft>
              <a:defRPr/>
            </a:pPr>
            <a:r>
              <a:rPr lang="el-GR" sz="2000" smtClean="0"/>
              <a:t>συμβάσεις δήμων &amp; όλων των νομικών προσώπων τους</a:t>
            </a:r>
          </a:p>
          <a:p>
            <a:pPr marL="361950" indent="-361950" algn="just" eaLnBrk="1" hangingPunct="1">
              <a:spcBef>
                <a:spcPct val="30000"/>
              </a:spcBef>
              <a:spcAft>
                <a:spcPct val="30000"/>
              </a:spcAft>
              <a:defRPr/>
            </a:pPr>
            <a:r>
              <a:rPr lang="el-GR" sz="2000" smtClean="0"/>
              <a:t>που αφορούν προμήθειες, έργα, υπηρεσίες </a:t>
            </a:r>
            <a:r>
              <a:rPr lang="el-GR" sz="2000" b="1" u="sng" smtClean="0"/>
              <a:t>συμπεριλαμβανομένων &amp; προγραμματικών συμβάσεων &amp; υλοποίησης διετών προγραμμάτων δράσης κοινωφελών επιχειρήσεων</a:t>
            </a:r>
          </a:p>
          <a:p>
            <a:pPr marL="361950" indent="-361950" algn="just" eaLnBrk="1" hangingPunct="1">
              <a:spcBef>
                <a:spcPct val="30000"/>
              </a:spcBef>
              <a:spcAft>
                <a:spcPct val="30000"/>
              </a:spcAft>
              <a:defRPr/>
            </a:pPr>
            <a:r>
              <a:rPr lang="el-GR" sz="2000" smtClean="0"/>
              <a:t>προϋπολογισμού από 100.000 € - 500.000 € (χωρίς ΦΠΑ), ελέγχονται από τον αρμόδιο Επίτροπο του Ε.Σ., ενώ άνω των 500,000 € από το αρμόδιο κλιμάκιο του Ε.Σ. εντός 30 ημερών από την υποβολή τους</a:t>
            </a:r>
          </a:p>
          <a:p>
            <a:pPr marL="361950" indent="-361950" eaLnBrk="1" hangingPunct="1">
              <a:spcBef>
                <a:spcPct val="30000"/>
              </a:spcBef>
              <a:spcAft>
                <a:spcPct val="30000"/>
              </a:spcAft>
              <a:buFont typeface="Georgia" pitchFamily="18" charset="0"/>
              <a:buNone/>
              <a:defRPr/>
            </a:pPr>
            <a:endParaRPr lang="el-GR" sz="2000" smtClean="0"/>
          </a:p>
          <a:p>
            <a:pPr marL="361950" indent="-361950" algn="ctr" eaLnBrk="1" hangingPunct="1">
              <a:lnSpc>
                <a:spcPct val="80000"/>
              </a:lnSpc>
              <a:spcBef>
                <a:spcPct val="60000"/>
              </a:spcBef>
              <a:spcAft>
                <a:spcPct val="60000"/>
              </a:spcAft>
              <a:buFont typeface="Georgia" pitchFamily="18" charset="0"/>
              <a:buNone/>
              <a:defRPr/>
            </a:pPr>
            <a:r>
              <a:rPr lang="el-GR" sz="2000" b="1" i="1" smtClean="0">
                <a:solidFill>
                  <a:srgbClr val="B2B2B2"/>
                </a:solidFill>
                <a:effectLst>
                  <a:outerShdw blurRad="38100" dist="38100" dir="2700000" algn="tl">
                    <a:srgbClr val="C0C0C0"/>
                  </a:outerShdw>
                </a:effectLst>
              </a:rPr>
              <a:t> Σύμβαση που δεν έχει ελεγχθεί είναι άκυρη</a:t>
            </a:r>
            <a:r>
              <a:rPr lang="el-GR" sz="1800" b="1" smtClean="0">
                <a:solidFill>
                  <a:srgbClr val="B2B2B2"/>
                </a:solidFill>
              </a:rPr>
              <a: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idx="4294967295"/>
          </p:nvPr>
        </p:nvGraphicFramePr>
        <p:xfrm>
          <a:off x="323528" y="1988840"/>
          <a:ext cx="856895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0834" name="Rectangle 2"/>
          <p:cNvSpPr>
            <a:spLocks noGrp="1" noChangeArrowheads="1"/>
          </p:cNvSpPr>
          <p:nvPr>
            <p:ph type="title" idx="4294967295"/>
          </p:nvPr>
        </p:nvSpPr>
        <p:spPr>
          <a:xfrm>
            <a:off x="533400" y="569913"/>
            <a:ext cx="8610600" cy="1054100"/>
          </a:xfrm>
        </p:spPr>
        <p:txBody>
          <a:bodyPr/>
          <a:lstStyle/>
          <a:p>
            <a:pPr eaLnBrk="1" hangingPunct="1"/>
            <a:r>
              <a:rPr lang="el-GR" sz="2800" smtClean="0">
                <a:latin typeface="Times New Roman" pitchFamily="18" charset="0"/>
              </a:rPr>
              <a:t>Νέα εργαλεία οικονομικής διαχείρισης</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3 - Τίτλος"/>
          <p:cNvSpPr>
            <a:spLocks noGrp="1"/>
          </p:cNvSpPr>
          <p:nvPr>
            <p:ph type="title"/>
          </p:nvPr>
        </p:nvSpPr>
        <p:spPr/>
        <p:txBody>
          <a:bodyPr/>
          <a:lstStyle/>
          <a:p>
            <a:pPr eaLnBrk="1" hangingPunct="1"/>
            <a:endParaRPr lang="en-US" smtClean="0"/>
          </a:p>
        </p:txBody>
      </p:sp>
      <p:sp>
        <p:nvSpPr>
          <p:cNvPr id="5" name="4 - Θέση περιεχομένου"/>
          <p:cNvSpPr>
            <a:spLocks noGrp="1"/>
          </p:cNvSpPr>
          <p:nvPr>
            <p:ph idx="1"/>
          </p:nvPr>
        </p:nvSpPr>
        <p:spPr>
          <a:ln>
            <a:solidFill>
              <a:schemeClr val="accent5">
                <a:lumMod val="20000"/>
                <a:lumOff val="80000"/>
              </a:schemeClr>
            </a:solidFill>
          </a:ln>
        </p:spPr>
        <p:txBody>
          <a:bodyPr>
            <a:normAutofit/>
          </a:bodyPr>
          <a:lstStyle/>
          <a:p>
            <a:pPr marL="365760" indent="-256032" eaLnBrk="1" fontAlgn="auto" hangingPunct="1">
              <a:spcAft>
                <a:spcPts val="0"/>
              </a:spcAft>
              <a:buClr>
                <a:schemeClr val="accent3"/>
              </a:buClr>
              <a:buFont typeface="Georgia"/>
              <a:buNone/>
              <a:defRPr/>
            </a:pPr>
            <a:r>
              <a:rPr lang="el-GR" sz="6000" dirty="0" smtClean="0"/>
              <a:t>ΕΠΟΠΤΕΙΑ</a:t>
            </a:r>
            <a:endParaRPr lang="en-US" sz="60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1 - Τίτλος"/>
          <p:cNvSpPr>
            <a:spLocks noGrp="1"/>
          </p:cNvSpPr>
          <p:nvPr>
            <p:ph type="title" idx="4294967295"/>
          </p:nvPr>
        </p:nvSpPr>
        <p:spPr>
          <a:xfrm>
            <a:off x="0" y="333375"/>
            <a:ext cx="9036050" cy="1876425"/>
          </a:xfrm>
        </p:spPr>
        <p:txBody>
          <a:bodyPr anchor="b"/>
          <a:lstStyle/>
          <a:p>
            <a:pPr eaLnBrk="1" hangingPunct="1"/>
            <a:r>
              <a:rPr lang="el-GR" sz="1800" smtClean="0"/>
              <a:t> </a:t>
            </a:r>
            <a:r>
              <a:rPr lang="el-GR" sz="1800" i="1" smtClean="0"/>
              <a:t>Θεσμοθετείται ένα νέο σύστημα </a:t>
            </a:r>
            <a:r>
              <a:rPr lang="el-GR" sz="1800" b="1" i="1" smtClean="0"/>
              <a:t>εποπτείας</a:t>
            </a:r>
            <a:r>
              <a:rPr lang="el-GR" sz="1800" i="1" smtClean="0"/>
              <a:t> των πράξεων των συλλογικών &amp; μονομελών οργάνων</a:t>
            </a:r>
            <a:r>
              <a:rPr lang="en-US" sz="1800" i="1" smtClean="0"/>
              <a:t> </a:t>
            </a:r>
            <a:r>
              <a:rPr lang="el-GR" sz="1800" i="1" smtClean="0"/>
              <a:t>δήμων, περιφερειών &amp; των νομικών τους προσώπων &amp; </a:t>
            </a:r>
            <a:r>
              <a:rPr lang="el-GR" sz="1800" b="1" i="1" smtClean="0"/>
              <a:t>πειθαρχικού ελέγχου </a:t>
            </a:r>
            <a:r>
              <a:rPr lang="el-GR" sz="1800" i="1" smtClean="0"/>
              <a:t>των αιρετών</a:t>
            </a:r>
          </a:p>
        </p:txBody>
      </p:sp>
      <p:sp>
        <p:nvSpPr>
          <p:cNvPr id="122882" name="2 - Θέση περιεχομένου"/>
          <p:cNvSpPr>
            <a:spLocks noGrp="1"/>
          </p:cNvSpPr>
          <p:nvPr>
            <p:ph idx="4294967295"/>
          </p:nvPr>
        </p:nvSpPr>
        <p:spPr>
          <a:xfrm>
            <a:off x="0" y="2249488"/>
            <a:ext cx="9144000" cy="4608512"/>
          </a:xfrm>
        </p:spPr>
        <p:txBody>
          <a:bodyPr/>
          <a:lstStyle/>
          <a:p>
            <a:pPr eaLnBrk="1" hangingPunct="1"/>
            <a:endParaRPr lang="el-GR" sz="2000" smtClean="0"/>
          </a:p>
          <a:p>
            <a:pPr eaLnBrk="1" hangingPunct="1"/>
            <a:endParaRPr lang="el-GR" sz="2000" smtClean="0"/>
          </a:p>
          <a:p>
            <a:pPr eaLnBrk="1" hangingPunct="1"/>
            <a:r>
              <a:rPr lang="el-GR" sz="2000" smtClean="0"/>
              <a:t>Η διοικητική εποπτεία ασκείται στις πράξεις των Ο.Τ.Α. και στα πρόσωπα που αποτελούν τα όργανά τους. Η εποπτεία επί των πράξεων ασκείται από τον Ελεγκτή Νομιμότητας, η δε εποπτεία επί των προσώπων (πειθαρχικός έλεγχος)  ασκείται από τον Ελεγκτή Νομιμότητας, εκτός από την περίπτωση της παύσης για λόγους δημοσίου συμφέροντος των δημοτικών ή περιφερειακών αιρετών, οπότε ασκείται από τον Υπουργό Εσωτερικών, Δημόσιας Διοίκησης και Αποκέντρωσης</a:t>
            </a:r>
            <a:r>
              <a:rPr lang="en-US" sz="2000" smtClean="0"/>
              <a:t>.</a:t>
            </a:r>
            <a:endParaRPr lang="el-GR" sz="20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71625" y="285750"/>
            <a:ext cx="4330700" cy="1670050"/>
          </a:xfrm>
        </p:spPr>
        <p:txBody>
          <a:bodyPr>
            <a:normAutofit fontScale="90000"/>
          </a:bodyPr>
          <a:lstStyle/>
          <a:p>
            <a:pPr eaLnBrk="1" fontAlgn="auto" hangingPunct="1">
              <a:spcAft>
                <a:spcPts val="0"/>
              </a:spcAft>
              <a:defRPr/>
            </a:pPr>
            <a:r>
              <a:rPr lang="el-GR" dirty="0" smtClean="0"/>
              <a:t/>
            </a:r>
            <a:br>
              <a:rPr lang="el-GR" dirty="0" smtClean="0"/>
            </a:br>
            <a:r>
              <a:rPr lang="el-GR" dirty="0" smtClean="0"/>
              <a:t>Όργανα Ελέγχου &amp; Εποπτείας</a:t>
            </a:r>
            <a:endParaRPr lang="el-GR" sz="2000" dirty="0" smtClean="0"/>
          </a:p>
        </p:txBody>
      </p:sp>
      <p:sp>
        <p:nvSpPr>
          <p:cNvPr id="123906" name="Rectangle 3"/>
          <p:cNvSpPr>
            <a:spLocks noGrp="1" noChangeArrowheads="1"/>
          </p:cNvSpPr>
          <p:nvPr>
            <p:ph type="body" idx="1"/>
          </p:nvPr>
        </p:nvSpPr>
        <p:spPr>
          <a:xfrm>
            <a:off x="250825" y="2276475"/>
            <a:ext cx="8713788" cy="4105275"/>
          </a:xfrm>
        </p:spPr>
        <p:txBody>
          <a:bodyPr/>
          <a:lstStyle/>
          <a:p>
            <a:pPr marL="0" indent="0" algn="ctr" eaLnBrk="1" hangingPunct="1">
              <a:lnSpc>
                <a:spcPct val="90000"/>
              </a:lnSpc>
              <a:spcBef>
                <a:spcPct val="45000"/>
              </a:spcBef>
              <a:spcAft>
                <a:spcPct val="55000"/>
              </a:spcAft>
              <a:buFont typeface="Wingdings" pitchFamily="2" charset="2"/>
              <a:buNone/>
            </a:pPr>
            <a:r>
              <a:rPr lang="el-GR" sz="2600" smtClean="0"/>
              <a:t>Στην έδρα κάθε Αποκεντρωμένης Διοίκησης, συνιστάται:</a:t>
            </a:r>
          </a:p>
          <a:p>
            <a:pPr marL="0" indent="0" algn="ctr" eaLnBrk="1" hangingPunct="1">
              <a:lnSpc>
                <a:spcPct val="90000"/>
              </a:lnSpc>
              <a:spcBef>
                <a:spcPct val="45000"/>
              </a:spcBef>
              <a:spcAft>
                <a:spcPct val="55000"/>
              </a:spcAft>
              <a:buFont typeface="Wingdings" pitchFamily="2" charset="2"/>
              <a:buNone/>
            </a:pPr>
            <a:r>
              <a:rPr lang="el-GR" sz="2600" b="1" smtClean="0">
                <a:solidFill>
                  <a:schemeClr val="tx2"/>
                </a:solidFill>
              </a:rPr>
              <a:t>Αυτοτελής Υπηρεσία Εποπτείας (ΑΥΕ) ΟΤΑ</a:t>
            </a:r>
            <a:r>
              <a:rPr lang="el-GR" sz="2600" smtClean="0">
                <a:solidFill>
                  <a:schemeClr val="folHlink"/>
                </a:solidFill>
              </a:rPr>
              <a:t>,</a:t>
            </a:r>
          </a:p>
          <a:p>
            <a:pPr marL="0" indent="0" algn="ctr" eaLnBrk="1" hangingPunct="1">
              <a:lnSpc>
                <a:spcPct val="90000"/>
              </a:lnSpc>
              <a:spcBef>
                <a:spcPct val="45000"/>
              </a:spcBef>
              <a:spcAft>
                <a:spcPct val="55000"/>
              </a:spcAft>
              <a:buFont typeface="Wingdings" pitchFamily="2" charset="2"/>
              <a:buNone/>
            </a:pPr>
            <a:r>
              <a:rPr lang="el-GR" sz="2600" smtClean="0"/>
              <a:t> που αποτελεί αποκεντρωμένη υπηρεσία του ΥΠΕΣΑΗΔ, υπαγόμενη απευθείας στον Υπουργό με αρμοδιότητα:</a:t>
            </a:r>
          </a:p>
          <a:p>
            <a:pPr marL="0" indent="0" algn="ctr" eaLnBrk="1" hangingPunct="1">
              <a:lnSpc>
                <a:spcPct val="90000"/>
              </a:lnSpc>
              <a:spcBef>
                <a:spcPct val="45000"/>
              </a:spcBef>
              <a:spcAft>
                <a:spcPct val="55000"/>
              </a:spcAft>
            </a:pPr>
            <a:r>
              <a:rPr lang="el-GR" sz="2600" smtClean="0"/>
              <a:t>τον έλεγχο νομιμότητας των πράξεων των ΟΤΑ</a:t>
            </a:r>
          </a:p>
          <a:p>
            <a:pPr marL="0" indent="0" algn="ctr" eaLnBrk="1" hangingPunct="1">
              <a:lnSpc>
                <a:spcPct val="90000"/>
              </a:lnSpc>
              <a:spcBef>
                <a:spcPct val="45000"/>
              </a:spcBef>
              <a:spcAft>
                <a:spcPct val="55000"/>
              </a:spcAft>
            </a:pPr>
            <a:r>
              <a:rPr lang="el-GR" sz="2600" smtClean="0"/>
              <a:t>τον πειθαρχικό έλεγχο των αιρετών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0825" y="115888"/>
            <a:ext cx="4259263" cy="1139825"/>
          </a:xfrm>
        </p:spPr>
        <p:txBody>
          <a:bodyPr anchorCtr="1"/>
          <a:lstStyle/>
          <a:p>
            <a:pPr eaLnBrk="1" hangingPunct="1">
              <a:defRPr/>
            </a:pPr>
            <a:r>
              <a:rPr lang="el-GR" sz="3600" smtClean="0">
                <a:effectLst>
                  <a:outerShdw blurRad="38100" dist="38100" dir="2700000" algn="tl">
                    <a:srgbClr val="C0C0C0"/>
                  </a:outerShdw>
                </a:effectLst>
              </a:rPr>
              <a:t>Όργανα Ελέγχου &amp; Εποπτείας</a:t>
            </a:r>
            <a:endParaRPr lang="el-GR" sz="1800" smtClean="0">
              <a:effectLst>
                <a:outerShdw blurRad="38100" dist="38100" dir="2700000" algn="tl">
                  <a:srgbClr val="C0C0C0"/>
                </a:outerShdw>
              </a:effectLst>
            </a:endParaRPr>
          </a:p>
        </p:txBody>
      </p:sp>
      <p:sp>
        <p:nvSpPr>
          <p:cNvPr id="28675" name="Rectangle 3"/>
          <p:cNvSpPr>
            <a:spLocks noGrp="1" noChangeArrowheads="1"/>
          </p:cNvSpPr>
          <p:nvPr>
            <p:ph type="body" idx="4294967295"/>
          </p:nvPr>
        </p:nvSpPr>
        <p:spPr>
          <a:xfrm>
            <a:off x="457200" y="1484313"/>
            <a:ext cx="8229600" cy="4641850"/>
          </a:xfrm>
        </p:spPr>
        <p:txBody>
          <a:bodyPr/>
          <a:lstStyle/>
          <a:p>
            <a:pPr algn="ctr" eaLnBrk="1" hangingPunct="1">
              <a:buFont typeface="Georgia" pitchFamily="18" charset="0"/>
              <a:buNone/>
              <a:defRPr/>
            </a:pPr>
            <a:r>
              <a:rPr lang="el-GR" smtClean="0">
                <a:effectLst>
                  <a:outerShdw blurRad="38100" dist="38100" dir="2700000" algn="tl">
                    <a:srgbClr val="C0C0C0"/>
                  </a:outerShdw>
                </a:effectLst>
              </a:rPr>
              <a:t>Ο Ελεγκτής Νομιμότητας</a:t>
            </a:r>
          </a:p>
        </p:txBody>
      </p:sp>
      <p:sp>
        <p:nvSpPr>
          <p:cNvPr id="124931" name="AutoShape 4"/>
          <p:cNvSpPr>
            <a:spLocks noChangeArrowheads="1"/>
          </p:cNvSpPr>
          <p:nvPr/>
        </p:nvSpPr>
        <p:spPr bwMode="auto">
          <a:xfrm>
            <a:off x="179388" y="2852738"/>
            <a:ext cx="2160587" cy="1081087"/>
          </a:xfrm>
          <a:prstGeom prst="roundRect">
            <a:avLst>
              <a:gd name="adj" fmla="val 16667"/>
            </a:avLst>
          </a:prstGeom>
          <a:solidFill>
            <a:schemeClr val="folHlink">
              <a:alpha val="54901"/>
            </a:schemeClr>
          </a:solidFill>
          <a:ln w="9525">
            <a:solidFill>
              <a:schemeClr val="tx1"/>
            </a:solidFill>
            <a:round/>
            <a:headEnd/>
            <a:tailEnd/>
          </a:ln>
        </p:spPr>
        <p:txBody>
          <a:bodyPr wrap="none" anchor="ctr"/>
          <a:lstStyle/>
          <a:p>
            <a:pPr algn="ctr"/>
            <a:r>
              <a:rPr lang="el-GR" sz="1600"/>
              <a:t>Ανώτατος διορισμένος</a:t>
            </a:r>
          </a:p>
          <a:p>
            <a:pPr algn="ctr"/>
            <a:r>
              <a:rPr lang="el-GR" sz="1600"/>
              <a:t>υπάλληλος 5ετούς </a:t>
            </a:r>
          </a:p>
          <a:p>
            <a:pPr algn="ctr"/>
            <a:r>
              <a:rPr lang="el-GR" sz="1600"/>
              <a:t>θητείας</a:t>
            </a:r>
          </a:p>
        </p:txBody>
      </p:sp>
      <p:sp>
        <p:nvSpPr>
          <p:cNvPr id="124932" name="Line 5"/>
          <p:cNvSpPr>
            <a:spLocks noChangeShapeType="1"/>
          </p:cNvSpPr>
          <p:nvPr/>
        </p:nvSpPr>
        <p:spPr bwMode="auto">
          <a:xfrm flipH="1">
            <a:off x="2051050" y="2133600"/>
            <a:ext cx="1441450" cy="646113"/>
          </a:xfrm>
          <a:prstGeom prst="line">
            <a:avLst/>
          </a:prstGeom>
          <a:noFill/>
          <a:ln w="34925">
            <a:solidFill>
              <a:schemeClr val="tx1"/>
            </a:solidFill>
            <a:round/>
            <a:headEnd/>
            <a:tailEnd type="triangle" w="med" len="med"/>
          </a:ln>
        </p:spPr>
        <p:txBody>
          <a:bodyPr/>
          <a:lstStyle/>
          <a:p>
            <a:endParaRPr lang="el-GR"/>
          </a:p>
        </p:txBody>
      </p:sp>
      <p:sp>
        <p:nvSpPr>
          <p:cNvPr id="124933" name="Line 7"/>
          <p:cNvSpPr>
            <a:spLocks noChangeShapeType="1"/>
          </p:cNvSpPr>
          <p:nvPr/>
        </p:nvSpPr>
        <p:spPr bwMode="auto">
          <a:xfrm flipH="1">
            <a:off x="2843213" y="2205038"/>
            <a:ext cx="1009650" cy="2016125"/>
          </a:xfrm>
          <a:prstGeom prst="line">
            <a:avLst/>
          </a:prstGeom>
          <a:noFill/>
          <a:ln w="34925">
            <a:solidFill>
              <a:schemeClr val="tx1"/>
            </a:solidFill>
            <a:round/>
            <a:headEnd/>
            <a:tailEnd type="triangle" w="med" len="med"/>
          </a:ln>
        </p:spPr>
        <p:txBody>
          <a:bodyPr/>
          <a:lstStyle/>
          <a:p>
            <a:endParaRPr lang="el-GR"/>
          </a:p>
        </p:txBody>
      </p:sp>
      <p:sp>
        <p:nvSpPr>
          <p:cNvPr id="124934" name="AutoShape 8"/>
          <p:cNvSpPr>
            <a:spLocks noChangeArrowheads="1"/>
          </p:cNvSpPr>
          <p:nvPr/>
        </p:nvSpPr>
        <p:spPr bwMode="auto">
          <a:xfrm>
            <a:off x="755650" y="4292600"/>
            <a:ext cx="2592388" cy="1152525"/>
          </a:xfrm>
          <a:prstGeom prst="roundRect">
            <a:avLst>
              <a:gd name="adj" fmla="val 16667"/>
            </a:avLst>
          </a:prstGeom>
          <a:solidFill>
            <a:schemeClr val="folHlink">
              <a:alpha val="54901"/>
            </a:schemeClr>
          </a:solidFill>
          <a:ln w="9525">
            <a:solidFill>
              <a:schemeClr val="tx1"/>
            </a:solidFill>
            <a:round/>
            <a:headEnd/>
            <a:tailEnd/>
          </a:ln>
        </p:spPr>
        <p:txBody>
          <a:bodyPr wrap="none" anchor="ctr"/>
          <a:lstStyle/>
          <a:p>
            <a:pPr algn="ctr"/>
            <a:r>
              <a:rPr lang="el-GR" sz="1600"/>
              <a:t>Συγκεκριμένα αυξημένα </a:t>
            </a:r>
          </a:p>
          <a:p>
            <a:pPr algn="ctr"/>
            <a:r>
              <a:rPr lang="el-GR" sz="1600"/>
              <a:t>προσόντα καθορισμένα</a:t>
            </a:r>
          </a:p>
          <a:p>
            <a:pPr algn="ctr"/>
            <a:r>
              <a:rPr lang="el-GR" sz="1600"/>
              <a:t>αποκλειστικά από τον Νόμο</a:t>
            </a:r>
          </a:p>
          <a:p>
            <a:pPr algn="ctr"/>
            <a:endParaRPr lang="el-GR" sz="1600"/>
          </a:p>
        </p:txBody>
      </p:sp>
      <p:sp>
        <p:nvSpPr>
          <p:cNvPr id="124935" name="AutoShape 9"/>
          <p:cNvSpPr>
            <a:spLocks noChangeArrowheads="1"/>
          </p:cNvSpPr>
          <p:nvPr/>
        </p:nvSpPr>
        <p:spPr bwMode="auto">
          <a:xfrm>
            <a:off x="5148263" y="2565400"/>
            <a:ext cx="3602037" cy="1655763"/>
          </a:xfrm>
          <a:prstGeom prst="roundRect">
            <a:avLst>
              <a:gd name="adj" fmla="val 16667"/>
            </a:avLst>
          </a:prstGeom>
          <a:solidFill>
            <a:schemeClr val="folHlink">
              <a:alpha val="54901"/>
            </a:schemeClr>
          </a:solidFill>
          <a:ln w="9525">
            <a:solidFill>
              <a:schemeClr val="tx1"/>
            </a:solidFill>
            <a:round/>
            <a:headEnd/>
            <a:tailEnd/>
          </a:ln>
        </p:spPr>
        <p:txBody>
          <a:bodyPr wrap="none" anchor="ctr"/>
          <a:lstStyle/>
          <a:p>
            <a:pPr algn="ctr"/>
            <a:endParaRPr lang="el-GR" sz="1600"/>
          </a:p>
          <a:p>
            <a:pPr algn="ctr"/>
            <a:r>
              <a:rPr lang="el-GR" sz="1600"/>
              <a:t>Τη θέση μπορεί να καταλάβει &amp; </a:t>
            </a:r>
          </a:p>
          <a:p>
            <a:pPr algn="ctr"/>
            <a:r>
              <a:rPr lang="el-GR" sz="1600"/>
              <a:t>Δημόσιος Υπάλληλος που τελεί </a:t>
            </a:r>
          </a:p>
          <a:p>
            <a:pPr algn="ctr"/>
            <a:r>
              <a:rPr lang="el-GR" sz="1600"/>
              <a:t>αυτοδικαίως με απόσπαση </a:t>
            </a:r>
          </a:p>
          <a:p>
            <a:pPr algn="ctr"/>
            <a:r>
              <a:rPr lang="el-GR" sz="1600"/>
              <a:t>από την οργανική του θέση &amp; λαμβάνει</a:t>
            </a:r>
          </a:p>
          <a:p>
            <a:pPr algn="ctr"/>
            <a:r>
              <a:rPr lang="el-GR" sz="1600"/>
              <a:t>μόνο τις αποδοχές του </a:t>
            </a:r>
          </a:p>
          <a:p>
            <a:pPr algn="ctr"/>
            <a:r>
              <a:rPr lang="el-GR" sz="1600"/>
              <a:t>Ελεγκτή Νομιμότητας </a:t>
            </a:r>
          </a:p>
          <a:p>
            <a:pPr algn="ctr"/>
            <a:endParaRPr lang="el-GR" sz="1600"/>
          </a:p>
        </p:txBody>
      </p:sp>
      <p:sp>
        <p:nvSpPr>
          <p:cNvPr id="124936" name="AutoShape 10"/>
          <p:cNvSpPr>
            <a:spLocks noChangeArrowheads="1"/>
          </p:cNvSpPr>
          <p:nvPr/>
        </p:nvSpPr>
        <p:spPr bwMode="auto">
          <a:xfrm>
            <a:off x="3635375" y="4581525"/>
            <a:ext cx="5184775" cy="1871663"/>
          </a:xfrm>
          <a:prstGeom prst="roundRect">
            <a:avLst>
              <a:gd name="adj" fmla="val 16667"/>
            </a:avLst>
          </a:prstGeom>
          <a:solidFill>
            <a:schemeClr val="folHlink">
              <a:alpha val="54901"/>
            </a:schemeClr>
          </a:solidFill>
          <a:ln w="9525">
            <a:solidFill>
              <a:schemeClr val="tx1"/>
            </a:solidFill>
            <a:round/>
            <a:headEnd/>
            <a:tailEnd/>
          </a:ln>
        </p:spPr>
        <p:txBody>
          <a:bodyPr wrap="none" anchor="ctr"/>
          <a:lstStyle/>
          <a:p>
            <a:pPr algn="ctr"/>
            <a:r>
              <a:rPr lang="el-GR" sz="1400"/>
              <a:t>Η επιλογή γίνεται, ύστερα από προκήρυξη του Υπουργού</a:t>
            </a:r>
          </a:p>
          <a:p>
            <a:pPr algn="ctr"/>
            <a:r>
              <a:rPr lang="el-GR" sz="1400"/>
              <a:t>ΕΣΑΗΔ, από το ΕΙΣΕΠ. Επιλέγεται ο καταλληλότερος </a:t>
            </a:r>
          </a:p>
          <a:p>
            <a:pPr algn="ctr"/>
            <a:r>
              <a:rPr lang="el-GR" sz="1400"/>
              <a:t>μετά από συνέντευξη με βάση τα τυπικά &amp; ουσιαστικά προσόντα.</a:t>
            </a:r>
          </a:p>
          <a:p>
            <a:pPr algn="ctr"/>
            <a:r>
              <a:rPr lang="el-GR" sz="1400"/>
              <a:t>Τοποθετείται σε μία από τις ΑΥΕ με απόφαση του Υπουργού</a:t>
            </a:r>
          </a:p>
          <a:p>
            <a:pPr algn="ctr"/>
            <a:r>
              <a:rPr lang="el-GR" sz="1400"/>
              <a:t>ΕΣΑΗΔ, η οποία δημοσιεύεται στην εφημερίδα της Κυβερνήσεως</a:t>
            </a:r>
          </a:p>
        </p:txBody>
      </p:sp>
      <p:sp>
        <p:nvSpPr>
          <p:cNvPr id="124937" name="Line 11"/>
          <p:cNvSpPr>
            <a:spLocks noChangeShapeType="1"/>
          </p:cNvSpPr>
          <p:nvPr/>
        </p:nvSpPr>
        <p:spPr bwMode="auto">
          <a:xfrm>
            <a:off x="5435600" y="2060575"/>
            <a:ext cx="863600" cy="433388"/>
          </a:xfrm>
          <a:prstGeom prst="line">
            <a:avLst/>
          </a:prstGeom>
          <a:noFill/>
          <a:ln w="34925">
            <a:solidFill>
              <a:schemeClr val="tx1"/>
            </a:solidFill>
            <a:round/>
            <a:headEnd/>
            <a:tailEnd type="triangle" w="med" len="med"/>
          </a:ln>
        </p:spPr>
        <p:txBody>
          <a:bodyPr/>
          <a:lstStyle/>
          <a:p>
            <a:endParaRPr lang="el-GR"/>
          </a:p>
        </p:txBody>
      </p:sp>
      <p:sp>
        <p:nvSpPr>
          <p:cNvPr id="124938" name="Line 12"/>
          <p:cNvSpPr>
            <a:spLocks noChangeShapeType="1"/>
          </p:cNvSpPr>
          <p:nvPr/>
        </p:nvSpPr>
        <p:spPr bwMode="auto">
          <a:xfrm>
            <a:off x="4357688" y="2276475"/>
            <a:ext cx="358775" cy="2089150"/>
          </a:xfrm>
          <a:prstGeom prst="line">
            <a:avLst/>
          </a:prstGeom>
          <a:noFill/>
          <a:ln w="34925">
            <a:solidFill>
              <a:schemeClr val="tx1"/>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5329238" cy="1139825"/>
          </a:xfrm>
        </p:spPr>
        <p:txBody>
          <a:bodyPr anchorCtr="1"/>
          <a:lstStyle/>
          <a:p>
            <a:pPr eaLnBrk="1" hangingPunct="1">
              <a:defRPr/>
            </a:pPr>
            <a:r>
              <a:rPr lang="el-GR" sz="3600" smtClean="0">
                <a:effectLst>
                  <a:outerShdw blurRad="38100" dist="38100" dir="2700000" algn="tl">
                    <a:srgbClr val="C0C0C0"/>
                  </a:outerShdw>
                </a:effectLst>
              </a:rPr>
              <a:t>Συμβούλιο Ελεγκτών Νομιμότητας</a:t>
            </a:r>
          </a:p>
        </p:txBody>
      </p:sp>
      <p:sp>
        <p:nvSpPr>
          <p:cNvPr id="125954" name="Rectangle 3"/>
          <p:cNvSpPr>
            <a:spLocks noGrp="1" noChangeArrowheads="1"/>
          </p:cNvSpPr>
          <p:nvPr>
            <p:ph type="body" idx="4294967295"/>
          </p:nvPr>
        </p:nvSpPr>
        <p:spPr>
          <a:xfrm>
            <a:off x="250825" y="1557338"/>
            <a:ext cx="8785225" cy="5040312"/>
          </a:xfrm>
        </p:spPr>
        <p:txBody>
          <a:bodyPr/>
          <a:lstStyle/>
          <a:p>
            <a:pPr marL="0" indent="0" algn="ctr" eaLnBrk="1" hangingPunct="1">
              <a:spcBef>
                <a:spcPct val="55000"/>
              </a:spcBef>
              <a:spcAft>
                <a:spcPct val="50000"/>
              </a:spcAft>
              <a:buFont typeface="Georgia" pitchFamily="18" charset="0"/>
              <a:buNone/>
            </a:pPr>
            <a:r>
              <a:rPr lang="el-GR" b="1" smtClean="0"/>
              <a:t>Στο ΥΠΕΣΑΗΔ συνιστάται Συμβούλιο Ελεγκτών Νομιμότητας </a:t>
            </a:r>
          </a:p>
          <a:p>
            <a:pPr marL="0" indent="0" algn="just" eaLnBrk="1" hangingPunct="1">
              <a:spcBef>
                <a:spcPct val="55000"/>
              </a:spcBef>
              <a:spcAft>
                <a:spcPct val="50000"/>
              </a:spcAft>
              <a:buFont typeface="Georgia" pitchFamily="18" charset="0"/>
              <a:buNone/>
            </a:pPr>
            <a:endParaRPr lang="el-GR" smtClean="0"/>
          </a:p>
          <a:p>
            <a:pPr marL="0" indent="0" algn="just" eaLnBrk="1" hangingPunct="1">
              <a:spcBef>
                <a:spcPct val="55000"/>
              </a:spcBef>
              <a:spcAft>
                <a:spcPct val="50000"/>
              </a:spcAft>
              <a:buFont typeface="Georgia" pitchFamily="18" charset="0"/>
              <a:buNone/>
            </a:pPr>
            <a:endParaRPr lang="el-GR" smtClean="0"/>
          </a:p>
        </p:txBody>
      </p:sp>
      <p:pic>
        <p:nvPicPr>
          <p:cNvPr id="125955" name="Picture 4" descr="MC900215486[1]"/>
          <p:cNvPicPr>
            <a:picLocks noChangeAspect="1" noChangeArrowheads="1"/>
          </p:cNvPicPr>
          <p:nvPr/>
        </p:nvPicPr>
        <p:blipFill>
          <a:blip r:embed="rId2">
            <a:lum bright="-6000" contrast="-12000"/>
          </a:blip>
          <a:srcRect/>
          <a:stretch>
            <a:fillRect/>
          </a:stretch>
        </p:blipFill>
        <p:spPr bwMode="auto">
          <a:xfrm>
            <a:off x="7667625" y="0"/>
            <a:ext cx="1133475" cy="1284288"/>
          </a:xfrm>
          <a:prstGeom prst="rect">
            <a:avLst/>
          </a:prstGeom>
          <a:noFill/>
          <a:ln w="9525">
            <a:noFill/>
            <a:miter lim="800000"/>
            <a:headEnd/>
            <a:tailEnd/>
          </a:ln>
        </p:spPr>
      </p:pic>
      <p:sp>
        <p:nvSpPr>
          <p:cNvPr id="125956" name="AutoShape 5"/>
          <p:cNvSpPr>
            <a:spLocks noChangeArrowheads="1"/>
          </p:cNvSpPr>
          <p:nvPr/>
        </p:nvSpPr>
        <p:spPr bwMode="auto">
          <a:xfrm>
            <a:off x="395288" y="3573463"/>
            <a:ext cx="2305050" cy="935037"/>
          </a:xfrm>
          <a:prstGeom prst="roundRect">
            <a:avLst>
              <a:gd name="adj" fmla="val 16667"/>
            </a:avLst>
          </a:prstGeom>
          <a:solidFill>
            <a:schemeClr val="folHlink">
              <a:alpha val="54901"/>
            </a:schemeClr>
          </a:solidFill>
          <a:ln w="9525">
            <a:solidFill>
              <a:schemeClr val="tx1"/>
            </a:solidFill>
            <a:round/>
            <a:headEnd/>
            <a:tailEnd/>
          </a:ln>
        </p:spPr>
        <p:txBody>
          <a:bodyPr wrap="none" anchor="ctr"/>
          <a:lstStyle/>
          <a:p>
            <a:pPr algn="ctr"/>
            <a:r>
              <a:rPr lang="el-GR" sz="1600">
                <a:solidFill>
                  <a:schemeClr val="tx2"/>
                </a:solidFill>
              </a:rPr>
              <a:t>Πρόεδρος:</a:t>
            </a:r>
            <a:r>
              <a:rPr lang="el-GR" sz="1600"/>
              <a:t> ο Υπουργός</a:t>
            </a:r>
          </a:p>
          <a:p>
            <a:pPr algn="ctr"/>
            <a:r>
              <a:rPr lang="el-GR" sz="1600">
                <a:solidFill>
                  <a:schemeClr val="tx2"/>
                </a:solidFill>
              </a:rPr>
              <a:t>Μέλη:</a:t>
            </a:r>
            <a:r>
              <a:rPr lang="el-GR" sz="1600"/>
              <a:t> οι Ελεγκτές </a:t>
            </a:r>
          </a:p>
          <a:p>
            <a:pPr algn="ctr"/>
            <a:r>
              <a:rPr lang="el-GR" sz="1600"/>
              <a:t>Νομιμότητας ΑΥΕ</a:t>
            </a:r>
          </a:p>
        </p:txBody>
      </p:sp>
      <p:sp>
        <p:nvSpPr>
          <p:cNvPr id="125957" name="AutoShape 6"/>
          <p:cNvSpPr>
            <a:spLocks noChangeArrowheads="1"/>
          </p:cNvSpPr>
          <p:nvPr/>
        </p:nvSpPr>
        <p:spPr bwMode="auto">
          <a:xfrm>
            <a:off x="6588125" y="2924175"/>
            <a:ext cx="2305050" cy="792163"/>
          </a:xfrm>
          <a:prstGeom prst="roundRect">
            <a:avLst>
              <a:gd name="adj" fmla="val 16667"/>
            </a:avLst>
          </a:prstGeom>
          <a:solidFill>
            <a:schemeClr val="folHlink">
              <a:alpha val="54901"/>
            </a:schemeClr>
          </a:solidFill>
          <a:ln w="9525">
            <a:solidFill>
              <a:schemeClr val="tx1"/>
            </a:solidFill>
            <a:round/>
            <a:headEnd/>
            <a:tailEnd/>
          </a:ln>
        </p:spPr>
        <p:txBody>
          <a:bodyPr wrap="none" anchor="ctr"/>
          <a:lstStyle/>
          <a:p>
            <a:pPr algn="ctr"/>
            <a:r>
              <a:rPr lang="el-GR" sz="1600"/>
              <a:t>Συγκαλείται από τον </a:t>
            </a:r>
          </a:p>
          <a:p>
            <a:pPr algn="ctr"/>
            <a:r>
              <a:rPr lang="el-GR" sz="1600"/>
              <a:t>Υπουργό</a:t>
            </a:r>
          </a:p>
        </p:txBody>
      </p:sp>
      <p:sp>
        <p:nvSpPr>
          <p:cNvPr id="125958" name="AutoShape 7"/>
          <p:cNvSpPr>
            <a:spLocks noChangeArrowheads="1"/>
          </p:cNvSpPr>
          <p:nvPr/>
        </p:nvSpPr>
        <p:spPr bwMode="auto">
          <a:xfrm>
            <a:off x="4716463" y="4149725"/>
            <a:ext cx="3743325" cy="2016125"/>
          </a:xfrm>
          <a:prstGeom prst="roundRect">
            <a:avLst>
              <a:gd name="adj" fmla="val 16667"/>
            </a:avLst>
          </a:prstGeom>
          <a:solidFill>
            <a:schemeClr val="folHlink">
              <a:alpha val="54901"/>
            </a:schemeClr>
          </a:solidFill>
          <a:ln w="9525">
            <a:solidFill>
              <a:schemeClr val="tx1"/>
            </a:solidFill>
            <a:round/>
            <a:headEnd/>
            <a:tailEnd/>
          </a:ln>
        </p:spPr>
        <p:txBody>
          <a:bodyPr wrap="none" anchor="ctr"/>
          <a:lstStyle/>
          <a:p>
            <a:pPr algn="ctr"/>
            <a:endParaRPr lang="el-GR"/>
          </a:p>
          <a:p>
            <a:pPr algn="ctr"/>
            <a:r>
              <a:rPr lang="el-GR">
                <a:solidFill>
                  <a:schemeClr val="tx2"/>
                </a:solidFill>
              </a:rPr>
              <a:t>Έργο του:</a:t>
            </a:r>
            <a:r>
              <a:rPr lang="el-GR"/>
              <a:t> ο συντονισμός </a:t>
            </a:r>
          </a:p>
          <a:p>
            <a:pPr algn="ctr"/>
            <a:r>
              <a:rPr lang="el-GR"/>
              <a:t>της δράσης των ΑΥΕ ΟΤΑ,</a:t>
            </a:r>
          </a:p>
          <a:p>
            <a:pPr algn="ctr"/>
            <a:r>
              <a:rPr lang="el-GR"/>
              <a:t>Αντιμετώπιση σημαντικών</a:t>
            </a:r>
          </a:p>
          <a:p>
            <a:pPr algn="ctr"/>
            <a:r>
              <a:rPr lang="el-GR"/>
              <a:t>ζητημάτων σχετικά με </a:t>
            </a:r>
          </a:p>
          <a:p>
            <a:pPr algn="ctr"/>
            <a:r>
              <a:rPr lang="el-GR"/>
              <a:t>την οργάνωση &amp; </a:t>
            </a:r>
          </a:p>
          <a:p>
            <a:pPr algn="ctr"/>
            <a:r>
              <a:rPr lang="el-GR"/>
              <a:t>τη λειτουργία</a:t>
            </a:r>
          </a:p>
          <a:p>
            <a:pPr algn="ctr"/>
            <a:r>
              <a:rPr lang="el-GR"/>
              <a:t> ΟΤΑ</a:t>
            </a:r>
          </a:p>
          <a:p>
            <a:pPr algn="ctr"/>
            <a:endParaRPr lang="el-GR" sz="1600"/>
          </a:p>
        </p:txBody>
      </p:sp>
      <p:sp>
        <p:nvSpPr>
          <p:cNvPr id="125959" name="AutoShape 8"/>
          <p:cNvSpPr>
            <a:spLocks noChangeArrowheads="1"/>
          </p:cNvSpPr>
          <p:nvPr/>
        </p:nvSpPr>
        <p:spPr bwMode="auto">
          <a:xfrm>
            <a:off x="827088" y="4868863"/>
            <a:ext cx="3168650" cy="1368425"/>
          </a:xfrm>
          <a:prstGeom prst="roundRect">
            <a:avLst>
              <a:gd name="adj" fmla="val 16667"/>
            </a:avLst>
          </a:prstGeom>
          <a:solidFill>
            <a:schemeClr val="folHlink">
              <a:alpha val="54901"/>
            </a:schemeClr>
          </a:solidFill>
          <a:ln w="9525">
            <a:solidFill>
              <a:schemeClr val="tx1"/>
            </a:solidFill>
            <a:round/>
            <a:headEnd/>
            <a:tailEnd/>
          </a:ln>
        </p:spPr>
        <p:txBody>
          <a:bodyPr wrap="none" anchor="ctr"/>
          <a:lstStyle/>
          <a:p>
            <a:pPr algn="ctr"/>
            <a:endParaRPr lang="el-GR"/>
          </a:p>
          <a:p>
            <a:pPr algn="ctr"/>
            <a:r>
              <a:rPr lang="el-GR"/>
              <a:t>Απευθύνει ερωτήματα στο </a:t>
            </a:r>
          </a:p>
          <a:p>
            <a:pPr algn="ctr"/>
            <a:r>
              <a:rPr lang="el-GR"/>
              <a:t>Νομικό Συμβούλιο Κράτους</a:t>
            </a:r>
          </a:p>
          <a:p>
            <a:pPr algn="ctr"/>
            <a:r>
              <a:rPr lang="el-GR"/>
              <a:t>για ζητήματα μείζονος </a:t>
            </a:r>
          </a:p>
          <a:p>
            <a:pPr algn="ctr"/>
            <a:r>
              <a:rPr lang="el-GR"/>
              <a:t>σημασίας</a:t>
            </a:r>
          </a:p>
          <a:p>
            <a:pPr algn="ctr"/>
            <a:endParaRPr lang="el-GR" sz="1600"/>
          </a:p>
        </p:txBody>
      </p:sp>
      <p:sp>
        <p:nvSpPr>
          <p:cNvPr id="125960" name="Line 9"/>
          <p:cNvSpPr>
            <a:spLocks noChangeShapeType="1"/>
          </p:cNvSpPr>
          <p:nvPr/>
        </p:nvSpPr>
        <p:spPr bwMode="auto">
          <a:xfrm flipH="1">
            <a:off x="2700338" y="2636838"/>
            <a:ext cx="1008062" cy="936625"/>
          </a:xfrm>
          <a:prstGeom prst="line">
            <a:avLst/>
          </a:prstGeom>
          <a:noFill/>
          <a:ln w="34925">
            <a:solidFill>
              <a:schemeClr val="tx1"/>
            </a:solidFill>
            <a:round/>
            <a:headEnd/>
            <a:tailEnd type="triangle" w="med" len="med"/>
          </a:ln>
        </p:spPr>
        <p:txBody>
          <a:bodyPr/>
          <a:lstStyle/>
          <a:p>
            <a:endParaRPr lang="el-GR"/>
          </a:p>
        </p:txBody>
      </p:sp>
      <p:sp>
        <p:nvSpPr>
          <p:cNvPr id="125961" name="Line 10"/>
          <p:cNvSpPr>
            <a:spLocks noChangeShapeType="1"/>
          </p:cNvSpPr>
          <p:nvPr/>
        </p:nvSpPr>
        <p:spPr bwMode="auto">
          <a:xfrm flipH="1">
            <a:off x="3132138" y="2636838"/>
            <a:ext cx="576262" cy="1944687"/>
          </a:xfrm>
          <a:prstGeom prst="line">
            <a:avLst/>
          </a:prstGeom>
          <a:noFill/>
          <a:ln w="34925">
            <a:solidFill>
              <a:schemeClr val="tx1"/>
            </a:solidFill>
            <a:round/>
            <a:headEnd/>
            <a:tailEnd type="triangle" w="med" len="med"/>
          </a:ln>
        </p:spPr>
        <p:txBody>
          <a:bodyPr/>
          <a:lstStyle/>
          <a:p>
            <a:endParaRPr lang="el-GR"/>
          </a:p>
        </p:txBody>
      </p:sp>
      <p:sp>
        <p:nvSpPr>
          <p:cNvPr id="125962" name="Line 11"/>
          <p:cNvSpPr>
            <a:spLocks noChangeShapeType="1"/>
          </p:cNvSpPr>
          <p:nvPr/>
        </p:nvSpPr>
        <p:spPr bwMode="auto">
          <a:xfrm>
            <a:off x="3708400" y="2636838"/>
            <a:ext cx="1150938" cy="1441450"/>
          </a:xfrm>
          <a:prstGeom prst="line">
            <a:avLst/>
          </a:prstGeom>
          <a:noFill/>
          <a:ln w="34925">
            <a:solidFill>
              <a:schemeClr val="tx1"/>
            </a:solidFill>
            <a:round/>
            <a:headEnd/>
            <a:tailEnd type="triangle" w="med" len="med"/>
          </a:ln>
        </p:spPr>
        <p:txBody>
          <a:bodyPr/>
          <a:lstStyle/>
          <a:p>
            <a:endParaRPr lang="el-GR"/>
          </a:p>
        </p:txBody>
      </p:sp>
      <p:sp>
        <p:nvSpPr>
          <p:cNvPr id="125963" name="Line 12"/>
          <p:cNvSpPr>
            <a:spLocks noChangeShapeType="1"/>
          </p:cNvSpPr>
          <p:nvPr/>
        </p:nvSpPr>
        <p:spPr bwMode="auto">
          <a:xfrm>
            <a:off x="3708400" y="2636838"/>
            <a:ext cx="2735263" cy="504825"/>
          </a:xfrm>
          <a:prstGeom prst="line">
            <a:avLst/>
          </a:prstGeom>
          <a:noFill/>
          <a:ln w="34925">
            <a:solidFill>
              <a:schemeClr val="tx1"/>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1009</TotalTime>
  <Words>8546</Words>
  <Application>Microsoft Office PowerPoint</Application>
  <PresentationFormat>Προβολή στην οθόνη (4:3)</PresentationFormat>
  <Paragraphs>1292</Paragraphs>
  <Slides>126</Slides>
  <Notes>8</Notes>
  <HiddenSlides>0</HiddenSlides>
  <MMClips>0</MMClips>
  <ScaleCrop>false</ScaleCrop>
  <HeadingPairs>
    <vt:vector size="8" baseType="variant">
      <vt:variant>
        <vt:lpstr>Γραμματοσειρές που χρησιμοποιούνται</vt:lpstr>
      </vt:variant>
      <vt:variant>
        <vt:i4>15</vt:i4>
      </vt:variant>
      <vt:variant>
        <vt:lpstr>Πρότυπο σχεδίασης</vt:lpstr>
      </vt:variant>
      <vt:variant>
        <vt:i4>5</vt:i4>
      </vt:variant>
      <vt:variant>
        <vt:lpstr>Ενσωματωμένοι διακομιστές OLE</vt:lpstr>
      </vt:variant>
      <vt:variant>
        <vt:i4>1</vt:i4>
      </vt:variant>
      <vt:variant>
        <vt:lpstr>Τίτλοι διαφανειών</vt:lpstr>
      </vt:variant>
      <vt:variant>
        <vt:i4>126</vt:i4>
      </vt:variant>
    </vt:vector>
  </HeadingPairs>
  <TitlesOfParts>
    <vt:vector size="147" baseType="lpstr">
      <vt:lpstr>Arial</vt:lpstr>
      <vt:lpstr>Trebuchet MS</vt:lpstr>
      <vt:lpstr>Georgia</vt:lpstr>
      <vt:lpstr>Wingdings 2</vt:lpstr>
      <vt:lpstr>Calibri</vt:lpstr>
      <vt:lpstr>Tahoma</vt:lpstr>
      <vt:lpstr>Wingdings</vt:lpstr>
      <vt:lpstr>Arial Black</vt:lpstr>
      <vt:lpstr>Verdana</vt:lpstr>
      <vt:lpstr>Times New Roman</vt:lpstr>
      <vt:lpstr>Arial Unicode MS</vt:lpstr>
      <vt:lpstr>GrHelveticaBold</vt:lpstr>
      <vt:lpstr>宋体</vt:lpstr>
      <vt:lpstr>Garamond</vt:lpstr>
      <vt:lpstr>Book Antiqua</vt:lpstr>
      <vt:lpstr>Αστικό</vt:lpstr>
      <vt:lpstr>Αστικό</vt:lpstr>
      <vt:lpstr>Αστικό</vt:lpstr>
      <vt:lpstr>Αστικό</vt:lpstr>
      <vt:lpstr>Αστικό</vt:lpstr>
      <vt:lpstr>Image</vt:lpstr>
      <vt:lpstr>Ν.3852/2010 "ΠΡΟΓΡΑΜΜΑ ΚΑΛΛΙΚΡΑΤΗΣ"</vt:lpstr>
      <vt:lpstr>ΠΡΟΤΕΡΑΙΟΤΗΤΕΣ ΕΕ Ι</vt:lpstr>
      <vt:lpstr>ΠΡΟΤΕΡΑΙΟΤΗΤΕΣ ΕΕ ΙΙ</vt:lpstr>
      <vt:lpstr>        Γνώση και καινοτομία </vt:lpstr>
      <vt:lpstr>Το Πρόγραμμα Καλλικτης  σ  την Ευρώπη της Πολυεπίπεδης Διακυβέρνησης  </vt:lpstr>
      <vt:lpstr>Το ελληνικό πολιτικο-διοικητικό σύστημα</vt:lpstr>
      <vt:lpstr>Νέα Διοικητική Διάρθρωση της Χώρας </vt:lpstr>
      <vt:lpstr>Η μεταρρύθμιση του «Καλλικράτη» </vt:lpstr>
      <vt:lpstr>Προκλήσεις για την επιτυχία της μεταρρύθμισης: </vt:lpstr>
      <vt:lpstr>                                                                   Αιρετοί </vt:lpstr>
      <vt:lpstr>Διαφάνεια 11</vt:lpstr>
      <vt:lpstr>Εμπόδια και προϋποθέσεις για τη συμμετοχή των πολιτών </vt:lpstr>
      <vt:lpstr>Διαφάνεια 13</vt:lpstr>
      <vt:lpstr>Διαφάνεια 14</vt:lpstr>
      <vt:lpstr>Διαφάνεια 15</vt:lpstr>
      <vt:lpstr>Διαφάνεια 16</vt:lpstr>
      <vt:lpstr>Διαφάνεια 17</vt:lpstr>
      <vt:lpstr>Διαφάνεια 18</vt:lpstr>
      <vt:lpstr>Κωλύματα και Ασυμβίβαστα </vt:lpstr>
      <vt:lpstr>Κωλύματα και Ασυμβίβαστα (ΙΙ)</vt:lpstr>
      <vt:lpstr> Όχι ασυμβίβαστο – αναστολή άσκησης λειτουργήματος: </vt:lpstr>
      <vt:lpstr>  Εκλογικό Δικαίωμα:  </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Διοίκηση των Δήμων</vt:lpstr>
      <vt:lpstr>Διαφάνεια 33</vt:lpstr>
      <vt:lpstr>Εκτελεστική Επιτροπή</vt:lpstr>
      <vt:lpstr>Σύνθεση Οικονομικής Επ./Ποιότητας Ζωής </vt:lpstr>
      <vt:lpstr>Οικονομική Επιτροπή</vt:lpstr>
      <vt:lpstr>Επιτροπή Ποιότητας Ζωής</vt:lpstr>
      <vt:lpstr>Το δήμαρχο επικουρούν οι αντιδήμαρχοι:</vt:lpstr>
      <vt:lpstr>Θεσμοί Διαβούλευσης- Διαφάνειας και Συμμετοχής </vt:lpstr>
      <vt:lpstr>Οι νέες αρμοδιότητες των Δήμων</vt:lpstr>
      <vt:lpstr>Τομείς αρμοδιοτήτων του Δήμου μετά τον Καλλικράτη</vt:lpstr>
      <vt:lpstr>Αλλαγές στην κατανομή αρμοδιοτήτων ανά διοικητικό επίπεδο και τομέα πριν και μετά τον Καλλικράτη (Δήμοι)</vt:lpstr>
      <vt:lpstr>Διάγραμμα ροής διαδικασίας για αδειοδότηση Κ.Υ.Ε.</vt:lpstr>
      <vt:lpstr>Προβλεπόμενη μεταφορά – υποστήριξη αρμοδιοτήτων σε ειδικές κατηγορίες δήμων  (νησιωτικοί –ορεινοί) </vt:lpstr>
      <vt:lpstr>ΟΡΓΑΝΩΤΙΚΗ ΔΟΜΗ ΥΠΗΡΕΣΙΩΝ</vt:lpstr>
      <vt:lpstr>ΟΡΓΑΝΩΤΙΚΗ ΔΟΜΗ                    ομαδοποίηση ΟΤΑ</vt:lpstr>
      <vt:lpstr>Διαφάνεια 47</vt:lpstr>
      <vt:lpstr>    ΟΡΓΑΝΙΣΜΟΙ ΕΣΩΤΕΡΙΚΗΣ ΥΠΗΡΕΣΙΑΣ ΝΕΩΝ ΔΗΜΩΝ  Θα περιλαμβάνουν υποχρεωτικά τις ακόλουθες υπηρεσιακές μονάδες:</vt:lpstr>
      <vt:lpstr>Νέες δημοτικές υπηρεσίες για την άσκηση των μεταφερόμενων αρμοδιοτήτων </vt:lpstr>
      <vt:lpstr>Υπηρεσίες για τη βελτίωση της σχέσης του Δήμου με τον πολίτη </vt:lpstr>
      <vt:lpstr>Η χωρική αποκέντρωση των δημοτικών υπηρεσιών</vt:lpstr>
      <vt:lpstr>Ο συντονισμός των δημοτικών υπηρεσιών </vt:lpstr>
      <vt:lpstr>ΟΡΓΑΝΩΤΙΚΗ ΔΟΜΗ</vt:lpstr>
      <vt:lpstr>Οι προϊστάμενοι των υπηρεσιών </vt:lpstr>
      <vt:lpstr>ΟΡΓΑΝΩΤΙΚΗ ΔΟΜΗ</vt:lpstr>
      <vt:lpstr> ΟΡΓΑΝΟΓΡΑΜΜΑ ΜIKΡO-ΜΕΣΑΙΟΥ ΗΠΕΙΡΩΤΙΚΟΥ ΔΗΜΟΥ</vt:lpstr>
      <vt:lpstr>Διαφάνεια 57</vt:lpstr>
      <vt:lpstr>Διαφάνεια 58</vt:lpstr>
      <vt:lpstr>Διαφάνεια 59</vt:lpstr>
      <vt:lpstr>Διαφάνεια 60</vt:lpstr>
      <vt:lpstr>Δημοτικές – Τοπικές κοινότητες</vt:lpstr>
      <vt:lpstr>Διαφάνεια 62</vt:lpstr>
      <vt:lpstr>ΝΠΔΔ  ΔΗΜΩΝ</vt:lpstr>
      <vt:lpstr>ΛΟΙΠΑ ΝΟΜΙΚΑ ΠΡΟΣΩΠΑ</vt:lpstr>
      <vt:lpstr>ΕΠΙΧΕΙΡΗΣΕΙΣ</vt:lpstr>
      <vt:lpstr>ΕΠΙΧΕΙΡΗΣΕΙΣ</vt:lpstr>
      <vt:lpstr>Διαφάνεια 67</vt:lpstr>
      <vt:lpstr>ΟΡΓΑΝΑ ΑΥΤΟΔΙΟΙΚΟΥΜΕΝΩΝ ΠΕΡΙΦΕΡΕΙΩΝ  </vt:lpstr>
      <vt:lpstr>ΠΕΡΙΦΕΡΕΙΑΡΧΗΣ  (αρμοδιότητες)</vt:lpstr>
      <vt:lpstr>ΑΜΕΣΑ ΕΚΛΕΓΜΕΝΟΙ ΑΝΤΙΠΕΡΙΦΕΡΕΙΑΡΧΕΣ (αρμοδιότητες)</vt:lpstr>
      <vt:lpstr>ΟΙΚΟΝΟΜΙΚΗ ΕΠΙΤΡΟΠΗ -Περιφέρειας (αρμοδιότητες) </vt:lpstr>
      <vt:lpstr>ΕΚΤΕΛΕΣΤΙΚΗ ΕΠΙΤΡΟΠΗ –Περιφέρειας (αρμοδιότητες) </vt:lpstr>
      <vt:lpstr>Τομείς αρμοδιοτήτων της αυτοδιοικούμενης Περιφέρειας </vt:lpstr>
      <vt:lpstr>Αλλαγές στην κατανομή αρμοδιοτήτων ανά διοικητικό επίπεδο και τομέα πριν και μετά τον Καλλικράτη (Περιφέρειες)</vt:lpstr>
      <vt:lpstr>Οργανόγραμμα Περιφέρειας Δυτικής Μακεδονίας</vt:lpstr>
      <vt:lpstr>Διαφάνεια 76</vt:lpstr>
      <vt:lpstr>Μητροπολιτικές λειτουργίες σε Περιφέρεια Αττικής-Μητροπολιτική Ενότητα Θεσσαλονίκης </vt:lpstr>
      <vt:lpstr>ΣΥΓΚΡΟΤΗΣΗ ΤΩΝ ΑΠΟΚΕΝΤΡΩΜΕΝΩΝ ΔΙΟΙΚΗΣΕΩΝ   </vt:lpstr>
      <vt:lpstr>ΑΡΜΟΔΙΟΤΗΤΕΣ ΑΠΟΚΕΝΤΡΩΜΕΝΩΝ ΔΙΟΙΚΗΣΕΩΝ </vt:lpstr>
      <vt:lpstr>Αλλαγές στην κατανομή αρμοδιοτήτων ανά διοικητικό επίπεδο και τομέα πριν και μετά τον Καλλικράτη (Αποκεντρωμένη Κρατική Διοίκηση) </vt:lpstr>
      <vt:lpstr> Διάγραμμα ροής διαδικασίας για χορήγηση - έγκριση Προκαταρκτικής Περιβαλλοντικής Εκτίμησης και  Αξιολόγησης (ΠΠΕΑ)</vt:lpstr>
      <vt:lpstr>Διάγραμμα ροής διαδικασίας για Έγκριση  Περιβαλλοντικών Όρων (ΕΠΟ)</vt:lpstr>
      <vt:lpstr> ΟΙΚΟΝΟΜΙΚΑ ΤΩΝ OΤΑ  ΟΙΚΟΝΟΜΙΚΗ ΔΙΟΙΚΗΣΗ ΚΑΙ ΔΙΑΧΕΙΡΙΣΗ </vt:lpstr>
      <vt:lpstr>Διαφάνεια 84</vt:lpstr>
      <vt:lpstr> Κεντρικοί Αυτοτελείς Πόροι (ΚΑΠ) ΟΤΑ από πηγές εσόδων του Κρατ. Προϋπολογισμού</vt:lpstr>
      <vt:lpstr>Ανάλυση και κατανομή ΚΑΠ (και ΣΑΤΑ)</vt:lpstr>
      <vt:lpstr>ΚΡΑΤΙΚΟΣ ΠΡΟΫΠΟΛΟΓΙΣΜΟΣ 2011</vt:lpstr>
      <vt:lpstr>ΠΟΡΟΙ – ΕΣΟΔΑ ΔΗΜΩΝ </vt:lpstr>
      <vt:lpstr>Πιστοληπτική Πολιτική</vt:lpstr>
      <vt:lpstr> Πρόγραμμα Εξυγίανσης (1)</vt:lpstr>
      <vt:lpstr> Πρόγραμμα Εξυγίανσης (2)</vt:lpstr>
      <vt:lpstr>Διαφανές πλαίσιο οικονομικής διαχείρισης</vt:lpstr>
      <vt:lpstr>Προληπτικός Έλεγχος Συμβάσεων Δήμων</vt:lpstr>
      <vt:lpstr>Νέα εργαλεία οικονομικής διαχείρισης</vt:lpstr>
      <vt:lpstr>Διαφάνεια 95</vt:lpstr>
      <vt:lpstr> Θεσμοθετείται ένα νέο σύστημα εποπτείας των πράξεων των συλλογικών &amp; μονομελών οργάνων δήμων, περιφερειών &amp; των νομικών τους προσώπων &amp; πειθαρχικού ελέγχου των αιρετών</vt:lpstr>
      <vt:lpstr> Όργανα Ελέγχου &amp; Εποπτείας</vt:lpstr>
      <vt:lpstr>Όργανα Ελέγχου &amp; Εποπτείας</vt:lpstr>
      <vt:lpstr>Συμβούλιο Ελεγκτών Νομιμότητας</vt:lpstr>
      <vt:lpstr>Διαφάνεια 100</vt:lpstr>
      <vt:lpstr>Α. Διαδικασία ελέγχου αποφάσεων</vt:lpstr>
      <vt:lpstr>Έλεγχος προϋπολογισμού </vt:lpstr>
      <vt:lpstr>Β. Αυτεπάγγελτος Έλεγχος Νομιμότητας</vt:lpstr>
      <vt:lpstr> Δημοσίευση αποφάσεων του Ελεγκτή Νομιμότητας </vt:lpstr>
      <vt:lpstr>Γ. Διαδικασία Προσφυγής κατά Αποφάσεων</vt:lpstr>
      <vt:lpstr>Δ. Αναστολή Εκτέλεσης-Απόφαση επί της προσφυγής </vt:lpstr>
      <vt:lpstr> Αιρετά Όργανα που υπόκεινται στον πειθαρχικό έλεγχο: </vt:lpstr>
      <vt:lpstr> Αστική Ευθύνη Οργάνων</vt:lpstr>
      <vt:lpstr>Διαδικασία καταλογισμού</vt:lpstr>
      <vt:lpstr>Διαδικασία Προσφυγής κατά των πράξεων της Επιτροπής</vt:lpstr>
      <vt:lpstr>Πειθαρχική Ευθύνη</vt:lpstr>
      <vt:lpstr> Διαδικασία επιβολής πειθαρχικών ποινών της αργίας &amp; έκπτωσης </vt:lpstr>
      <vt:lpstr>Αργία και  Έκπτωση ως διοικητικά μέτρα</vt:lpstr>
      <vt:lpstr>Αργία-  Έκπτωση εξαιτίας      καταδίκης </vt:lpstr>
      <vt:lpstr>Διαφάνεια 115</vt:lpstr>
      <vt:lpstr>Παύση για σοβαρούς λόγους δημοσίου συμφέροντος </vt:lpstr>
      <vt:lpstr>Διαφάνεια 117</vt:lpstr>
      <vt:lpstr>ΠΡΟΓΡΑΜΜΑΤΙΣΜΟΣ/ΣΧΕΔΙΑΣΜΟΣ </vt:lpstr>
      <vt:lpstr>ΠΡΟΓΡΑΜΜΑΤΙΣΜΟΣ/ΣΧΕΔΙΑΣΜΟΣ </vt:lpstr>
      <vt:lpstr>Στρατηγικός &amp; Επιχειρησιακός   Σχεδιασμός</vt:lpstr>
      <vt:lpstr>ΠΡΟΓΡΑΜΜΑΤΙΣΜΟΣ/ΣΧΕΔΙΑΣΜΟΣ </vt:lpstr>
      <vt:lpstr>Στρατηγικός &amp; Επιχειρησιακός   Σχεδιασμός</vt:lpstr>
      <vt:lpstr>Διαφάνεια 123</vt:lpstr>
      <vt:lpstr>ΠΡΟΓΡΑΜΜΑΤΙΣΜΟΣ/ΣΧΕΔΙΑΣΜΟΣ</vt:lpstr>
      <vt:lpstr>Διαδικασία κατάρτισης Ε.Π.</vt:lpstr>
      <vt:lpstr>ΠΡΟΓΡΑΜΜΑΤΙΣΜΟΣ/ΣΧΕΔΙΑΣΜΟΣ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cp:lastModifiedBy>
  <cp:revision>97</cp:revision>
  <dcterms:created xsi:type="dcterms:W3CDTF">2010-12-10T16:36:15Z</dcterms:created>
  <dcterms:modified xsi:type="dcterms:W3CDTF">2011-06-20T11:09:21Z</dcterms:modified>
</cp:coreProperties>
</file>